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ink/ink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9" r:id="rId5"/>
  </p:sldMasterIdLst>
  <p:notesMasterIdLst>
    <p:notesMasterId r:id="rId169"/>
  </p:notesMasterIdLst>
  <p:sldIdLst>
    <p:sldId id="2147481698" r:id="rId6"/>
    <p:sldId id="264" r:id="rId7"/>
    <p:sldId id="2147481740" r:id="rId8"/>
    <p:sldId id="2147483600" r:id="rId9"/>
    <p:sldId id="2147483601" r:id="rId10"/>
    <p:sldId id="2147481694" r:id="rId11"/>
    <p:sldId id="2147481771" r:id="rId12"/>
    <p:sldId id="2147481785" r:id="rId13"/>
    <p:sldId id="2147481794" r:id="rId14"/>
    <p:sldId id="2147481795" r:id="rId15"/>
    <p:sldId id="2147481728" r:id="rId16"/>
    <p:sldId id="2147481729" r:id="rId17"/>
    <p:sldId id="2147481786" r:id="rId18"/>
    <p:sldId id="2147481730" r:id="rId19"/>
    <p:sldId id="2147481787" r:id="rId20"/>
    <p:sldId id="2147483561" r:id="rId21"/>
    <p:sldId id="2147481701" r:id="rId22"/>
    <p:sldId id="2147481546" r:id="rId23"/>
    <p:sldId id="2147481788" r:id="rId24"/>
    <p:sldId id="2147483541" r:id="rId25"/>
    <p:sldId id="2147481789" r:id="rId26"/>
    <p:sldId id="2147483542" r:id="rId27"/>
    <p:sldId id="2147483543" r:id="rId28"/>
    <p:sldId id="2147481707" r:id="rId29"/>
    <p:sldId id="2147483594" r:id="rId30"/>
    <p:sldId id="2147483593" r:id="rId31"/>
    <p:sldId id="2147483503" r:id="rId32"/>
    <p:sldId id="2147483597" r:id="rId33"/>
    <p:sldId id="2147483562" r:id="rId34"/>
    <p:sldId id="2147483504" r:id="rId35"/>
    <p:sldId id="2147483505" r:id="rId36"/>
    <p:sldId id="2147483506" r:id="rId37"/>
    <p:sldId id="2147483549" r:id="rId38"/>
    <p:sldId id="2147483588" r:id="rId39"/>
    <p:sldId id="2147483602" r:id="rId40"/>
    <p:sldId id="2147483507" r:id="rId41"/>
    <p:sldId id="2147483508" r:id="rId42"/>
    <p:sldId id="2147483509" r:id="rId43"/>
    <p:sldId id="2147483510" r:id="rId44"/>
    <p:sldId id="2147483511" r:id="rId45"/>
    <p:sldId id="2147483512" r:id="rId46"/>
    <p:sldId id="2147483513" r:id="rId47"/>
    <p:sldId id="2147483514" r:id="rId48"/>
    <p:sldId id="2147483603" r:id="rId49"/>
    <p:sldId id="2147483596" r:id="rId50"/>
    <p:sldId id="2147483598" r:id="rId51"/>
    <p:sldId id="2147483599" r:id="rId52"/>
    <p:sldId id="2147483604" r:id="rId53"/>
    <p:sldId id="2147483563" r:id="rId54"/>
    <p:sldId id="2147483564" r:id="rId55"/>
    <p:sldId id="2147483591" r:id="rId56"/>
    <p:sldId id="2147483565" r:id="rId57"/>
    <p:sldId id="2147483590" r:id="rId58"/>
    <p:sldId id="2147483589" r:id="rId59"/>
    <p:sldId id="2147483566" r:id="rId60"/>
    <p:sldId id="2147483567" r:id="rId61"/>
    <p:sldId id="2147483568" r:id="rId62"/>
    <p:sldId id="2147483570" r:id="rId63"/>
    <p:sldId id="2147483571" r:id="rId64"/>
    <p:sldId id="2147483572" r:id="rId65"/>
    <p:sldId id="2147483573" r:id="rId66"/>
    <p:sldId id="2147483575" r:id="rId67"/>
    <p:sldId id="2147483574" r:id="rId68"/>
    <p:sldId id="2147483577" r:id="rId69"/>
    <p:sldId id="2147483578" r:id="rId70"/>
    <p:sldId id="2147483579" r:id="rId71"/>
    <p:sldId id="2147483580" r:id="rId72"/>
    <p:sldId id="2147483581" r:id="rId73"/>
    <p:sldId id="2147483582" r:id="rId74"/>
    <p:sldId id="2147483592" r:id="rId75"/>
    <p:sldId id="2147483583" r:id="rId76"/>
    <p:sldId id="2147483576" r:id="rId77"/>
    <p:sldId id="2147483584" r:id="rId78"/>
    <p:sldId id="2147483587" r:id="rId79"/>
    <p:sldId id="2147483585" r:id="rId80"/>
    <p:sldId id="2147483586" r:id="rId81"/>
    <p:sldId id="2147483550" r:id="rId82"/>
    <p:sldId id="2147483551" r:id="rId83"/>
    <p:sldId id="2147483552" r:id="rId84"/>
    <p:sldId id="2147483502" r:id="rId85"/>
    <p:sldId id="269" r:id="rId86"/>
    <p:sldId id="270" r:id="rId87"/>
    <p:sldId id="271" r:id="rId88"/>
    <p:sldId id="2147483517" r:id="rId89"/>
    <p:sldId id="2147483518" r:id="rId90"/>
    <p:sldId id="2147469317" r:id="rId91"/>
    <p:sldId id="2147469278" r:id="rId92"/>
    <p:sldId id="2147475733" r:id="rId93"/>
    <p:sldId id="2147483521" r:id="rId94"/>
    <p:sldId id="2147475649" r:id="rId95"/>
    <p:sldId id="3490" r:id="rId96"/>
    <p:sldId id="1190" r:id="rId97"/>
    <p:sldId id="2147475704" r:id="rId98"/>
    <p:sldId id="2147483519" r:id="rId99"/>
    <p:sldId id="5196" r:id="rId100"/>
    <p:sldId id="2147483520" r:id="rId101"/>
    <p:sldId id="3425" r:id="rId102"/>
    <p:sldId id="2147483522" r:id="rId103"/>
    <p:sldId id="2147475705" r:id="rId104"/>
    <p:sldId id="2147475709" r:id="rId105"/>
    <p:sldId id="2147475710" r:id="rId106"/>
    <p:sldId id="2147475712" r:id="rId107"/>
    <p:sldId id="2147475713" r:id="rId108"/>
    <p:sldId id="2147475714" r:id="rId109"/>
    <p:sldId id="2147475715" r:id="rId110"/>
    <p:sldId id="2147475716" r:id="rId111"/>
    <p:sldId id="2147475717" r:id="rId112"/>
    <p:sldId id="2147475718" r:id="rId113"/>
    <p:sldId id="2147475719" r:id="rId114"/>
    <p:sldId id="2147483523" r:id="rId115"/>
    <p:sldId id="2147475707" r:id="rId116"/>
    <p:sldId id="2147475720" r:id="rId117"/>
    <p:sldId id="2147475721" r:id="rId118"/>
    <p:sldId id="2147475723" r:id="rId119"/>
    <p:sldId id="2147475724" r:id="rId120"/>
    <p:sldId id="2147475725" r:id="rId121"/>
    <p:sldId id="2147475726" r:id="rId122"/>
    <p:sldId id="2147475727" r:id="rId123"/>
    <p:sldId id="2147475728" r:id="rId124"/>
    <p:sldId id="2147475729" r:id="rId125"/>
    <p:sldId id="2147483524" r:id="rId126"/>
    <p:sldId id="2147483525" r:id="rId127"/>
    <p:sldId id="2147475730" r:id="rId128"/>
    <p:sldId id="2147483526" r:id="rId129"/>
    <p:sldId id="2147475734" r:id="rId130"/>
    <p:sldId id="2147475735" r:id="rId131"/>
    <p:sldId id="2147475736" r:id="rId132"/>
    <p:sldId id="2147475737" r:id="rId133"/>
    <p:sldId id="2147475738" r:id="rId134"/>
    <p:sldId id="2147483527" r:id="rId135"/>
    <p:sldId id="2147483539" r:id="rId136"/>
    <p:sldId id="2147481774" r:id="rId137"/>
    <p:sldId id="2147483529" r:id="rId138"/>
    <p:sldId id="2147481775" r:id="rId139"/>
    <p:sldId id="2147483544" r:id="rId140"/>
    <p:sldId id="2147483546" r:id="rId141"/>
    <p:sldId id="2147483547" r:id="rId142"/>
    <p:sldId id="2147483545" r:id="rId143"/>
    <p:sldId id="2147483548" r:id="rId144"/>
    <p:sldId id="2147483531" r:id="rId145"/>
    <p:sldId id="2147483537" r:id="rId146"/>
    <p:sldId id="2147483540" r:id="rId147"/>
    <p:sldId id="2147483530" r:id="rId148"/>
    <p:sldId id="2147483532" r:id="rId149"/>
    <p:sldId id="2147483528" r:id="rId150"/>
    <p:sldId id="2147483533" r:id="rId151"/>
    <p:sldId id="2147483534" r:id="rId152"/>
    <p:sldId id="2147483535" r:id="rId153"/>
    <p:sldId id="2147483554" r:id="rId154"/>
    <p:sldId id="2147483536" r:id="rId155"/>
    <p:sldId id="2147483557" r:id="rId156"/>
    <p:sldId id="2147483558" r:id="rId157"/>
    <p:sldId id="2147483559" r:id="rId158"/>
    <p:sldId id="2147483560" r:id="rId159"/>
    <p:sldId id="2147483538" r:id="rId160"/>
    <p:sldId id="2147481717" r:id="rId161"/>
    <p:sldId id="2147469318" r:id="rId162"/>
    <p:sldId id="2147469324" r:id="rId163"/>
    <p:sldId id="2147481720" r:id="rId164"/>
    <p:sldId id="2147483595" r:id="rId165"/>
    <p:sldId id="268" r:id="rId166"/>
    <p:sldId id="265" r:id="rId167"/>
    <p:sldId id="2147481743"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DFDFD"/>
    <a:srgbClr val="0C0C0C"/>
    <a:srgbClr val="FFD200"/>
    <a:srgbClr val="191919"/>
    <a:srgbClr val="2D2D2D"/>
    <a:srgbClr val="CBCCD0"/>
    <a:srgbClr val="E7E8E9"/>
    <a:srgbClr val="3E18FF"/>
    <a:srgbClr val="197E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7E53A7-C053-4AF7-31BA-9B6E870BC819}" v="3082" dt="2025-08-01T01:33:37.430"/>
    <p1510:client id="{671A7524-D825-4B6C-3FA5-3DFEC2E168EC}" v="191" dt="2025-08-01T18:23:36.860"/>
    <p1510:client id="{D9E8E45B-87A7-4EA9-92DA-F3BB80DA31DC}" v="234" dt="2025-08-01T18:40:52.2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826"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viewProps" Target="view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s>
</file>

<file path=ppt/diagrams/_rels/data1.xml.rels><?xml version="1.0" encoding="UTF-8" standalone="yes"?>
<Relationships xmlns="http://schemas.openxmlformats.org/package/2006/relationships"><Relationship Id="rId3" Type="http://schemas.openxmlformats.org/officeDocument/2006/relationships/image" Target="../media/image246.svg"/><Relationship Id="rId7" Type="http://schemas.openxmlformats.org/officeDocument/2006/relationships/image" Target="../media/image250.svg"/><Relationship Id="rId2" Type="http://schemas.openxmlformats.org/officeDocument/2006/relationships/image" Target="../media/image245.png"/><Relationship Id="rId1" Type="http://schemas.openxmlformats.org/officeDocument/2006/relationships/hyperlink" Target="https://wiki.st.com/stm32mcu/wiki/Connectivity:Introduction_to_Wi-Fi" TargetMode="External"/><Relationship Id="rId6" Type="http://schemas.openxmlformats.org/officeDocument/2006/relationships/image" Target="../media/image249.png"/><Relationship Id="rId5" Type="http://schemas.openxmlformats.org/officeDocument/2006/relationships/image" Target="../media/image248.svg"/><Relationship Id="rId4" Type="http://schemas.openxmlformats.org/officeDocument/2006/relationships/image" Target="../media/image24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250.svg"/><Relationship Id="rId2" Type="http://schemas.openxmlformats.org/officeDocument/2006/relationships/image" Target="../media/image246.svg"/><Relationship Id="rId1" Type="http://schemas.openxmlformats.org/officeDocument/2006/relationships/image" Target="../media/image245.png"/><Relationship Id="rId6" Type="http://schemas.openxmlformats.org/officeDocument/2006/relationships/image" Target="../media/image249.png"/><Relationship Id="rId5" Type="http://schemas.openxmlformats.org/officeDocument/2006/relationships/hyperlink" Target="https://wiki.st.com/stm32mcu/wiki/Connectivity:Introduction_to_Wi-Fi" TargetMode="External"/><Relationship Id="rId4" Type="http://schemas.openxmlformats.org/officeDocument/2006/relationships/image" Target="../media/image24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0777D4-C2F2-4EF5-8973-09D1A96997C6}"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534501CE-98C2-4B7B-97C4-18AD891CEE09}">
      <dgm:prSet/>
      <dgm:spPr/>
      <dgm:t>
        <a:bodyPr/>
        <a:lstStyle/>
        <a:p>
          <a:pPr>
            <a:lnSpc>
              <a:spcPct val="100000"/>
            </a:lnSpc>
            <a:defRPr b="1"/>
          </a:pPr>
          <a:r>
            <a:rPr lang="en-US"/>
            <a:t>Access:</a:t>
          </a:r>
        </a:p>
      </dgm:t>
    </dgm:pt>
    <dgm:pt modelId="{2F8EC284-4F11-431A-AF8E-130B01C79221}" type="parTrans" cxnId="{CD15334F-30EA-4D80-AEB6-4F9214BC2BF4}">
      <dgm:prSet/>
      <dgm:spPr/>
      <dgm:t>
        <a:bodyPr/>
        <a:lstStyle/>
        <a:p>
          <a:endParaRPr lang="en-US"/>
        </a:p>
      </dgm:t>
    </dgm:pt>
    <dgm:pt modelId="{F6DE33F7-63AE-41B6-A122-95556BF5B6AD}" type="sibTrans" cxnId="{CD15334F-30EA-4D80-AEB6-4F9214BC2BF4}">
      <dgm:prSet/>
      <dgm:spPr/>
      <dgm:t>
        <a:bodyPr/>
        <a:lstStyle/>
        <a:p>
          <a:endParaRPr lang="en-US"/>
        </a:p>
      </dgm:t>
    </dgm:pt>
    <dgm:pt modelId="{6F4A5378-AB62-4280-A25E-1536CE2A5774}">
      <dgm:prSet/>
      <dgm:spPr/>
      <dgm:t>
        <a:bodyPr/>
        <a:lstStyle/>
        <a:p>
          <a:pPr>
            <a:lnSpc>
              <a:spcPct val="100000"/>
            </a:lnSpc>
          </a:pPr>
          <a:r>
            <a:rPr lang="en-US"/>
            <a:t>The </a:t>
          </a:r>
          <a:r>
            <a:rPr lang="en-US" err="1"/>
            <a:t>wifi</a:t>
          </a:r>
          <a:r>
            <a:rPr lang="en-US"/>
            <a:t> wiki is opened to all</a:t>
          </a:r>
        </a:p>
      </dgm:t>
    </dgm:pt>
    <dgm:pt modelId="{A5481C83-1842-434D-9980-A9EE7AC409A2}" type="parTrans" cxnId="{4ED38874-9760-4509-929F-1CF954C989BE}">
      <dgm:prSet/>
      <dgm:spPr/>
      <dgm:t>
        <a:bodyPr/>
        <a:lstStyle/>
        <a:p>
          <a:endParaRPr lang="en-US"/>
        </a:p>
      </dgm:t>
    </dgm:pt>
    <dgm:pt modelId="{35F6E137-B14A-442C-A0A7-1169E7B11D8F}" type="sibTrans" cxnId="{4ED38874-9760-4509-929F-1CF954C989BE}">
      <dgm:prSet/>
      <dgm:spPr/>
      <dgm:t>
        <a:bodyPr/>
        <a:lstStyle/>
        <a:p>
          <a:endParaRPr lang="en-US"/>
        </a:p>
      </dgm:t>
    </dgm:pt>
    <dgm:pt modelId="{811BFAB9-D7F4-417E-8F98-A5336A7F8651}">
      <dgm:prSet/>
      <dgm:spPr/>
      <dgm:t>
        <a:bodyPr/>
        <a:lstStyle/>
        <a:p>
          <a:pPr>
            <a:lnSpc>
              <a:spcPct val="100000"/>
            </a:lnSpc>
            <a:defRPr b="1"/>
          </a:pPr>
          <a:r>
            <a:rPr lang="en-US"/>
            <a:t>Wiki address of the main page</a:t>
          </a:r>
        </a:p>
      </dgm:t>
    </dgm:pt>
    <dgm:pt modelId="{ADA8CF5E-815C-4E7A-A912-73FD1833154A}" type="parTrans" cxnId="{52DCF4A7-102B-4C09-985C-4C89E08EBD25}">
      <dgm:prSet/>
      <dgm:spPr/>
      <dgm:t>
        <a:bodyPr/>
        <a:lstStyle/>
        <a:p>
          <a:endParaRPr lang="en-US"/>
        </a:p>
      </dgm:t>
    </dgm:pt>
    <dgm:pt modelId="{D5820A5D-16AE-4469-BAC4-86470D659AA0}" type="sibTrans" cxnId="{52DCF4A7-102B-4C09-985C-4C89E08EBD25}">
      <dgm:prSet/>
      <dgm:spPr/>
      <dgm:t>
        <a:bodyPr/>
        <a:lstStyle/>
        <a:p>
          <a:endParaRPr lang="en-US"/>
        </a:p>
      </dgm:t>
    </dgm:pt>
    <dgm:pt modelId="{7F0341AA-7A32-4342-8E96-61B93A5D5CA5}">
      <dgm:prSet/>
      <dgm:spPr/>
      <dgm:t>
        <a:bodyPr/>
        <a:lstStyle/>
        <a:p>
          <a:pPr>
            <a:lnSpc>
              <a:spcPct val="100000"/>
            </a:lnSpc>
          </a:pPr>
          <a:r>
            <a:rPr lang="en-US">
              <a:hlinkClick xmlns:r="http://schemas.openxmlformats.org/officeDocument/2006/relationships" r:id="rId1"/>
            </a:rPr>
            <a:t>https://wiki.st.com/stm32mcu/wiki/Connectivity:Introduction_to_Wi-Fi</a:t>
          </a:r>
          <a:endParaRPr lang="en-US"/>
        </a:p>
      </dgm:t>
    </dgm:pt>
    <dgm:pt modelId="{9C7D5F80-E6C8-4E49-9744-1A6479CEE8E2}" type="parTrans" cxnId="{7AF12F17-9AD0-42D1-96E6-172E45A7E4ED}">
      <dgm:prSet/>
      <dgm:spPr/>
      <dgm:t>
        <a:bodyPr/>
        <a:lstStyle/>
        <a:p>
          <a:endParaRPr lang="en-US"/>
        </a:p>
      </dgm:t>
    </dgm:pt>
    <dgm:pt modelId="{9ED142C4-0B73-4F4A-B555-3ECDFD04E669}" type="sibTrans" cxnId="{7AF12F17-9AD0-42D1-96E6-172E45A7E4ED}">
      <dgm:prSet/>
      <dgm:spPr/>
      <dgm:t>
        <a:bodyPr/>
        <a:lstStyle/>
        <a:p>
          <a:endParaRPr lang="en-US"/>
        </a:p>
      </dgm:t>
    </dgm:pt>
    <dgm:pt modelId="{C864281A-C801-4F9E-A0B0-4F8995E161B3}">
      <dgm:prSet/>
      <dgm:spPr/>
      <dgm:t>
        <a:bodyPr/>
        <a:lstStyle/>
        <a:p>
          <a:pPr>
            <a:lnSpc>
              <a:spcPct val="100000"/>
            </a:lnSpc>
            <a:defRPr b="1"/>
          </a:pPr>
          <a:r>
            <a:rPr lang="en-US"/>
            <a:t>We will be happy to get your feedback!</a:t>
          </a:r>
        </a:p>
      </dgm:t>
    </dgm:pt>
    <dgm:pt modelId="{24809CCC-AB30-41EE-8AD4-366FF195138D}" type="parTrans" cxnId="{71B5B3B6-607A-4FBF-AED6-63772A655E1D}">
      <dgm:prSet/>
      <dgm:spPr/>
      <dgm:t>
        <a:bodyPr/>
        <a:lstStyle/>
        <a:p>
          <a:endParaRPr lang="en-US"/>
        </a:p>
      </dgm:t>
    </dgm:pt>
    <dgm:pt modelId="{92588025-2869-4D84-9C0B-C9BDA6FAFC8B}" type="sibTrans" cxnId="{71B5B3B6-607A-4FBF-AED6-63772A655E1D}">
      <dgm:prSet/>
      <dgm:spPr/>
      <dgm:t>
        <a:bodyPr/>
        <a:lstStyle/>
        <a:p>
          <a:endParaRPr lang="en-US"/>
        </a:p>
      </dgm:t>
    </dgm:pt>
    <dgm:pt modelId="{551D8552-96D3-451D-967A-C9494368A846}" type="pres">
      <dgm:prSet presAssocID="{AC0777D4-C2F2-4EF5-8973-09D1A96997C6}" presName="root" presStyleCnt="0">
        <dgm:presLayoutVars>
          <dgm:dir/>
          <dgm:resizeHandles val="exact"/>
        </dgm:presLayoutVars>
      </dgm:prSet>
      <dgm:spPr/>
    </dgm:pt>
    <dgm:pt modelId="{CFAB9938-6F8D-4FF7-8BAC-40AF60B3EABD}" type="pres">
      <dgm:prSet presAssocID="{534501CE-98C2-4B7B-97C4-18AD891CEE09}" presName="compNode" presStyleCnt="0"/>
      <dgm:spPr/>
    </dgm:pt>
    <dgm:pt modelId="{2705D0BD-7B21-4176-9FB4-A1A96F53EA3B}" type="pres">
      <dgm:prSet presAssocID="{534501CE-98C2-4B7B-97C4-18AD891CEE09}"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Wi-Fi"/>
        </a:ext>
      </dgm:extLst>
    </dgm:pt>
    <dgm:pt modelId="{2A337568-41CD-4E79-B555-C9100EFA1E3E}" type="pres">
      <dgm:prSet presAssocID="{534501CE-98C2-4B7B-97C4-18AD891CEE09}" presName="iconSpace" presStyleCnt="0"/>
      <dgm:spPr/>
    </dgm:pt>
    <dgm:pt modelId="{56CB8415-A4CD-45C2-9A5C-180EFCB4FB26}" type="pres">
      <dgm:prSet presAssocID="{534501CE-98C2-4B7B-97C4-18AD891CEE09}" presName="parTx" presStyleLbl="revTx" presStyleIdx="0" presStyleCnt="6">
        <dgm:presLayoutVars>
          <dgm:chMax val="0"/>
          <dgm:chPref val="0"/>
        </dgm:presLayoutVars>
      </dgm:prSet>
      <dgm:spPr/>
    </dgm:pt>
    <dgm:pt modelId="{416602BB-2656-4949-948F-F17720D59BF6}" type="pres">
      <dgm:prSet presAssocID="{534501CE-98C2-4B7B-97C4-18AD891CEE09}" presName="txSpace" presStyleCnt="0"/>
      <dgm:spPr/>
    </dgm:pt>
    <dgm:pt modelId="{A1825C3C-368A-4882-B982-255CFF0FD35C}" type="pres">
      <dgm:prSet presAssocID="{534501CE-98C2-4B7B-97C4-18AD891CEE09}" presName="desTx" presStyleLbl="revTx" presStyleIdx="1" presStyleCnt="6">
        <dgm:presLayoutVars/>
      </dgm:prSet>
      <dgm:spPr/>
    </dgm:pt>
    <dgm:pt modelId="{8030AAD7-CFD7-4EB5-8483-3261D4C3E896}" type="pres">
      <dgm:prSet presAssocID="{F6DE33F7-63AE-41B6-A122-95556BF5B6AD}" presName="sibTrans" presStyleCnt="0"/>
      <dgm:spPr/>
    </dgm:pt>
    <dgm:pt modelId="{7E050779-04A3-4F3F-822C-E7CCCDE8AAB3}" type="pres">
      <dgm:prSet presAssocID="{811BFAB9-D7F4-417E-8F98-A5336A7F8651}" presName="compNode" presStyleCnt="0"/>
      <dgm:spPr/>
    </dgm:pt>
    <dgm:pt modelId="{A4AD87AF-8234-426C-B696-027844604AF4}" type="pres">
      <dgm:prSet presAssocID="{811BFAB9-D7F4-417E-8F98-A5336A7F8651}"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D03FDE2B-C4FC-49D8-B9E7-9B6F0352D5E0}" type="pres">
      <dgm:prSet presAssocID="{811BFAB9-D7F4-417E-8F98-A5336A7F8651}" presName="iconSpace" presStyleCnt="0"/>
      <dgm:spPr/>
    </dgm:pt>
    <dgm:pt modelId="{5DD1144B-7DEC-487A-BAEC-A427EF7D2D54}" type="pres">
      <dgm:prSet presAssocID="{811BFAB9-D7F4-417E-8F98-A5336A7F8651}" presName="parTx" presStyleLbl="revTx" presStyleIdx="2" presStyleCnt="6">
        <dgm:presLayoutVars>
          <dgm:chMax val="0"/>
          <dgm:chPref val="0"/>
        </dgm:presLayoutVars>
      </dgm:prSet>
      <dgm:spPr/>
    </dgm:pt>
    <dgm:pt modelId="{89BDDFEF-1C85-4E7F-8376-3EFDF0E40353}" type="pres">
      <dgm:prSet presAssocID="{811BFAB9-D7F4-417E-8F98-A5336A7F8651}" presName="txSpace" presStyleCnt="0"/>
      <dgm:spPr/>
    </dgm:pt>
    <dgm:pt modelId="{F9D8D348-10A3-442C-B9E9-C9A85D68410A}" type="pres">
      <dgm:prSet presAssocID="{811BFAB9-D7F4-417E-8F98-A5336A7F8651}" presName="desTx" presStyleLbl="revTx" presStyleIdx="3" presStyleCnt="6">
        <dgm:presLayoutVars/>
      </dgm:prSet>
      <dgm:spPr/>
    </dgm:pt>
    <dgm:pt modelId="{674DDF2F-4FB4-48B9-A118-8948860FC9B8}" type="pres">
      <dgm:prSet presAssocID="{D5820A5D-16AE-4469-BAC4-86470D659AA0}" presName="sibTrans" presStyleCnt="0"/>
      <dgm:spPr/>
    </dgm:pt>
    <dgm:pt modelId="{B9C8B272-1325-433B-AA44-39CD7893305C}" type="pres">
      <dgm:prSet presAssocID="{C864281A-C801-4F9E-A0B0-4F8995E161B3}" presName="compNode" presStyleCnt="0"/>
      <dgm:spPr/>
    </dgm:pt>
    <dgm:pt modelId="{3065371F-AC08-4F83-9A0C-F18BCE5C362D}" type="pres">
      <dgm:prSet presAssocID="{C864281A-C801-4F9E-A0B0-4F8995E161B3}"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Angel Face Outline"/>
        </a:ext>
      </dgm:extLst>
    </dgm:pt>
    <dgm:pt modelId="{83BB0CC5-D991-431E-B1A8-43645101DD74}" type="pres">
      <dgm:prSet presAssocID="{C864281A-C801-4F9E-A0B0-4F8995E161B3}" presName="iconSpace" presStyleCnt="0"/>
      <dgm:spPr/>
    </dgm:pt>
    <dgm:pt modelId="{426635E4-175C-4B92-927F-334ADB020FC3}" type="pres">
      <dgm:prSet presAssocID="{C864281A-C801-4F9E-A0B0-4F8995E161B3}" presName="parTx" presStyleLbl="revTx" presStyleIdx="4" presStyleCnt="6">
        <dgm:presLayoutVars>
          <dgm:chMax val="0"/>
          <dgm:chPref val="0"/>
        </dgm:presLayoutVars>
      </dgm:prSet>
      <dgm:spPr/>
    </dgm:pt>
    <dgm:pt modelId="{05F06114-E301-43A8-B419-49D3BC1D63F1}" type="pres">
      <dgm:prSet presAssocID="{C864281A-C801-4F9E-A0B0-4F8995E161B3}" presName="txSpace" presStyleCnt="0"/>
      <dgm:spPr/>
    </dgm:pt>
    <dgm:pt modelId="{35BA063D-88BA-4E6A-AA6D-8B10A739108F}" type="pres">
      <dgm:prSet presAssocID="{C864281A-C801-4F9E-A0B0-4F8995E161B3}" presName="desTx" presStyleLbl="revTx" presStyleIdx="5" presStyleCnt="6">
        <dgm:presLayoutVars/>
      </dgm:prSet>
      <dgm:spPr/>
    </dgm:pt>
  </dgm:ptLst>
  <dgm:cxnLst>
    <dgm:cxn modelId="{09C9F709-3A27-4C62-9B7B-89A38BA6AEDB}" type="presOf" srcId="{811BFAB9-D7F4-417E-8F98-A5336A7F8651}" destId="{5DD1144B-7DEC-487A-BAEC-A427EF7D2D54}" srcOrd="0" destOrd="0" presId="urn:microsoft.com/office/officeart/2018/2/layout/IconLabelDescriptionList"/>
    <dgm:cxn modelId="{7AF12F17-9AD0-42D1-96E6-172E45A7E4ED}" srcId="{811BFAB9-D7F4-417E-8F98-A5336A7F8651}" destId="{7F0341AA-7A32-4342-8E96-61B93A5D5CA5}" srcOrd="0" destOrd="0" parTransId="{9C7D5F80-E6C8-4E49-9744-1A6479CEE8E2}" sibTransId="{9ED142C4-0B73-4F4A-B555-3ECDFD04E669}"/>
    <dgm:cxn modelId="{CD15334F-30EA-4D80-AEB6-4F9214BC2BF4}" srcId="{AC0777D4-C2F2-4EF5-8973-09D1A96997C6}" destId="{534501CE-98C2-4B7B-97C4-18AD891CEE09}" srcOrd="0" destOrd="0" parTransId="{2F8EC284-4F11-431A-AF8E-130B01C79221}" sibTransId="{F6DE33F7-63AE-41B6-A122-95556BF5B6AD}"/>
    <dgm:cxn modelId="{4ED38874-9760-4509-929F-1CF954C989BE}" srcId="{534501CE-98C2-4B7B-97C4-18AD891CEE09}" destId="{6F4A5378-AB62-4280-A25E-1536CE2A5774}" srcOrd="0" destOrd="0" parTransId="{A5481C83-1842-434D-9980-A9EE7AC409A2}" sibTransId="{35F6E137-B14A-442C-A0A7-1169E7B11D8F}"/>
    <dgm:cxn modelId="{5ADDA278-5BFA-49D7-9578-E8FBF92FBC38}" type="presOf" srcId="{C864281A-C801-4F9E-A0B0-4F8995E161B3}" destId="{426635E4-175C-4B92-927F-334ADB020FC3}" srcOrd="0" destOrd="0" presId="urn:microsoft.com/office/officeart/2018/2/layout/IconLabelDescriptionList"/>
    <dgm:cxn modelId="{C924C787-FAC5-48E5-9BCD-7F02FFD87524}" type="presOf" srcId="{7F0341AA-7A32-4342-8E96-61B93A5D5CA5}" destId="{F9D8D348-10A3-442C-B9E9-C9A85D68410A}" srcOrd="0" destOrd="0" presId="urn:microsoft.com/office/officeart/2018/2/layout/IconLabelDescriptionList"/>
    <dgm:cxn modelId="{E997F28D-8664-4824-9812-CD5AF02FA321}" type="presOf" srcId="{534501CE-98C2-4B7B-97C4-18AD891CEE09}" destId="{56CB8415-A4CD-45C2-9A5C-180EFCB4FB26}" srcOrd="0" destOrd="0" presId="urn:microsoft.com/office/officeart/2018/2/layout/IconLabelDescriptionList"/>
    <dgm:cxn modelId="{2F47A292-45EA-49B4-8A62-A3DE16C32F81}" type="presOf" srcId="{AC0777D4-C2F2-4EF5-8973-09D1A96997C6}" destId="{551D8552-96D3-451D-967A-C9494368A846}" srcOrd="0" destOrd="0" presId="urn:microsoft.com/office/officeart/2018/2/layout/IconLabelDescriptionList"/>
    <dgm:cxn modelId="{52DCF4A7-102B-4C09-985C-4C89E08EBD25}" srcId="{AC0777D4-C2F2-4EF5-8973-09D1A96997C6}" destId="{811BFAB9-D7F4-417E-8F98-A5336A7F8651}" srcOrd="1" destOrd="0" parTransId="{ADA8CF5E-815C-4E7A-A912-73FD1833154A}" sibTransId="{D5820A5D-16AE-4469-BAC4-86470D659AA0}"/>
    <dgm:cxn modelId="{45E61BAA-C2ED-4C58-98DC-E8CA53A624A5}" type="presOf" srcId="{6F4A5378-AB62-4280-A25E-1536CE2A5774}" destId="{A1825C3C-368A-4882-B982-255CFF0FD35C}" srcOrd="0" destOrd="0" presId="urn:microsoft.com/office/officeart/2018/2/layout/IconLabelDescriptionList"/>
    <dgm:cxn modelId="{71B5B3B6-607A-4FBF-AED6-63772A655E1D}" srcId="{AC0777D4-C2F2-4EF5-8973-09D1A96997C6}" destId="{C864281A-C801-4F9E-A0B0-4F8995E161B3}" srcOrd="2" destOrd="0" parTransId="{24809CCC-AB30-41EE-8AD4-366FF195138D}" sibTransId="{92588025-2869-4D84-9C0B-C9BDA6FAFC8B}"/>
    <dgm:cxn modelId="{5E3B85EC-9A63-4D7F-BBAE-21D15293669E}" type="presParOf" srcId="{551D8552-96D3-451D-967A-C9494368A846}" destId="{CFAB9938-6F8D-4FF7-8BAC-40AF60B3EABD}" srcOrd="0" destOrd="0" presId="urn:microsoft.com/office/officeart/2018/2/layout/IconLabelDescriptionList"/>
    <dgm:cxn modelId="{6D356CAA-707B-4E74-BFA5-3C7AC9DDAA76}" type="presParOf" srcId="{CFAB9938-6F8D-4FF7-8BAC-40AF60B3EABD}" destId="{2705D0BD-7B21-4176-9FB4-A1A96F53EA3B}" srcOrd="0" destOrd="0" presId="urn:microsoft.com/office/officeart/2018/2/layout/IconLabelDescriptionList"/>
    <dgm:cxn modelId="{603A10BB-46AD-4758-B012-558A97FDF5B5}" type="presParOf" srcId="{CFAB9938-6F8D-4FF7-8BAC-40AF60B3EABD}" destId="{2A337568-41CD-4E79-B555-C9100EFA1E3E}" srcOrd="1" destOrd="0" presId="urn:microsoft.com/office/officeart/2018/2/layout/IconLabelDescriptionList"/>
    <dgm:cxn modelId="{B5FD6647-3182-4CE0-879D-200EE5528047}" type="presParOf" srcId="{CFAB9938-6F8D-4FF7-8BAC-40AF60B3EABD}" destId="{56CB8415-A4CD-45C2-9A5C-180EFCB4FB26}" srcOrd="2" destOrd="0" presId="urn:microsoft.com/office/officeart/2018/2/layout/IconLabelDescriptionList"/>
    <dgm:cxn modelId="{A627F315-CFAD-4916-9EB3-8045A4EF3203}" type="presParOf" srcId="{CFAB9938-6F8D-4FF7-8BAC-40AF60B3EABD}" destId="{416602BB-2656-4949-948F-F17720D59BF6}" srcOrd="3" destOrd="0" presId="urn:microsoft.com/office/officeart/2018/2/layout/IconLabelDescriptionList"/>
    <dgm:cxn modelId="{BBA81FB6-7B4B-49E1-A187-0583DD825709}" type="presParOf" srcId="{CFAB9938-6F8D-4FF7-8BAC-40AF60B3EABD}" destId="{A1825C3C-368A-4882-B982-255CFF0FD35C}" srcOrd="4" destOrd="0" presId="urn:microsoft.com/office/officeart/2018/2/layout/IconLabelDescriptionList"/>
    <dgm:cxn modelId="{BFBF5ACC-D48A-4925-9CAD-3AD7F2CCF595}" type="presParOf" srcId="{551D8552-96D3-451D-967A-C9494368A846}" destId="{8030AAD7-CFD7-4EB5-8483-3261D4C3E896}" srcOrd="1" destOrd="0" presId="urn:microsoft.com/office/officeart/2018/2/layout/IconLabelDescriptionList"/>
    <dgm:cxn modelId="{B061AE46-4B4B-42E2-A550-F473E029DE10}" type="presParOf" srcId="{551D8552-96D3-451D-967A-C9494368A846}" destId="{7E050779-04A3-4F3F-822C-E7CCCDE8AAB3}" srcOrd="2" destOrd="0" presId="urn:microsoft.com/office/officeart/2018/2/layout/IconLabelDescriptionList"/>
    <dgm:cxn modelId="{587CD538-F8E8-440E-B028-052FAC9E7A9E}" type="presParOf" srcId="{7E050779-04A3-4F3F-822C-E7CCCDE8AAB3}" destId="{A4AD87AF-8234-426C-B696-027844604AF4}" srcOrd="0" destOrd="0" presId="urn:microsoft.com/office/officeart/2018/2/layout/IconLabelDescriptionList"/>
    <dgm:cxn modelId="{A8F3D61E-8E7E-4AA4-B6A0-9BDFAFDC9866}" type="presParOf" srcId="{7E050779-04A3-4F3F-822C-E7CCCDE8AAB3}" destId="{D03FDE2B-C4FC-49D8-B9E7-9B6F0352D5E0}" srcOrd="1" destOrd="0" presId="urn:microsoft.com/office/officeart/2018/2/layout/IconLabelDescriptionList"/>
    <dgm:cxn modelId="{20AF6F61-01DA-453D-A50B-A118F85A8685}" type="presParOf" srcId="{7E050779-04A3-4F3F-822C-E7CCCDE8AAB3}" destId="{5DD1144B-7DEC-487A-BAEC-A427EF7D2D54}" srcOrd="2" destOrd="0" presId="urn:microsoft.com/office/officeart/2018/2/layout/IconLabelDescriptionList"/>
    <dgm:cxn modelId="{DDB84627-E737-46F4-B40B-8AE33ABCE94D}" type="presParOf" srcId="{7E050779-04A3-4F3F-822C-E7CCCDE8AAB3}" destId="{89BDDFEF-1C85-4E7F-8376-3EFDF0E40353}" srcOrd="3" destOrd="0" presId="urn:microsoft.com/office/officeart/2018/2/layout/IconLabelDescriptionList"/>
    <dgm:cxn modelId="{B1C2AA3C-5335-4CF9-B2BD-85938C30623E}" type="presParOf" srcId="{7E050779-04A3-4F3F-822C-E7CCCDE8AAB3}" destId="{F9D8D348-10A3-442C-B9E9-C9A85D68410A}" srcOrd="4" destOrd="0" presId="urn:microsoft.com/office/officeart/2018/2/layout/IconLabelDescriptionList"/>
    <dgm:cxn modelId="{F5C209F2-4763-49FA-8100-C706A5D9BD47}" type="presParOf" srcId="{551D8552-96D3-451D-967A-C9494368A846}" destId="{674DDF2F-4FB4-48B9-A118-8948860FC9B8}" srcOrd="3" destOrd="0" presId="urn:microsoft.com/office/officeart/2018/2/layout/IconLabelDescriptionList"/>
    <dgm:cxn modelId="{4B38E4A0-162F-4292-AD08-DCD924C0484E}" type="presParOf" srcId="{551D8552-96D3-451D-967A-C9494368A846}" destId="{B9C8B272-1325-433B-AA44-39CD7893305C}" srcOrd="4" destOrd="0" presId="urn:microsoft.com/office/officeart/2018/2/layout/IconLabelDescriptionList"/>
    <dgm:cxn modelId="{AA32B623-DB6A-492A-9DDD-570720C93BCF}" type="presParOf" srcId="{B9C8B272-1325-433B-AA44-39CD7893305C}" destId="{3065371F-AC08-4F83-9A0C-F18BCE5C362D}" srcOrd="0" destOrd="0" presId="urn:microsoft.com/office/officeart/2018/2/layout/IconLabelDescriptionList"/>
    <dgm:cxn modelId="{F9BAE35E-F8C9-4FFD-8FCB-F3D9E5806267}" type="presParOf" srcId="{B9C8B272-1325-433B-AA44-39CD7893305C}" destId="{83BB0CC5-D991-431E-B1A8-43645101DD74}" srcOrd="1" destOrd="0" presId="urn:microsoft.com/office/officeart/2018/2/layout/IconLabelDescriptionList"/>
    <dgm:cxn modelId="{ED6B24E1-2405-4A8E-AA06-9992D3F5239D}" type="presParOf" srcId="{B9C8B272-1325-433B-AA44-39CD7893305C}" destId="{426635E4-175C-4B92-927F-334ADB020FC3}" srcOrd="2" destOrd="0" presId="urn:microsoft.com/office/officeart/2018/2/layout/IconLabelDescriptionList"/>
    <dgm:cxn modelId="{5E6F5A3F-6C65-488D-A412-F9C12D6252F5}" type="presParOf" srcId="{B9C8B272-1325-433B-AA44-39CD7893305C}" destId="{05F06114-E301-43A8-B419-49D3BC1D63F1}" srcOrd="3" destOrd="0" presId="urn:microsoft.com/office/officeart/2018/2/layout/IconLabelDescriptionList"/>
    <dgm:cxn modelId="{11A61C49-D137-4625-8528-2343A64F172C}" type="presParOf" srcId="{B9C8B272-1325-433B-AA44-39CD7893305C}" destId="{35BA063D-88BA-4E6A-AA6D-8B10A739108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5D0BD-7B21-4176-9FB4-A1A96F53EA3B}">
      <dsp:nvSpPr>
        <dsp:cNvPr id="0" name=""/>
        <dsp:cNvSpPr/>
      </dsp:nvSpPr>
      <dsp:spPr>
        <a:xfrm>
          <a:off x="7168" y="1177218"/>
          <a:ext cx="1209598" cy="12095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CB8415-A4CD-45C2-9A5C-180EFCB4FB26}">
      <dsp:nvSpPr>
        <dsp:cNvPr id="0" name=""/>
        <dsp:cNvSpPr/>
      </dsp:nvSpPr>
      <dsp:spPr>
        <a:xfrm>
          <a:off x="7168" y="2483742"/>
          <a:ext cx="3455996" cy="518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Access:</a:t>
          </a:r>
        </a:p>
      </dsp:txBody>
      <dsp:txXfrm>
        <a:off x="7168" y="2483742"/>
        <a:ext cx="3455996" cy="518399"/>
      </dsp:txXfrm>
    </dsp:sp>
    <dsp:sp modelId="{A1825C3C-368A-4882-B982-255CFF0FD35C}">
      <dsp:nvSpPr>
        <dsp:cNvPr id="0" name=""/>
        <dsp:cNvSpPr/>
      </dsp:nvSpPr>
      <dsp:spPr>
        <a:xfrm>
          <a:off x="7168" y="3047223"/>
          <a:ext cx="3455996" cy="38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The </a:t>
          </a:r>
          <a:r>
            <a:rPr lang="en-US" sz="1300" kern="1200" err="1"/>
            <a:t>wifi</a:t>
          </a:r>
          <a:r>
            <a:rPr lang="en-US" sz="1300" kern="1200"/>
            <a:t> wiki is opened to all</a:t>
          </a:r>
        </a:p>
      </dsp:txBody>
      <dsp:txXfrm>
        <a:off x="7168" y="3047223"/>
        <a:ext cx="3455996" cy="384070"/>
      </dsp:txXfrm>
    </dsp:sp>
    <dsp:sp modelId="{A4AD87AF-8234-426C-B696-027844604AF4}">
      <dsp:nvSpPr>
        <dsp:cNvPr id="0" name=""/>
        <dsp:cNvSpPr/>
      </dsp:nvSpPr>
      <dsp:spPr>
        <a:xfrm>
          <a:off x="4067964" y="1177218"/>
          <a:ext cx="1209598" cy="12095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1144B-7DEC-487A-BAEC-A427EF7D2D54}">
      <dsp:nvSpPr>
        <dsp:cNvPr id="0" name=""/>
        <dsp:cNvSpPr/>
      </dsp:nvSpPr>
      <dsp:spPr>
        <a:xfrm>
          <a:off x="4067964" y="2483742"/>
          <a:ext cx="3455996" cy="518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Wiki address of the main page</a:t>
          </a:r>
        </a:p>
      </dsp:txBody>
      <dsp:txXfrm>
        <a:off x="4067964" y="2483742"/>
        <a:ext cx="3455996" cy="518399"/>
      </dsp:txXfrm>
    </dsp:sp>
    <dsp:sp modelId="{F9D8D348-10A3-442C-B9E9-C9A85D68410A}">
      <dsp:nvSpPr>
        <dsp:cNvPr id="0" name=""/>
        <dsp:cNvSpPr/>
      </dsp:nvSpPr>
      <dsp:spPr>
        <a:xfrm>
          <a:off x="4067964" y="3047223"/>
          <a:ext cx="3455996" cy="38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5"/>
            </a:rPr>
            <a:t>https://wiki.st.com/stm32mcu/wiki/Connectivity:Introduction_to_Wi-Fi</a:t>
          </a:r>
          <a:endParaRPr lang="en-US" sz="1300" kern="1200"/>
        </a:p>
      </dsp:txBody>
      <dsp:txXfrm>
        <a:off x="4067964" y="3047223"/>
        <a:ext cx="3455996" cy="384070"/>
      </dsp:txXfrm>
    </dsp:sp>
    <dsp:sp modelId="{3065371F-AC08-4F83-9A0C-F18BCE5C362D}">
      <dsp:nvSpPr>
        <dsp:cNvPr id="0" name=""/>
        <dsp:cNvSpPr/>
      </dsp:nvSpPr>
      <dsp:spPr>
        <a:xfrm>
          <a:off x="8128760" y="1177218"/>
          <a:ext cx="1209598" cy="120959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6635E4-175C-4B92-927F-334ADB020FC3}">
      <dsp:nvSpPr>
        <dsp:cNvPr id="0" name=""/>
        <dsp:cNvSpPr/>
      </dsp:nvSpPr>
      <dsp:spPr>
        <a:xfrm>
          <a:off x="8128760" y="2483742"/>
          <a:ext cx="3455996" cy="518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We will be happy to get your feedback!</a:t>
          </a:r>
        </a:p>
      </dsp:txBody>
      <dsp:txXfrm>
        <a:off x="8128760" y="2483742"/>
        <a:ext cx="3455996" cy="518399"/>
      </dsp:txXfrm>
    </dsp:sp>
    <dsp:sp modelId="{35BA063D-88BA-4E6A-AA6D-8B10A739108F}">
      <dsp:nvSpPr>
        <dsp:cNvPr id="0" name=""/>
        <dsp:cNvSpPr/>
      </dsp:nvSpPr>
      <dsp:spPr>
        <a:xfrm>
          <a:off x="8128760" y="3047223"/>
          <a:ext cx="3455996" cy="38407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4T08:54:08.126"/>
    </inkml:context>
    <inkml:brush xml:id="br0">
      <inkml:brushProperty name="width" value="0.1" units="cm"/>
      <inkml:brushProperty name="height" value="0.1" units="cm"/>
      <inkml:brushProperty name="color" value="#03234B"/>
    </inkml:brush>
  </inkml:definitions>
  <inkml:trace contextRef="#ctx0" brushRef="#br0">1 1481 1432,'0'0'384,"0"0"-175,0 0 178,0 0 177,0 0-53,0 0-93,0 0 83,0 0 33,0 0-72,0 0-119,0 0-98,0 0-54,0 0-6,0 0-42,0 0-16,0 0 61,0 38 2811,3-76-2763,2-1-1,1 2 0,2-1 0,2 1 0,1 1 1,9-16-236,1-11 223,-2 15-79,-14 40-93,-1-1 0,-1 0 1,1 1-1,-2-1 0,0 0 0,0 0 0,1 0 0,-2 0 0,0-3-51,-1 3 26,1 0 0,0 0 1,1 0-1,0 1 0,1-1 0,0 1 0,2-6-26,11-37 44,-16 47-43,1 1 1,0 0 0,0-1 0,0 1 0,1 0-1,-1-1 1,1 1 0,-1 0 0,1-1-1,0 2 1,1-1 0,-1-1 0,0 2 0,0 0-1,2 0 1,-2-2 0,1 2 0,2 0-2,-4 2-7,42 1-57,-38 8 73,1 0 0,0 1-1,-2-1 1,0 1 0,0 0 0,0 0-1,-2 0 1,2 0 0,-2 0 0,-1 1-1,0 3-8,2 1 8,2 8-15,0 5 178,0-2 0,-2 2-1,-1 14-170,5 51 414,-5-83-384,1 0-1,-1 1 1,1-1 0,2 0 0,-2 0 0,2-1 0,3 6-30,-7-12 2,0-2 0,0 0 0,1 1 0,-1-1 0,0 0 0,0 2 0,0-2 0,0 0 0,1 0 0,-1 0 0,1 0 0,0 0 0,-1 0 0,1-1 0,-1 1 0,1 1-1,0-2 1,0 1 0,0-1 0,-1 0 0,2 1-2,4-1 11,0 0-1,-2-1 1,2 1-1,-2-1 1,2-1-1,-1 0 0,0 1 1,0-1-1,-1 0 1,1-2-1,-1 2 1,1-1-1,3-3-10,1-2 5,0 0 0,-1-1 1,0 0-1,-1-1 0,0 0 0,1-2-5,-1 0-5,0-1 0,-2 1 0,1-1 1,-2 0-1,1-1 0,-2 1 0,1-1 0,-2-1 0,-1 2 1,1-2-1,-1-3 5,1-36-42,-2 2 1,-3-29 41,-1-9-16,3 62 7,1-2-1,2 1 1,0 0 0,3 0-1,6-21 10,-3 5 15,-8 35-10,1 0-1,1 0 1,-1 0-1,1 0 1,1 1-1,0-1 1,1-1-5,5-12-2,-7 18 2,-1 1-1,0-1 1,0 1-1,1 0 1,0 0-1,-1 0 1,1 1-1,1-2 1,-1 2-1,2-1 1,-2 1-1,1 0 1,3-6-13,-6 8 11,0 0-1,-1 0 0,1-1 0,0 1 1,0 0-1,-1 0 0,2 1 0,-1-1 1,0 0-1,0 1 0,0-1 0,0 0 1,0 1-1,0-1 0,2 1 1,-2-2-1,0 2 0,0 0 0,0 0 1,0-1-1,0 1 0,1 0 0,0 0 1,-1 0-1,0 0 0,0 0 0,1 1 1,-1-1 2,0 0-22,-1 0 13,39 0-39,-36 3 47,1-2 1,-1 1-1,-1 0 0,2 0 0,-2 1 1,0-1-1,1 1 0,0-1 0,-1 2 1,-1-2-1,2 2 1,7 14-1,-8-16 3,0 2 0,0-1 0,0-1-1,-1 2 1,0-1 0,0 0 0,0 1-1,1-1 1,-1 0 0,0 1 0,-1-1-1,1 0 1,-1 1 0,0 0-2,1 17 13,1 0 0,2 0 0,3 15-13,2 4 25,-1-1 0,-1 14-25,6 34 32,-10-61-9,-1 0 0,-2 0 0,0 20-23,-1-21 6,1-1 0,0 0 1,3 1-1,2 14-6,35 187 98,-7-27-83,-24-142-6,-4-30-5,-1-2 0,9 26-4,5 34 7,-17-69-5,2-1-1,0 1 0,1-2 0,1 2 1,-1-2-1,4 4-1,6 16 0,-1 3 0,-1-1 0,4 28 0,2 0 0,83 233 17,-96-282 33,-1 0 0,0 0-1,-2 0 1,2 0-1,-2 9-49,3-15 23,1-1 0,1-1-1,-1 1 1,1-1-1,0 1 1,6 3-23,59 40 19,-68-48-9,2-1 0,-1 0 0,1-1 1,0 2-1,0-2 0,0 0 0,-1 0 0,1 0 1,0-1-1,0 0 0,0 0 0,0-1 1,0 1-1,-1-1 0,2 0 0,-2 0 0,1-2 1,0 2-1,-1-1 0,1-1 0,-1 1 1,0-1-1,0 0 0,3-2-10,2-7 13,-1 0 1,-1 1-1,0-2 0,0 1 1,-1-2-1,-1 1 0,0 0 1,-2-1-1,2 0 0,-3 0 1,1 0-1,-1-1 0,-1-3-13,49-177 34,-24 55 31,5-99-65,2-31 124,3-28 96,-26 209-175,3 1-1,14-35-44,15-92 154,-33 148-127,4-29 11,10-28-38,-16 95 1,1-1-1,1 1 0,1 0 1,1 1-1,2 1 1,4-6-1,19-31-2,-18 30-9,2 0 0,5-5 11,-19 33-12,0 0 0,0 1 1,0-1-1,1 2 1,-1-1-1,1 1 0,0 0 1,1 0-1,-1 2 1,7-2 11,17-10-18,-31 14 10,-1-1 0,1 1 0,1 0 0,-1-1 0,0 1 0,0 0 0,0 0-1,0 0 1,-1-1 0,1 1 0,0 0 0,0 0 0,1 0 0,-1 0 0,0 0 0,0 1-1,0-1 1,0 0 0,0 0 0,-1 1 0,1-1 0,0 0 0,1 1 0,-1-1 0,-1 1-1,1-1 1,0 2 0,0-2 0,-1 1 0,1 0 0,0-1 0,-1 1 0,1 0 0,-1-1-1,1 1 1,-1 0 0,2 0 0,-2 0 8,10 37 51,-8-30-76,29 123 26,-7-35 39,-4 1 0,0 31-40,14 80 59,-7-42 18,-1-13-69,-22-142-5,2 0-1,-1 0 1,2-1-1,-1 0 1,1 0-1,1-1 1,0 1 0,0-1-1,8 6-2,-3-1 1,26 32-1,14 12 7,-52-56-10,0-1 1,2 0 0,-2-1 0,1 1-1,0 0 1,-1 1 0,2-2 0,-1 1-1,-1-1 1,1 1 0,0-1 0,1 0-1,-1 0 1,-1 0 0,1 0-1,0 0 1,1 0 0,-2 0 0,1 0-1,0-1 1,0 1 0,-1-1 0,2 1-1,-1-2 1,-1 1 0,1 0 0,-1 1-1,1-1 1,0 0 0,0-1 0,-1 1-1,1 0 1,-1-1 0,1-1 2,6-3 1,0-2 0,-1-1 1,-1 1-1,1-1 0,3-6-1,21-40 0,17-41 0,-26 50-1,1 1-1,27-38 2,-16 32 1,-19 29-6,-1 0-1,3 0 1,-1 1-1,18-14 6,-31 33 0,3-5-15,0 2 0,1-1 0,1 0 0,-2 2 1,2-2-1,0 2 0,3-2 15,-8 5-5,1 1-1,0-1 1,-1 1 0,1-1-1,0 1 1,-1 0 0,2 0-1,-2 0 1,0 1 0,2-1-1,-2 1 1,1 0 0,0 1-1,-1-1 1,1 0 0,-1 1-1,0-1 1,1 1 0,0 1 5,10 4-4,0 2 1,-1 1-1,0 0 1,1 1-1,-3 0 1,1 2-1,-1-1 1,0 0-1,-1 1 1,-1 1-1,0 0 1,-1 0-1,-1 1 1,1 0-1,-2 1 1,-1-1-1,1 1 1,-3-1-1,2 2 1,-3 0-1,1 9 4,38 202 14,-40-213-11,3-1 1,-1 2 0,0-2 0,2 1 0,0-1-1,3 6-3,6 11 8,-13-27-20,1-2 0,-1 1 0,0 0 0,0 0 0,0 0 0,0-1-1,1 1 1,-1 0 0,2 0 0,-1-1 0,-1 0 0,1 1 0,0-1 0,1 0-1,0 0 1,-1-1 0,0 2 0,2-2 0,-2 1 0,1-1 0,-1 0 0,2 0-1,-2 0 1,1 1 0,1-1 0,-1-1 0,-1 1 0,2-1 0,-1 1 0,0-1-1,1 0 1,1-1 12,33 2 2,-26 0-3,1 0 0,1-1 0,-1-1 0,-1 1 0,1-2 0,1 0 0,-2-1 0,0 0 0,1 0 0,0-2 0,-1 0 0,3-3 1,31-25 1,-38 26 0,-1 0 0,1 2 0,0-1 1,1 1-1,0-1 0,-1 2 0,6-2-1,20-2-6,2 3 1,-1 0-1,1 3 1,-1 1-1,0 1 1,2 2 5,33-1-24,-67-1 23,1 2 0,-1-2 1,0 1-1,2 0 1,-2 0-1,0 1 0,1-1 1,-2 1-1,1 0 0,0 0 1,1 0-1,-2 0 0,1 0 1,0 1-1,0 0 1,-1-1-1,0 2 0,1-2 1,-1 1-1,-1 0 0,2 3 1,8 13-3,-1 0 0,-1 1 1,2 6 2,0-1 2,60 156 41,-14-30-41,-48-131-1,-3 0 0,1 0 0,-3 0 0,2 1 0,-3 0 0,0 0 0,-1 0 0,-2 4-1,0-23 0,0 0-1,0-1 1,1 1 0,-1 0-1,0 0 1,1 0 0,-1-1 0,1 1-1,-1-1 1,1 2 0,-1-2-1,1 1 1,0-1 0,0 0-1,1 1 1,-1-1 0,0 1-1,0-1 1,0 0 0,0 0-1,1 0 1,-1 0 0,1 0 0,1 1 0,1 1-2,1-2 0,-1 1 1,1-1-1,-1 0 0,1 0 1,-1 0-1,0-1 0,1 0 1,0 2-1,1-2 2,8-2-4,1 1 0,-1-1 0,1 0 0,-1 0 0,0-3 0,7-1 4,14-5-1,-1 2 0,2 1 0,-1 1 0,3 2 1,0 0-1,-2-1-1,2-3 1,17-7 1,-29 11-2,-2 0 0,2 2 0,-1 0-1,1 1 1,-1 2 0,2 2 0,4 1 2,43-1-10,-64-1 9,-1 0 0,1 2 0,-1-1 0,1 0-1,-1 1 1,0 1 0,-1-1 0,1 1 0,0 2 0,-1-2 0,1 2 0,-1-1 0,-1 1 0,0 1 0,1-1 0,-2 2 0,0-1 0,5 7 1,17 22-7,-2 1 1,-1 1-1,7 21 7,-21-40 0,6 14-8,-2 2 0,9 26 8,12 28-8,-29-70 8,-2 0 0,1 1 0,-2-1 0,1 9 0,12 54 0,-13-72-1,0 0 0,-1 0 1,2-1-1,0 0 0,0 1 0,0-1 1,2-1-1,0 1 0,-1-2 0,1 1 0,1 0 1,3 2 0,15 14-7,-21-18 8,-1-1 0,1 0 0,0-1 0,0 1-1,0-1 1,1 0 0,-1 0 0,2-1 0,-1 0 0,-1 1-1,2-2 1,-1 1 0,1-2 0,0 2 0,-1-1 0,1-1-1,0 0 1,-1-1 0,2 1-1,21-1 4,-15 1-2,1-1 1,-1 0-1,1-1 1,-1 0-1,-1-1 1,2 0-1,-1-2 1,10-3-3,-22 5 1,-1 2-1,0-1 1,0 1 0,0-1 0,0 1-1,1-1 1,-1 1 0,1 0-1,-1 0 1,1-1 0,-1 1 0,0 0-1,1 0 1,-1 0 0,1 0-1,-1 1 1,1-1 0,-1 0 0,0 0-1,0 1 1,0-1 0,1 1-1,0-1 1,-1 1 0,0 1 0,0-2-1,0 1 1,0 0 0,0 0 0,0 0-1,0-1 1,1 1 0,-1 0-1,-1 0 1,1 0 0,0 2 0,-1-2-1,1 0 1,0 0 0,-1 0-1,0 0 1,1 1 0,-1 0-1,9 11 8,-6-9-6,-3-3-2,2 0 1,-2 1-1,1-1 0,-1 0 1,1 0-1,0 0 0,-1 0 1,1 0-1,0 0 0,0-1 1,0 1-1,0 1 1,1-1-1,-1-1 0,0 1 1,0-1-1,0 1 0,0-1 1,0 1-1,0-1 0,0 0 1,0 0-1,1 1 1,-1-1-1,1 0 0,-1 0 1,0 0-1,0 0-11,-1 0-147,-8-12-2377,-9-5-1606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4T09:01:32.344"/>
    </inkml:context>
    <inkml:brush xml:id="br0">
      <inkml:brushProperty name="width" value="0.1" units="cm"/>
      <inkml:brushProperty name="height" value="0.1" units="cm"/>
      <inkml:brushProperty name="color" value="#03234B"/>
    </inkml:brush>
  </inkml:definitions>
  <inkml:trace contextRef="#ctx0" brushRef="#br0">1 1481 1432,'0'0'384,"0"0"-175,0 0 178,0 0 177,0 0-53,0 0-93,0 0 83,0 0 33,0 0-72,0 0-119,0 0-98,0 0-54,0 0-6,0 0-42,0 0-16,0 0 61,0 38 2811,3-76-2763,2-1-1,1 2 0,2-1 0,2 1 0,1 1 1,9-16-236,1-11 223,-2 15-79,-14 40-93,-1-1 0,-1 0 1,1 1-1,-2-1 0,0 0 0,0 0 0,1 0 0,-2 0 0,0-3-51,-1 3 26,1 0 0,0 0 1,1 0-1,0 1 0,1-1 0,0 1 0,2-6-26,11-37 44,-16 47-43,1 1 1,0 0 0,0-1 0,0 1 0,1 0-1,-1-1 1,1 1 0,-1 0 0,1-1-1,0 2 1,1-1 0,-1-1 0,0 2 0,0 0-1,2 0 1,-2-2 0,1 2 0,2 0-2,-4 2-7,42 1-57,-38 8 73,1 0 0,0 1-1,-2-1 1,0 1 0,0 0 0,0 0-1,-2 0 1,2 0 0,-2 0 0,-1 1-1,0 3-8,2 1 8,2 8-15,0 5 178,0-2 0,-2 2-1,-1 14-170,5 51 414,-5-83-384,1 0-1,-1 1 1,1-1 0,2 0 0,-2 0 0,2-1 0,3 6-30,-7-12 2,0-2 0,0 0 0,1 1 0,-1-1 0,0 0 0,0 2 0,0-2 0,0 0 0,1 0 0,-1 0 0,1 0 0,0 0 0,-1 0 0,1-1 0,-1 1 0,1 1-1,0-2 1,0 1 0,0-1 0,-1 0 0,2 1-2,4-1 11,0 0-1,-2-1 1,2 1-1,-2-1 1,2-1-1,-1 0 0,0 1 1,0-1-1,-1 0 1,1-2-1,-1 2 1,1-1-1,3-3-10,1-2 5,0 0 0,-1-1 1,0 0-1,-1-1 0,0 0 0,1-2-5,-1 0-5,0-1 0,-2 1 0,1-1 1,-2 0-1,1-1 0,-2 1 0,1-1 0,-2-1 0,-1 2 1,1-2-1,-1-3 5,1-36-42,-2 2 1,-3-29 41,-1-9-16,3 62 7,1-2-1,2 1 1,0 0 0,3 0-1,6-21 10,-3 5 15,-8 35-10,1 0-1,1 0 1,-1 0-1,1 0 1,1 1-1,0-1 1,1-1-5,5-12-2,-7 18 2,-1 1-1,0-1 1,0 1-1,1 0 1,0 0-1,-1 0 1,1 1-1,1-2 1,-1 2-1,2-1 1,-2 1-1,1 0 1,3-6-13,-6 8 11,0 0-1,-1 0 0,1-1 0,0 1 1,0 0-1,-1 0 0,2 1 0,-1-1 1,0 0-1,0 1 0,0-1 0,0 0 1,0 1-1,0-1 0,2 1 1,-2-2-1,0 2 0,0 0 0,0 0 1,0-1-1,0 1 0,1 0 0,0 0 1,-1 0-1,0 0 0,0 0 0,1 1 1,-1-1 2,0 0-22,-1 0 13,39 0-39,-36 3 47,1-2 1,-1 1-1,-1 0 0,2 0 0,-2 1 1,0-1-1,1 1 0,0-1 0,-1 2 1,-1-2-1,2 2 1,7 14-1,-8-16 3,0 2 0,0-1 0,0-1-1,-1 2 1,0-1 0,0 0 0,0 1-1,1-1 1,-1 0 0,0 1 0,-1-1-1,1 0 1,-1 1 0,0 0-2,1 17 13,1 0 0,2 0 0,3 15-13,2 4 25,-1-1 0,-1 14-25,6 34 32,-10-61-9,-1 0 0,-2 0 0,0 20-23,-1-21 6,1-1 0,0 0 1,3 1-1,2 14-6,35 187 98,-7-27-83,-24-142-6,-4-30-5,-1-2 0,9 26-4,5 34 7,-17-69-5,2-1-1,0 1 0,1-2 0,1 2 1,-1-2-1,4 4-1,6 16 0,-1 3 0,-1-1 0,4 28 0,2 0 0,83 233 17,-96-282 33,-1 0 0,0 0-1,-2 0 1,2 0-1,-2 9-49,3-15 23,1-1 0,1-1-1,-1 1 1,1-1-1,0 1 1,6 3-23,59 40 19,-68-48-9,2-1 0,-1 0 0,1-1 1,0 2-1,0-2 0,0 0 0,-1 0 0,1 0 1,0-1-1,0 0 0,0 0 0,0-1 1,0 1-1,-1-1 0,2 0 0,-2 0 0,1-2 1,0 2-1,-1-1 0,1-1 0,-1 1 1,0-1-1,0 0 0,3-2-10,2-7 13,-1 0 1,-1 1-1,0-2 0,0 1 1,-1-2-1,-1 1 0,0 0 1,-2-1-1,2 0 0,-3 0 1,1 0-1,-1-1 0,-1-3-13,49-177 34,-24 55 31,5-99-65,2-31 124,3-28 96,-26 209-175,3 1-1,14-35-44,15-92 154,-33 148-127,4-29 11,10-28-38,-16 95 1,1-1-1,1 1 0,1 0 1,1 1-1,2 1 1,4-6-1,19-31-2,-18 30-9,2 0 0,5-5 11,-19 33-12,0 0 0,0 1 1,0-1-1,1 2 1,-1-1-1,1 1 0,0 0 1,1 0-1,-1 2 1,7-2 11,17-10-18,-31 14 10,-1-1 0,1 1 0,1 0 0,-1-1 0,0 1 0,0 0 0,0 0-1,0 0 1,-1-1 0,1 1 0,0 0 0,0 0 0,1 0 0,-1 0 0,0 0 0,0 1-1,0-1 1,0 0 0,0 0 0,-1 1 0,1-1 0,0 0 0,1 1 0,-1-1 0,-1 1-1,1-1 1,0 2 0,0-2 0,-1 1 0,1 0 0,0-1 0,-1 1 0,1 0 0,-1-1-1,1 1 1,-1 0 0,2 0 0,-2 0 8,10 37 51,-8-30-76,29 123 26,-7-35 39,-4 1 0,0 31-40,14 80 59,-7-42 18,-1-13-69,-22-142-5,2 0-1,-1 0 1,2-1-1,-1 0 1,1 0-1,1-1 1,0 1 0,0-1-1,8 6-2,-3-1 1,26 32-1,14 12 7,-52-56-10,0-1 1,2 0 0,-2-1 0,1 1-1,0 0 1,-1 1 0,2-2 0,-1 1-1,-1-1 1,1 1 0,0-1 0,1 0-1,-1 0 1,-1 0 0,1 0-1,0 0 1,1 0 0,-2 0 0,1 0-1,0-1 1,0 1 0,-1-1 0,2 1-1,-1-2 1,-1 1 0,1 0 0,-1 1-1,1-1 1,0 0 0,0-1 0,-1 1-1,1 0 1,-1-1 0,1-1 2,6-3 1,0-2 0,-1-1 1,-1 1-1,1-1 0,3-6-1,21-40 0,17-41 0,-26 50-1,1 1-1,27-38 2,-16 32 1,-19 29-6,-1 0-1,3 0 1,-1 1-1,18-14 6,-31 33 0,3-5-15,0 2 0,1-1 0,1 0 0,-2 2 1,2-2-1,0 2 0,3-2 15,-8 5-5,1 1-1,0-1 1,-1 1 0,1-1-1,0 1 1,-1 0 0,2 0-1,-2 0 1,0 1 0,2-1-1,-2 1 1,1 0 0,0 1-1,-1-1 1,1 0 0,-1 1-1,0-1 1,1 1 0,0 1 5,10 4-4,0 2 1,-1 1-1,0 0 1,1 1-1,-3 0 1,1 2-1,-1-1 1,0 0-1,-1 1 1,-1 1-1,0 0 1,-1 0-1,-1 1 1,1 0-1,-2 1 1,-1-1-1,1 1 1,-3-1-1,2 2 1,-3 0-1,1 9 4,38 202 14,-40-213-11,3-1 1,-1 2 0,0-2 0,2 1 0,0-1-1,3 6-3,6 11 8,-13-27-20,1-2 0,-1 1 0,0 0 0,0 0 0,0 0 0,0-1-1,1 1 1,-1 0 0,2 0 0,-1-1 0,-1 0 0,1 1 0,0-1 0,1 0-1,0 0 1,-1-1 0,0 2 0,2-2 0,-2 1 0,1-1 0,-1 0 0,2 0-1,-2 0 1,1 1 0,1-1 0,-1-1 0,-1 1 0,2-1 0,-1 1 0,0-1-1,1 0 1,1-1 12,33 2 2,-26 0-3,1 0 0,1-1 0,-1-1 0,-1 1 0,1-2 0,1 0 0,-2-1 0,0 0 0,1 0 0,0-2 0,-1 0 0,3-3 1,31-25 1,-38 26 0,-1 0 0,1 2 0,0-1 1,1 1-1,0-1 0,-1 2 0,6-2-1,20-2-6,2 3 1,-1 0-1,1 3 1,-1 1-1,0 1 1,2 2 5,33-1-24,-67-1 23,1 2 0,-1-2 1,0 1-1,2 0 1,-2 0-1,0 1 0,1-1 1,-2 1-1,1 0 0,0 0 1,1 0-1,-2 0 0,1 0 1,0 1-1,0 0 1,-1-1-1,0 2 0,1-2 1,-1 1-1,-1 0 0,2 3 1,8 13-3,-1 0 0,-1 1 1,2 6 2,0-1 2,60 156 41,-14-30-41,-48-131-1,-3 0 0,1 0 0,-3 0 0,2 1 0,-3 0 0,0 0 0,-1 0 0,-2 4-1,0-23 0,0 0-1,0-1 1,1 1 0,-1 0-1,0 0 1,1 0 0,-1-1 0,1 1-1,-1-1 1,1 2 0,-1-2-1,1 1 1,0-1 0,0 0-1,1 1 1,-1-1 0,0 1-1,0-1 1,0 0 0,0 0-1,1 0 1,-1 0 0,1 0 0,1 1 0,1 1-2,1-2 0,-1 1 1,1-1-1,-1 0 0,1 0 1,-1 0-1,0-1 0,1 0 1,0 2-1,1-2 2,8-2-4,1 1 0,-1-1 0,1 0 0,-1 0 0,0-3 0,7-1 4,14-5-1,-1 2 0,2 1 0,-1 1 0,3 2 1,0 0-1,-2-1-1,2-3 1,17-7 1,-29 11-2,-2 0 0,2 2 0,-1 0-1,1 1 1,-1 2 0,2 2 0,4 1 2,43-1-10,-64-1 9,-1 0 0,1 2 0,-1-1 0,1 0-1,-1 1 1,0 1 0,-1-1 0,1 1 0,0 2 0,-1-2 0,1 2 0,-1-1 0,-1 1 0,0 1 0,1-1 0,-2 2 0,0-1 0,5 7 1,17 22-7,-2 1 1,-1 1-1,7 21 7,-21-40 0,6 14-8,-2 2 0,9 26 8,12 28-8,-29-70 8,-2 0 0,1 1 0,-2-1 0,1 9 0,12 54 0,-13-72-1,0 0 0,-1 0 1,2-1-1,0 0 0,0 1 0,0-1 1,2-1-1,0 1 0,-1-2 0,1 1 0,1 0 1,3 2 0,15 14-7,-21-18 8,-1-1 0,1 0 0,0-1 0,0 1-1,0-1 1,1 0 0,-1 0 0,2-1 0,-1 0 0,-1 1-1,2-2 1,-1 1 0,1-2 0,0 2 0,-1-1 0,1-1-1,0 0 1,-1-1 0,2 1-1,21-1 4,-15 1-2,1-1 1,-1 0-1,1-1 1,-1 0-1,-1-1 1,2 0-1,-1-2 1,10-3-3,-22 5 1,-1 2-1,0-1 1,0 1 0,0-1 0,0 1-1,1-1 1,-1 1 0,1 0-1,-1 0 1,1-1 0,-1 1 0,0 0-1,1 0 1,-1 0 0,1 0-1,-1 1 1,1-1 0,-1 0 0,0 0-1,0 1 1,0-1 0,1 1-1,0-1 1,-1 1 0,0 1 0,0-2-1,0 1 1,0 0 0,0 0 0,0 0-1,0-1 1,1 1 0,-1 0-1,-1 0 1,1 0 0,0 2 0,-1-2-1,1 0 1,0 0 0,-1 0-1,0 0 1,1 1 0,-1 0-1,9 11 8,-6-9-6,-3-3-2,2 0 1,-2 1-1,1-1 0,-1 0 1,1 0-1,0 0 0,-1 0 1,1 0-1,0 0 0,0-1 1,0 1-1,0 1 1,1-1-1,-1-1 0,0 1 1,0-1-1,0 1 0,0-1 1,0 1-1,0-1 0,0 0 1,0 0-1,1 1 1,-1-1-1,1 0 0,-1 0 1,0 0-1,0 0-11,-1 0-147,-8-12-2377,-9-5-1606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5:08:23.575"/>
    </inkml:context>
    <inkml:brush xml:id="br0">
      <inkml:brushProperty name="width" value="0.1" units="cm"/>
      <inkml:brushProperty name="height" value="0.1" units="cm"/>
      <inkml:brushProperty name="color" value="#03234B"/>
    </inkml:brush>
  </inkml:definitions>
  <inkml:trace contextRef="#ctx0" brushRef="#br0">1 1336 1432,'0'0'384,"0"0"-175,0 0 178,0 0 177,0 0-53,0 0-93,0 0 83,0 0 33,0 0-72,0 0-119,0 0-98,0 0-54,0 0-6,0 0-42,0 0-16,0 0 61,0 34 2811,3-68-2763,1-1-1,2 1 0,1 0 0,2 1 0,1 0 1,8-14-236,1-10 223,-2 14-79,-13 36-93,0-1 0,-1 0 1,0 0-1,-1 0 0,0 0 0,0 0 0,0 0 0,-1 0 0,0-3-51,-1 3 26,1 0 0,0 0 1,1 0-1,0 0 0,0 0 0,1 1 0,2-6-26,9-33 44,-14 43-43,1 0 1,0 0 0,0 0 0,0 0 0,0 0-1,0 0 1,1 0 0,-1 0 0,1 0-1,0 1 1,0-1 0,0 0 0,0 1 0,0 0-1,1 0 1,-1-1 0,1 1 0,1 0-2,-3 2-7,38 1-57,-34 7 73,0 0 0,0 1-1,-1-1 1,0 1 0,-1 0 0,1 0-1,-2 0 1,1 0 0,-1 0 0,-1 1-1,0 3-8,2 0 8,1 8-15,1 4 178,-1-1 0,-1 1-1,-1 13-170,4 46 414,-4-75-384,0 0-1,0 1 1,1-1 0,1 0 0,-1 0 0,2-1 0,2 6-30,-6-12 2,0-1 0,0 0 0,0 1 0,0-1 0,0 0 0,0 1 0,0-1 0,0 0 0,1 0 0,-1 0 0,0 0 0,1 0 0,-1 0 0,1-1 0,-1 1 0,1 0-1,-1-1 1,1 1 0,0-1 0,-1 0 0,2 1-2,3-1 11,0 0-1,-1-1 1,1 1-1,-1-1 1,1 0-1,-1-1 0,1 1 1,-1-1-1,0 0 1,0-1-1,0 1 1,0-1-1,3-2-10,1-2 5,0-1 0,-1 0 1,0 0-1,0-1 0,-1 0 0,1-2-5,-1 0-5,0 0 0,-1 0 0,0-1 1,-1 0-1,0 0 0,-1 0 0,0-1 0,-1 0 0,-1 1 1,0-1-1,0-4 5,1-31-42,-2 1 1,-3-26 41,-1-8-16,3 55 7,1-1-1,2 1 1,0 0 0,2 0-1,6-19 10,-3 4 15,-7 32-10,1 0-1,0 0 1,0 0-1,1 0 1,0 1-1,1-1 1,1-1-5,4-11-2,-7 17 2,0 0-1,0 0 1,0 0-1,0 0 1,1 1-1,-1-1 1,1 1-1,0-1 1,0 1-1,1 0 1,-1 0-1,1 0 1,2-5-13,-5 7 11,0 0-1,-1 0 0,1 0 0,0 0 1,0 0-1,-1 0 0,1 1 0,0-1 1,0 0-1,0 1 0,0-1 0,0 0 1,0 1-1,0-1 0,1 1 1,-1-1-1,0 1 0,0 0 0,0 0 1,0-1-1,0 1 0,1 0 0,-1 0 1,0 0-1,0 0 0,0 0 0,1 1 1,-1-1 2,0 0-22,-1 0 13,35 0-39,-32 2 47,0-1 1,0 1-1,-1 0 0,1 0 0,-1 0 1,0 0-1,1 1 0,-1-1 0,0 1 1,-1-1-1,2 2 1,6 12-1,-7-14 3,-1 1 0,1 0 0,0-1-1,-1 1 1,0 0 0,0 0 0,0 0-1,0 0 1,0 0 0,0 0 0,-1 0-1,1 0 1,-1 0 0,0 1-2,1 15 13,1 0 0,1 0 0,4 13-13,1 4 25,-1 0 0,-1 11-25,6 32 32,-9-56-9,-1 1 0,-2-1 0,0 19-23,-1-20 6,1 0 0,0 0 1,2 0-1,3 13-6,31 169 98,-6-24-83,-22-129-6,-4-27-5,0-1 0,8 23-4,4 31 7,-15-63-5,2 0-1,-1 0 0,2-1 0,0 1 1,0-1-1,3 3-1,6 15 0,-1 2 0,-2-1 0,5 26 0,1 0 0,75 210 17,-86-255 33,-2 1 0,1-1-1,-2 1 1,1-1-1,-1 9-49,3-14 23,0-1 0,1 0-1,0 0 1,0-1-1,0 1 1,6 3-23,53 36 19,-61-43-9,1-1 0,0 0 0,0-1 1,0 1-1,1-1 0,-1 0 0,0 0 0,0 0 1,1-1-1,-1 0 0,0 0 0,1-1 1,-1 1-1,0-1 0,1 0 0,-1 0 0,0-1 1,0 1-1,0-1 0,0-1 0,0 1 1,-1 0-1,1-1 0,2-2-10,2-5 13,-1-1 1,-1 1-1,1-2 0,-1 1 1,-1-1-1,0 0 0,-1 0 1,-1 0-1,1-1 0,-2 0 1,0 1-1,0-2 0,-1-2-13,44-160 34,-22 50 31,5-90-65,2-27 124,2-26 96,-23 189-175,3 0-1,12-31-44,14-83 154,-30 134-127,3-27 11,10-24-38,-15 84 1,1 0-1,1 1 0,1 0 1,1 1-1,2 0 1,3-4-1,17-29-2,-16 27-9,2 1 0,5-6 11,-18 31-12,0 0 0,1 0 1,-1 0-1,1 1 1,0 0-1,0 0 0,0 0 1,1 1-1,-1 1 1,7-2 11,15-8-18,-28 12 10,-1-1 0,1 1 0,0 0 0,0-1 0,0 1 0,0 0 0,0 0-1,0 0 1,-1-1 0,1 1 0,0 0 0,0 0 0,0 0 0,0 0 0,0 0 0,0 1-1,0-1 1,0 0 0,0 0 0,-1 1 0,1-1 0,0 0 0,0 1 0,0-1 0,-1 1-1,1-1 1,0 1 0,0-1 0,-1 1 0,1 0 0,0-1 0,-1 1 0,1 0 0,-1-1-1,1 1 1,-1 0 0,1 0 0,-1 0 8,9 33 51,-7-27-76,26 111 26,-6-31 39,-4 0 0,0 29-40,13 71 59,-7-37 18,-1-12-69,-19-128-5,1 0-1,0 0 1,1-1-1,0 0 1,0 0-1,1-1 1,0 1 0,1-1-1,6 6-2,-2-2 1,23 30-1,13 10 7,-47-50-10,0-1 1,1 0 0,-1-1 0,1 1-1,0 0 1,-1 0 0,1-1 0,0 1-1,-1-1 1,1 1 0,0-1 0,0 0-1,0 0 1,-1 0 0,1 0-1,0 0 1,0 0 0,-1 0 0,1 0-1,0-1 1,0 1 0,-1-1 0,1 1-1,0-1 1,-1 0 0,1 0 0,-1 1-1,1-1 1,-1 0 0,1-1 0,-1 1-1,1 0 1,-1 0 0,1-2 2,5-3 1,0-1 0,-1-1 1,0 1-1,0-1 0,3-6-1,19-35 0,15-38 0,-23 46-1,1 0-1,24-34 2,-14 29 1,-18 26-6,0 0-1,2 1 1,0 0-1,15-13 6,-27 30 0,2-4-15,1 1 0,0 0 0,1 0 0,-1 1 1,1-1-1,0 1 0,3-1 15,-7 4-5,0 1-1,1-1 1,-1 1 0,0-1-1,1 1 1,-1 0 0,1 0-1,-1 0 1,0 1 0,1-1-1,-1 1 1,0 0 0,1 0-1,-1 0 1,0 0 0,0 1-1,0-1 1,0 1 0,1 0 5,9 5-4,-1 1 1,0 1-1,0 0 1,0 1-1,-2 0 1,1 1-1,-1 0 1,0 0-1,-1 1 1,-1 0-1,0 1 1,-1 0-1,0 0 1,0 1-1,-2 0 1,0 0-1,0 0 1,-2 0-1,1 1 1,-2 0-1,1 9 4,34 181 14,-36-191-11,2-1 1,0 1 0,0-1 0,1 0 0,1 0-1,2 5-3,6 10 8,-12-25-20,0-1 0,0 1 0,0 0 0,0-1 0,0 1 0,0-1-1,1 1 1,-1-1 0,1 1 0,0-1 0,-1 0 0,1 0 0,0 0 0,0 0-1,1 0 1,-1-1 0,0 1 0,1-1 0,-1 1 0,1-1 0,-1 0 0,1 0-1,-1 0 1,1 0 0,0 0 0,0-1 0,-1 1 0,1-1 0,0 1 0,0-1-1,0 0 1,2-1 12,29 2 2,-23 0-3,1 0 0,0-1 0,0-1 0,-1 1 0,1-2 0,0 0 0,-1 0 0,0-1 0,1 0 0,-1-1 0,0-1 0,3-2 1,27-23 1,-34 24 0,0 0 0,0 1 0,0 0 1,1 0-1,0 0 0,0 1 0,4-1-1,19-2-6,1 2 1,0 1-1,0 2 1,0 1-1,0 1 1,1 2 5,30-1-24,-60-1 23,0 1 0,0-1 1,0 1-1,1 0 1,-1 0-1,0 1 0,0-1 1,-1 1-1,1-1 0,0 1 1,0 0-1,-1 0 0,1 0 1,-1 0-1,1 1 1,-1-1-1,0 1 0,0-1 1,0 1-1,-1 0 0,2 2 1,7 12-3,-1 0 0,-1 1 1,2 6 2,0-2 2,54 142 41,-13-28-41,-43-118-1,-2 0 0,0 0 0,-2 0 0,1 1 0,-2 0 0,-1 0 0,0 0 0,-2 3-1,0-20 0,0 0-1,0-1 1,1 1 0,-1-1-1,0 1 1,1 0 0,-1-1 0,1 1-1,-1-1 1,1 1 0,-1-1-1,1 1 1,0-1 0,0 0-1,0 1 1,0-1 0,0 0-1,0 0 1,0 0 0,0 0-1,1 0 1,-1 0 0,0 0 0,2 1 0,1 0-2,0-1 0,0 1 1,0-1-1,0 0 0,0 0 1,0 0-1,0-1 0,0 0 1,1 1-1,0-1 2,8-1-4,0 0 0,0-1 0,0 0 0,0 0 0,0-2 0,6-2 4,12-4-1,0 2 0,1 1 0,0 1 0,2 1 1,0 1-1,-1-2-1,1-2 1,16-6 1,-27 9-2,-1 1 0,1 1 0,0 0-1,0 2 1,0 1 0,1 1 0,4 2 2,39-1-10,-58-1 9,-1 0 0,1 1 0,-1 0 0,1 0-1,-1 1 1,0 0 0,0 0 0,0 1 0,0 1 0,-1-1 0,1 1 0,-1 0 0,0 0 0,-1 1 0,1 0 0,-1 1 0,-1-1 0,5 7 1,15 19-7,-1 2 1,-2 0-1,7 19 7,-19-36 0,5 13-8,-1 2 0,8 23 8,10 25-8,-26-63 8,-1 0 0,0 1 0,-1-1 0,0 9 0,12 48 0,-13-65-1,1 0 0,-1 0 1,1-1-1,1 0 0,-1 1 0,1-1 1,1-1-1,0 1 0,0-1 0,0 0 0,1 0 1,3 2 0,14 13-7,-20-17 8,0 0 0,0-1 0,1 0 0,-1 0-1,1 0 1,0 0 0,0-1 0,1 0 0,-1 0 0,0 0-1,1-1 1,0 1 0,0-2 0,0 1 0,0 0 0,0-1-1,0 0 1,0-1 0,1 1-1,19-1 4,-13 1-2,0-1 1,0 0-1,0-1 1,0 0-1,-1-1 1,1 0-1,0-1 1,9-4-3,-21 6 1,0 1-1,0-1 1,0 1 0,0-1 0,0 1-1,1-1 1,-1 1 0,0 0-1,0 0 1,1-1 0,-1 1 0,0 0-1,1 0 1,-1 0 0,0 0-1,0 1 1,1-1 0,-1 0 0,0 0-1,0 1 1,0-1 0,1 1-1,-1-1 1,0 1 0,0 0 0,0-1-1,0 1 1,0 0 0,0 0 0,0 0-1,0-1 1,0 1 0,0 0-1,-1 0 1,1 0 0,0 1 0,-1-1-1,1 0 1,0 0 0,-1 0-1,0 0 1,1 1 0,-1-1-1,8 11 8,-5-8-6,-3-3-2,1 0 1,-1 0-1,1 0 0,-1 0 1,1 0-1,0 0 0,-1 0 1,1 0-1,0 0 0,0-1 1,0 1-1,0 0 1,0 0-1,0-1 0,0 1 1,0-1-1,0 1 0,0-1 1,0 1-1,0-1 0,0 0 1,0 0-1,0 1 1,0-1-1,1 0 0,-1 0 1,0 0-1,0 0-11,-1 0-147,-7-11-2377,-9-4-1606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5:09:24.650"/>
    </inkml:context>
    <inkml:brush xml:id="br0">
      <inkml:brushProperty name="width" value="0.1" units="cm"/>
      <inkml:brushProperty name="height" value="0.1" units="cm"/>
      <inkml:brushProperty name="color" value="#03234B"/>
    </inkml:brush>
  </inkml:definitions>
  <inkml:trace contextRef="#ctx0" brushRef="#br0">1 1336 1432,'0'0'384,"0"0"-175,0 0 178,0 0 177,0 0-53,0 0-93,0 0 83,0 0 33,0 0-72,0 0-119,0 0-98,0 0-54,0 0-6,0 0-42,0 0-16,0 0 61,0 34 2811,3-68-2763,1-1-1,2 1 0,1 0 0,2 1 0,1 0 1,8-14-236,1-10 223,-2 14-79,-13 36-93,0-1 0,-1 0 1,0 0-1,-1 0 0,0 0 0,0 0 0,0 0 0,-1 0 0,0-3-51,-1 3 26,1 0 0,0 0 1,1 0-1,0 0 0,0 0 0,1 1 0,2-6-26,9-33 44,-14 43-43,1 0 1,0 0 0,0 0 0,0 0 0,0 0-1,0 0 1,1 0 0,-1 0 0,1 0-1,0 1 1,0-1 0,0 0 0,0 1 0,0 0-1,1 0 1,-1-1 0,1 1 0,1 0-2,-3 2-7,38 1-57,-34 7 73,0 0 0,0 1-1,-1-1 1,0 1 0,-1 0 0,1 0-1,-2 0 1,1 0 0,-1 0 0,-1 1-1,0 3-8,2 0 8,1 8-15,1 4 178,-1-1 0,-1 1-1,-1 13-170,4 46 414,-4-75-384,0 0-1,0 1 1,1-1 0,1 0 0,-1 0 0,2-1 0,2 6-30,-6-12 2,0-1 0,0 0 0,0 1 0,0-1 0,0 0 0,0 1 0,0-1 0,0 0 0,1 0 0,-1 0 0,0 0 0,1 0 0,-1 0 0,1-1 0,-1 1 0,1 0-1,-1-1 1,1 1 0,0-1 0,-1 0 0,2 1-2,3-1 11,0 0-1,-1-1 1,1 1-1,-1-1 1,1 0-1,-1-1 0,1 1 1,-1-1-1,0 0 1,0-1-1,0 1 1,0-1-1,3-2-10,1-2 5,0-1 0,-1 0 1,0 0-1,0-1 0,-1 0 0,1-2-5,-1 0-5,0 0 0,-1 0 0,0-1 1,-1 0-1,0 0 0,-1 0 0,0-1 0,-1 0 0,-1 1 1,0-1-1,0-4 5,1-31-42,-2 1 1,-3-26 41,-1-8-16,3 55 7,1-1-1,2 1 1,0 0 0,2 0-1,6-19 10,-3 4 15,-7 32-10,1 0-1,0 0 1,0 0-1,1 0 1,0 1-1,1-1 1,1-1-5,4-11-2,-7 17 2,0 0-1,0 0 1,0 0-1,0 0 1,1 1-1,-1-1 1,1 1-1,0-1 1,0 1-1,1 0 1,-1 0-1,1 0 1,2-5-13,-5 7 11,0 0-1,-1 0 0,1 0 0,0 0 1,0 0-1,-1 0 0,1 1 0,0-1 1,0 0-1,0 1 0,0-1 0,0 0 1,0 1-1,0-1 0,1 1 1,-1-1-1,0 1 0,0 0 0,0 0 1,0-1-1,0 1 0,1 0 0,-1 0 1,0 0-1,0 0 0,0 0 0,1 1 1,-1-1 2,0 0-22,-1 0 13,35 0-39,-32 2 47,0-1 1,0 1-1,-1 0 0,1 0 0,-1 0 1,0 0-1,1 1 0,-1-1 0,0 1 1,-1-1-1,2 2 1,6 12-1,-7-14 3,-1 1 0,1 0 0,0-1-1,-1 1 1,0 0 0,0 0 0,0 0-1,0 0 1,0 0 0,0 0 0,-1 0-1,1 0 1,-1 0 0,0 1-2,1 15 13,1 0 0,1 0 0,4 13-13,1 4 25,-1 0 0,-1 11-25,6 32 32,-9-56-9,-1 1 0,-2-1 0,0 19-23,-1-20 6,1 0 0,0 0 1,2 0-1,3 13-6,31 169 98,-6-24-83,-22-129-6,-4-27-5,0-1 0,8 23-4,4 31 7,-15-63-5,2 0-1,-1 0 0,2-1 0,0 1 1,0-1-1,3 3-1,6 15 0,-1 2 0,-2-1 0,5 26 0,1 0 0,75 210 17,-86-255 33,-2 1 0,1-1-1,-2 1 1,1-1-1,-1 9-49,3-14 23,0-1 0,1 0-1,0 0 1,0-1-1,0 1 1,6 3-23,53 36 19,-61-43-9,1-1 0,0 0 0,0-1 1,0 1-1,1-1 0,-1 0 0,0 0 0,0 0 1,1-1-1,-1 0 0,0 0 0,1-1 1,-1 1-1,0-1 0,1 0 0,-1 0 0,0-1 1,0 1-1,0-1 0,0-1 0,0 1 1,-1 0-1,1-1 0,2-2-10,2-5 13,-1-1 1,-1 1-1,1-2 0,-1 1 1,-1-1-1,0 0 0,-1 0 1,-1 0-1,1-1 0,-2 0 1,0 1-1,0-2 0,-1-2-13,44-160 34,-22 50 31,5-90-65,2-27 124,2-26 96,-23 189-175,3 0-1,12-31-44,14-83 154,-30 134-127,3-27 11,10-24-38,-15 84 1,1 0-1,1 1 0,1 0 1,1 1-1,2 0 1,3-4-1,17-29-2,-16 27-9,2 1 0,5-6 11,-18 31-12,0 0 0,1 0 1,-1 0-1,1 1 1,0 0-1,0 0 0,0 0 1,1 1-1,-1 1 1,7-2 11,15-8-18,-28 12 10,-1-1 0,1 1 0,0 0 0,0-1 0,0 1 0,0 0 0,0 0-1,0 0 1,-1-1 0,1 1 0,0 0 0,0 0 0,0 0 0,0 0 0,0 0 0,0 1-1,0-1 1,0 0 0,0 0 0,-1 1 0,1-1 0,0 0 0,0 1 0,0-1 0,-1 1-1,1-1 1,0 1 0,0-1 0,-1 1 0,1 0 0,0-1 0,-1 1 0,1 0 0,-1-1-1,1 1 1,-1 0 0,1 0 0,-1 0 8,9 33 51,-7-27-76,26 111 26,-6-31 39,-4 0 0,0 29-40,13 71 59,-7-37 18,-1-12-69,-19-128-5,1 0-1,0 0 1,1-1-1,0 0 1,0 0-1,1-1 1,0 1 0,1-1-1,6 6-2,-2-2 1,23 30-1,13 10 7,-47-50-10,0-1 1,1 0 0,-1-1 0,1 1-1,0 0 1,-1 0 0,1-1 0,0 1-1,-1-1 1,1 1 0,0-1 0,0 0-1,0 0 1,-1 0 0,1 0-1,0 0 1,0 0 0,-1 0 0,1 0-1,0-1 1,0 1 0,-1-1 0,1 1-1,0-1 1,-1 0 0,1 0 0,-1 1-1,1-1 1,-1 0 0,1-1 0,-1 1-1,1 0 1,-1 0 0,1-2 2,5-3 1,0-1 0,-1-1 1,0 1-1,0-1 0,3-6-1,19-35 0,15-38 0,-23 46-1,1 0-1,24-34 2,-14 29 1,-18 26-6,0 0-1,2 1 1,0 0-1,15-13 6,-27 30 0,2-4-15,1 1 0,0 0 0,1 0 0,-1 1 1,1-1-1,0 1 0,3-1 15,-7 4-5,0 1-1,1-1 1,-1 1 0,0-1-1,1 1 1,-1 0 0,1 0-1,-1 0 1,0 1 0,1-1-1,-1 1 1,0 0 0,1 0-1,-1 0 1,0 0 0,0 1-1,0-1 1,0 1 0,1 0 5,9 5-4,-1 1 1,0 1-1,0 0 1,0 1-1,-2 0 1,1 1-1,-1 0 1,0 0-1,-1 1 1,-1 0-1,0 1 1,-1 0-1,0 0 1,0 1-1,-2 0 1,0 0-1,0 0 1,-2 0-1,1 1 1,-2 0-1,1 9 4,34 181 14,-36-191-11,2-1 1,0 1 0,0-1 0,1 0 0,1 0-1,2 5-3,6 10 8,-12-25-20,0-1 0,0 1 0,0 0 0,0-1 0,0 1 0,0-1-1,1 1 1,-1-1 0,1 1 0,0-1 0,-1 0 0,1 0 0,0 0 0,0 0-1,1 0 1,-1-1 0,0 1 0,1-1 0,-1 1 0,1-1 0,-1 0 0,1 0-1,-1 0 1,1 0 0,0 0 0,0-1 0,-1 1 0,1-1 0,0 1 0,0-1-1,0 0 1,2-1 12,29 2 2,-23 0-3,1 0 0,0-1 0,0-1 0,-1 1 0,1-2 0,0 0 0,-1 0 0,0-1 0,1 0 0,-1-1 0,0-1 0,3-2 1,27-23 1,-34 24 0,0 0 0,0 1 0,0 0 1,1 0-1,0 0 0,0 1 0,4-1-1,19-2-6,1 2 1,0 1-1,0 2 1,0 1-1,0 1 1,1 2 5,30-1-24,-60-1 23,0 1 0,0-1 1,0 1-1,1 0 1,-1 0-1,0 1 0,0-1 1,-1 1-1,1-1 0,0 1 1,0 0-1,-1 0 0,1 0 1,-1 0-1,1 1 1,-1-1-1,0 1 0,0-1 1,0 1-1,-1 0 0,2 2 1,7 12-3,-1 0 0,-1 1 1,2 6 2,0-2 2,54 142 41,-13-28-41,-43-118-1,-2 0 0,0 0 0,-2 0 0,1 1 0,-2 0 0,-1 0 0,0 0 0,-2 3-1,0-20 0,0 0-1,0-1 1,1 1 0,-1-1-1,0 1 1,1 0 0,-1-1 0,1 1-1,-1-1 1,1 1 0,-1-1-1,1 1 1,0-1 0,0 0-1,0 1 1,0-1 0,0 0-1,0 0 1,0 0 0,0 0-1,1 0 1,-1 0 0,0 0 0,2 1 0,1 0-2,0-1 0,0 1 1,0-1-1,0 0 0,0 0 1,0 0-1,0-1 0,0 0 1,1 1-1,0-1 2,8-1-4,0 0 0,0-1 0,0 0 0,0 0 0,0-2 0,6-2 4,12-4-1,0 2 0,1 1 0,0 1 0,2 1 1,0 1-1,-1-2-1,1-2 1,16-6 1,-27 9-2,-1 1 0,1 1 0,0 0-1,0 2 1,0 1 0,1 1 0,4 2 2,39-1-10,-58-1 9,-1 0 0,1 1 0,-1 0 0,1 0-1,-1 1 1,0 0 0,0 0 0,0 1 0,0 1 0,-1-1 0,1 1 0,-1 0 0,0 0 0,-1 1 0,1 0 0,-1 1 0,-1-1 0,5 7 1,15 19-7,-1 2 1,-2 0-1,7 19 7,-19-36 0,5 13-8,-1 2 0,8 23 8,10 25-8,-26-63 8,-1 0 0,0 1 0,-1-1 0,0 9 0,12 48 0,-13-65-1,1 0 0,-1 0 1,1-1-1,1 0 0,-1 1 0,1-1 1,1-1-1,0 1 0,0-1 0,0 0 0,1 0 1,3 2 0,14 13-7,-20-17 8,0 0 0,0-1 0,1 0 0,-1 0-1,1 0 1,0 0 0,0-1 0,1 0 0,-1 0 0,0 0-1,1-1 1,0 1 0,0-2 0,0 1 0,0 0 0,0-1-1,0 0 1,0-1 0,1 1-1,19-1 4,-13 1-2,0-1 1,0 0-1,0-1 1,0 0-1,-1-1 1,1 0-1,0-1 1,9-4-3,-21 6 1,0 1-1,0-1 1,0 1 0,0-1 0,0 1-1,1-1 1,-1 1 0,0 0-1,0 0 1,1-1 0,-1 1 0,0 0-1,1 0 1,-1 0 0,0 0-1,0 1 1,1-1 0,-1 0 0,0 0-1,0 1 1,0-1 0,1 1-1,-1-1 1,0 1 0,0 0 0,0-1-1,0 1 1,0 0 0,0 0 0,0 0-1,0-1 1,0 1 0,0 0-1,-1 0 1,1 0 0,0 1 0,-1-1-1,1 0 1,0 0 0,-1 0-1,0 0 1,1 1 0,-1-1-1,8 11 8,-5-8-6,-3-3-2,1 0 1,-1 0-1,1 0 0,-1 0 1,1 0-1,0 0 0,-1 0 1,1 0-1,0 0 0,0-1 1,0 1-1,0 0 1,0 0-1,0-1 0,0 1 1,0-1-1,0 1 0,0-1 1,0 1-1,0-1 0,0 0 1,0 0-1,0 1 1,0-1-1,1 0 0,-1 0 1,0 0-1,0 0-11,-1 0-147,-7-11-2377,-9-4-1606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5:09:34.096"/>
    </inkml:context>
    <inkml:brush xml:id="br0">
      <inkml:brushProperty name="width" value="0.1" units="cm"/>
      <inkml:brushProperty name="height" value="0.1" units="cm"/>
      <inkml:brushProperty name="color" value="#03234B"/>
    </inkml:brush>
  </inkml:definitions>
  <inkml:trace contextRef="#ctx0" brushRef="#br0">1 1336 1432,'0'0'384,"0"0"-175,0 0 178,0 0 177,0 0-53,0 0-93,0 0 83,0 0 33,0 0-72,0 0-119,0 0-98,0 0-54,0 0-6,0 0-42,0 0-16,0 0 61,0 34 2811,3-68-2763,1-1-1,2 1 0,1 0 0,2 1 0,1 0 1,8-14-236,1-10 223,-2 14-79,-13 36-93,0-1 0,-1 0 1,0 0-1,-1 0 0,0 0 0,0 0 0,0 0 0,-1 0 0,0-3-51,-1 3 26,1 0 0,0 0 1,1 0-1,0 0 0,0 0 0,1 1 0,2-6-26,9-33 44,-14 43-43,1 0 1,0 0 0,0 0 0,0 0 0,0 0-1,0 0 1,1 0 0,-1 0 0,1 0-1,0 1 1,0-1 0,0 0 0,0 1 0,0 0-1,1 0 1,-1-1 0,1 1 0,1 0-2,-3 2-7,38 1-57,-34 7 73,0 0 0,0 1-1,-1-1 1,0 1 0,-1 0 0,1 0-1,-2 0 1,1 0 0,-1 0 0,-1 1-1,0 3-8,2 0 8,1 8-15,1 4 178,-1-1 0,-1 1-1,-1 13-170,4 46 414,-4-75-384,0 0-1,0 1 1,1-1 0,1 0 0,-1 0 0,2-1 0,2 6-30,-6-12 2,0-1 0,0 0 0,0 1 0,0-1 0,0 0 0,0 1 0,0-1 0,0 0 0,1 0 0,-1 0 0,0 0 0,1 0 0,-1 0 0,1-1 0,-1 1 0,1 0-1,-1-1 1,1 1 0,0-1 0,-1 0 0,2 1-2,3-1 11,0 0-1,-1-1 1,1 1-1,-1-1 1,1 0-1,-1-1 0,1 1 1,-1-1-1,0 0 1,0-1-1,0 1 1,0-1-1,3-2-10,1-2 5,0-1 0,-1 0 1,0 0-1,0-1 0,-1 0 0,1-2-5,-1 0-5,0 0 0,-1 0 0,0-1 1,-1 0-1,0 0 0,-1 0 0,0-1 0,-1 0 0,-1 1 1,0-1-1,0-4 5,1-31-42,-2 1 1,-3-26 41,-1-8-16,3 55 7,1-1-1,2 1 1,0 0 0,2 0-1,6-19 10,-3 4 15,-7 32-10,1 0-1,0 0 1,0 0-1,1 0 1,0 1-1,1-1 1,1-1-5,4-11-2,-7 17 2,0 0-1,0 0 1,0 0-1,0 0 1,1 1-1,-1-1 1,1 1-1,0-1 1,0 1-1,1 0 1,-1 0-1,1 0 1,2-5-13,-5 7 11,0 0-1,-1 0 0,1 0 0,0 0 1,0 0-1,-1 0 0,1 1 0,0-1 1,0 0-1,0 1 0,0-1 0,0 0 1,0 1-1,0-1 0,1 1 1,-1-1-1,0 1 0,0 0 0,0 0 1,0-1-1,0 1 0,1 0 0,-1 0 1,0 0-1,0 0 0,0 0 0,1 1 1,-1-1 2,0 0-22,-1 0 13,35 0-39,-32 2 47,0-1 1,0 1-1,-1 0 0,1 0 0,-1 0 1,0 0-1,1 1 0,-1-1 0,0 1 1,-1-1-1,2 2 1,6 12-1,-7-14 3,-1 1 0,1 0 0,0-1-1,-1 1 1,0 0 0,0 0 0,0 0-1,0 0 1,0 0 0,0 0 0,-1 0-1,1 0 1,-1 0 0,0 1-2,1 15 13,1 0 0,1 0 0,4 13-13,1 4 25,-1 0 0,-1 11-25,6 32 32,-9-56-9,-1 1 0,-2-1 0,0 19-23,-1-20 6,1 0 0,0 0 1,2 0-1,3 13-6,31 169 98,-6-24-83,-22-129-6,-4-27-5,0-1 0,8 23-4,4 31 7,-15-63-5,2 0-1,-1 0 0,2-1 0,0 1 1,0-1-1,3 3-1,6 15 0,-1 2 0,-2-1 0,5 26 0,1 0 0,75 210 17,-86-255 33,-2 1 0,1-1-1,-2 1 1,1-1-1,-1 9-49,3-14 23,0-1 0,1 0-1,0 0 1,0-1-1,0 1 1,6 3-23,53 36 19,-61-43-9,1-1 0,0 0 0,0-1 1,0 1-1,1-1 0,-1 0 0,0 0 0,0 0 1,1-1-1,-1 0 0,0 0 0,1-1 1,-1 1-1,0-1 0,1 0 0,-1 0 0,0-1 1,0 1-1,0-1 0,0-1 0,0 1 1,-1 0-1,1-1 0,2-2-10,2-5 13,-1-1 1,-1 1-1,1-2 0,-1 1 1,-1-1-1,0 0 0,-1 0 1,-1 0-1,1-1 0,-2 0 1,0 1-1,0-2 0,-1-2-13,44-160 34,-22 50 31,5-90-65,2-27 124,2-26 96,-23 189-175,3 0-1,12-31-44,14-83 154,-30 134-127,3-27 11,10-24-38,-15 84 1,1 0-1,1 1 0,1 0 1,1 1-1,2 0 1,3-4-1,17-29-2,-16 27-9,2 1 0,5-6 11,-18 31-12,0 0 0,1 0 1,-1 0-1,1 1 1,0 0-1,0 0 0,0 0 1,1 1-1,-1 1 1,7-2 11,15-8-18,-28 12 10,-1-1 0,1 1 0,0 0 0,0-1 0,0 1 0,0 0 0,0 0-1,0 0 1,-1-1 0,1 1 0,0 0 0,0 0 0,0 0 0,0 0 0,0 0 0,0 1-1,0-1 1,0 0 0,0 0 0,-1 1 0,1-1 0,0 0 0,0 1 0,0-1 0,-1 1-1,1-1 1,0 1 0,0-1 0,-1 1 0,1 0 0,0-1 0,-1 1 0,1 0 0,-1-1-1,1 1 1,-1 0 0,1 0 0,-1 0 8,9 33 51,-7-27-76,26 111 26,-6-31 39,-4 0 0,0 29-40,13 71 59,-7-37 18,-1-12-69,-19-128-5,1 0-1,0 0 1,1-1-1,0 0 1,0 0-1,1-1 1,0 1 0,1-1-1,6 6-2,-2-2 1,23 30-1,13 10 7,-47-50-10,0-1 1,1 0 0,-1-1 0,1 1-1,0 0 1,-1 0 0,1-1 0,0 1-1,-1-1 1,1 1 0,0-1 0,0 0-1,0 0 1,-1 0 0,1 0-1,0 0 1,0 0 0,-1 0 0,1 0-1,0-1 1,0 1 0,-1-1 0,1 1-1,0-1 1,-1 0 0,1 0 0,-1 1-1,1-1 1,-1 0 0,1-1 0,-1 1-1,1 0 1,-1 0 0,1-2 2,5-3 1,0-1 0,-1-1 1,0 1-1,0-1 0,3-6-1,19-35 0,15-38 0,-23 46-1,1 0-1,24-34 2,-14 29 1,-18 26-6,0 0-1,2 1 1,0 0-1,15-13 6,-27 30 0,2-4-15,1 1 0,0 0 0,1 0 0,-1 1 1,1-1-1,0 1 0,3-1 15,-7 4-5,0 1-1,1-1 1,-1 1 0,0-1-1,1 1 1,-1 0 0,1 0-1,-1 0 1,0 1 0,1-1-1,-1 1 1,0 0 0,1 0-1,-1 0 1,0 0 0,0 1-1,0-1 1,0 1 0,1 0 5,9 5-4,-1 1 1,0 1-1,0 0 1,0 1-1,-2 0 1,1 1-1,-1 0 1,0 0-1,-1 1 1,-1 0-1,0 1 1,-1 0-1,0 0 1,0 1-1,-2 0 1,0 0-1,0 0 1,-2 0-1,1 1 1,-2 0-1,1 9 4,34 181 14,-36-191-11,2-1 1,0 1 0,0-1 0,1 0 0,1 0-1,2 5-3,6 10 8,-12-25-20,0-1 0,0 1 0,0 0 0,0-1 0,0 1 0,0-1-1,1 1 1,-1-1 0,1 1 0,0-1 0,-1 0 0,1 0 0,0 0 0,0 0-1,1 0 1,-1-1 0,0 1 0,1-1 0,-1 1 0,1-1 0,-1 0 0,1 0-1,-1 0 1,1 0 0,0 0 0,0-1 0,-1 1 0,1-1 0,0 1 0,0-1-1,0 0 1,2-1 12,29 2 2,-23 0-3,1 0 0,0-1 0,0-1 0,-1 1 0,1-2 0,0 0 0,-1 0 0,0-1 0,1 0 0,-1-1 0,0-1 0,3-2 1,27-23 1,-34 24 0,0 0 0,0 1 0,0 0 1,1 0-1,0 0 0,0 1 0,4-1-1,19-2-6,1 2 1,0 1-1,0 2 1,0 1-1,0 1 1,1 2 5,30-1-24,-60-1 23,0 1 0,0-1 1,0 1-1,1 0 1,-1 0-1,0 1 0,0-1 1,-1 1-1,1-1 0,0 1 1,0 0-1,-1 0 0,1 0 1,-1 0-1,1 1 1,-1-1-1,0 1 0,0-1 1,0 1-1,-1 0 0,2 2 1,7 12-3,-1 0 0,-1 1 1,2 6 2,0-2 2,54 142 41,-13-28-41,-43-118-1,-2 0 0,0 0 0,-2 0 0,1 1 0,-2 0 0,-1 0 0,0 0 0,-2 3-1,0-20 0,0 0-1,0-1 1,1 1 0,-1-1-1,0 1 1,1 0 0,-1-1 0,1 1-1,-1-1 1,1 1 0,-1-1-1,1 1 1,0-1 0,0 0-1,0 1 1,0-1 0,0 0-1,0 0 1,0 0 0,0 0-1,1 0 1,-1 0 0,0 0 0,2 1 0,1 0-2,0-1 0,0 1 1,0-1-1,0 0 0,0 0 1,0 0-1,0-1 0,0 0 1,1 1-1,0-1 2,8-1-4,0 0 0,0-1 0,0 0 0,0 0 0,0-2 0,6-2 4,12-4-1,0 2 0,1 1 0,0 1 0,2 1 1,0 1-1,-1-2-1,1-2 1,16-6 1,-27 9-2,-1 1 0,1 1 0,0 0-1,0 2 1,0 1 0,1 1 0,4 2 2,39-1-10,-58-1 9,-1 0 0,1 1 0,-1 0 0,1 0-1,-1 1 1,0 0 0,0 0 0,0 1 0,0 1 0,-1-1 0,1 1 0,-1 0 0,0 0 0,-1 1 0,1 0 0,-1 1 0,-1-1 0,5 7 1,15 19-7,-1 2 1,-2 0-1,7 19 7,-19-36 0,5 13-8,-1 2 0,8 23 8,10 25-8,-26-63 8,-1 0 0,0 1 0,-1-1 0,0 9 0,12 48 0,-13-65-1,1 0 0,-1 0 1,1-1-1,1 0 0,-1 1 0,1-1 1,1-1-1,0 1 0,0-1 0,0 0 0,1 0 1,3 2 0,14 13-7,-20-17 8,0 0 0,0-1 0,1 0 0,-1 0-1,1 0 1,0 0 0,0-1 0,1 0 0,-1 0 0,0 0-1,1-1 1,0 1 0,0-2 0,0 1 0,0 0 0,0-1-1,0 0 1,0-1 0,1 1-1,19-1 4,-13 1-2,0-1 1,0 0-1,0-1 1,0 0-1,-1-1 1,1 0-1,0-1 1,9-4-3,-21 6 1,0 1-1,0-1 1,0 1 0,0-1 0,0 1-1,1-1 1,-1 1 0,0 0-1,0 0 1,1-1 0,-1 1 0,0 0-1,1 0 1,-1 0 0,0 0-1,0 1 1,1-1 0,-1 0 0,0 0-1,0 1 1,0-1 0,1 1-1,-1-1 1,0 1 0,0 0 0,0-1-1,0 1 1,0 0 0,0 0 0,0 0-1,0-1 1,0 1 0,0 0-1,-1 0 1,1 0 0,0 1 0,-1-1-1,1 0 1,0 0 0,-1 0-1,0 0 1,1 1 0,-1-1-1,8 11 8,-5-8-6,-3-3-2,1 0 1,-1 0-1,1 0 0,-1 0 1,1 0-1,0 0 0,-1 0 1,1 0-1,0 0 0,0-1 1,0 1-1,0 0 1,0 0-1,0-1 0,0 1 1,0-1-1,0 1 0,0-1 1,0 1-1,0-1 0,0 0 1,0 0-1,0 1 1,0-1-1,1 0 0,-1 0 1,0 0-1,0 0-11,-1 0-147,-7-11-2377,-9-4-1606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43B43-F286-48C1-BBED-D571E17C6AE3}" type="datetimeFigureOut">
              <a:rPr lang="en-US" smtClean="0"/>
              <a:t>8/1/2025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37A20C-0A41-4975-BF38-102D39C80972}" type="slidenum">
              <a:rPr lang="en-US" smtClean="0"/>
              <a:t>‹#›</a:t>
            </a:fld>
            <a:endParaRPr lang="en-US"/>
          </a:p>
        </p:txBody>
      </p:sp>
    </p:spTree>
    <p:extLst>
      <p:ext uri="{BB962C8B-B14F-4D97-AF65-F5344CB8AC3E}">
        <p14:creationId xmlns:p14="http://schemas.microsoft.com/office/powerpoint/2010/main" val="286422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58E59B-3326-4FD4-8806-9EAC0DB7D607}" type="slidenum">
              <a:rPr lang="en-US" smtClean="0"/>
              <a:t>2</a:t>
            </a:fld>
            <a:endParaRPr lang="en-US"/>
          </a:p>
        </p:txBody>
      </p:sp>
    </p:spTree>
    <p:extLst>
      <p:ext uri="{BB962C8B-B14F-4D97-AF65-F5344CB8AC3E}">
        <p14:creationId xmlns:p14="http://schemas.microsoft.com/office/powerpoint/2010/main" val="2604949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58E59B-3326-4FD4-8806-9EAC0DB7D607}" type="slidenum">
              <a:rPr lang="en-US" smtClean="0"/>
              <a:t>17</a:t>
            </a:fld>
            <a:endParaRPr lang="en-US"/>
          </a:p>
        </p:txBody>
      </p:sp>
    </p:spTree>
    <p:extLst>
      <p:ext uri="{BB962C8B-B14F-4D97-AF65-F5344CB8AC3E}">
        <p14:creationId xmlns:p14="http://schemas.microsoft.com/office/powerpoint/2010/main" val="198437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37A20C-0A41-4975-BF38-102D39C80972}" type="slidenum">
              <a:rPr lang="en-US" smtClean="0"/>
              <a:t>18</a:t>
            </a:fld>
            <a:endParaRPr lang="en-US"/>
          </a:p>
        </p:txBody>
      </p:sp>
    </p:spTree>
    <p:extLst>
      <p:ext uri="{BB962C8B-B14F-4D97-AF65-F5344CB8AC3E}">
        <p14:creationId xmlns:p14="http://schemas.microsoft.com/office/powerpoint/2010/main" val="239109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host device and ST67 must be connected with the following configuration when flashing the device with one of the </a:t>
            </a:r>
            <a:r>
              <a:rPr lang="en-US" err="1"/>
              <a:t>Nucleo</a:t>
            </a:r>
            <a:r>
              <a:rPr lang="en-US"/>
              <a:t> boards inherently supported by the X-Cube St67W6x package</a:t>
            </a:r>
          </a:p>
          <a:p>
            <a:endParaRPr lang="en-US"/>
          </a:p>
          <a:p>
            <a:r>
              <a:rPr lang="en-US"/>
              <a:t>There are a number key signals that must be connected between the host MCU and NCP for flashing and operating the ST67 in mission and </a:t>
            </a:r>
            <a:r>
              <a:rPr lang="en-US" err="1"/>
              <a:t>mfg</a:t>
            </a:r>
            <a:r>
              <a:rPr lang="en-US"/>
              <a:t> modes. </a:t>
            </a:r>
          </a:p>
          <a:p>
            <a:endParaRPr lang="en-US"/>
          </a:p>
          <a:p>
            <a:r>
              <a:rPr lang="en-US"/>
              <a:t>The key signals connected through the Arduino connectors are:</a:t>
            </a:r>
          </a:p>
          <a:p>
            <a:r>
              <a:rPr lang="en-US"/>
              <a:t>4 wire SPI (SCK, MOSI, MISO, CS)</a:t>
            </a:r>
          </a:p>
          <a:p>
            <a:r>
              <a:rPr lang="en-US"/>
              <a:t>SPI_RDY – signal notifying the host MCU that there is data on the ST67</a:t>
            </a:r>
          </a:p>
          <a:p>
            <a:r>
              <a:rPr lang="en-US"/>
              <a:t>CHIP_EN</a:t>
            </a:r>
          </a:p>
          <a:p>
            <a:r>
              <a:rPr lang="en-US"/>
              <a:t>Boot</a:t>
            </a:r>
          </a:p>
          <a:p>
            <a:r>
              <a:rPr lang="en-US" err="1"/>
              <a:t>Uart</a:t>
            </a:r>
            <a:r>
              <a:rPr lang="en-US"/>
              <a:t> TX and RX</a:t>
            </a:r>
          </a:p>
          <a:p>
            <a:r>
              <a:rPr lang="en-US"/>
              <a:t>Power </a:t>
            </a:r>
          </a:p>
          <a:p>
            <a:endParaRPr lang="en-US"/>
          </a:p>
          <a:p>
            <a:r>
              <a:rPr lang="en-US"/>
              <a:t>With supported </a:t>
            </a:r>
            <a:r>
              <a:rPr lang="en-US" err="1"/>
              <a:t>nucleo</a:t>
            </a:r>
            <a:r>
              <a:rPr lang="en-US"/>
              <a:t> boards this can be done by interfacing the devices with the Arduino connectors.</a:t>
            </a:r>
          </a:p>
          <a:p>
            <a:endParaRPr lang="en-US"/>
          </a:p>
          <a:p>
            <a:r>
              <a:rPr lang="en-US"/>
              <a:t>Power in this configuration will be provided to the host MCU board and then through the Arduino connector.</a:t>
            </a:r>
          </a:p>
          <a:p>
            <a:endParaRPr lang="en-US"/>
          </a:p>
        </p:txBody>
      </p:sp>
      <p:sp>
        <p:nvSpPr>
          <p:cNvPr id="4" name="Slide Number Placeholder 3"/>
          <p:cNvSpPr>
            <a:spLocks noGrp="1"/>
          </p:cNvSpPr>
          <p:nvPr>
            <p:ph type="sldNum" sz="quarter" idx="5"/>
          </p:nvPr>
        </p:nvSpPr>
        <p:spPr/>
        <p:txBody>
          <a:bodyPr/>
          <a:lstStyle/>
          <a:p>
            <a:fld id="{C437A20C-0A41-4975-BF38-102D39C80972}" type="slidenum">
              <a:rPr lang="en-US" smtClean="0"/>
              <a:t>19</a:t>
            </a:fld>
            <a:endParaRPr lang="en-US"/>
          </a:p>
        </p:txBody>
      </p:sp>
    </p:spTree>
    <p:extLst>
      <p:ext uri="{BB962C8B-B14F-4D97-AF65-F5344CB8AC3E}">
        <p14:creationId xmlns:p14="http://schemas.microsoft.com/office/powerpoint/2010/main" val="911878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37A20C-0A41-4975-BF38-102D39C80972}" type="slidenum">
              <a:rPr lang="en-US" smtClean="0"/>
              <a:t>21</a:t>
            </a:fld>
            <a:endParaRPr lang="en-US"/>
          </a:p>
        </p:txBody>
      </p:sp>
    </p:spTree>
    <p:extLst>
      <p:ext uri="{BB962C8B-B14F-4D97-AF65-F5344CB8AC3E}">
        <p14:creationId xmlns:p14="http://schemas.microsoft.com/office/powerpoint/2010/main" val="2726568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F812E-B228-1A02-3039-B814C9F39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BFB64-F328-531E-9B22-38D7F1750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DD74B-1D8C-CD72-42F5-6AE4C5258A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EA7857-6070-E576-2924-E142ACD96062}"/>
              </a:ext>
            </a:extLst>
          </p:cNvPr>
          <p:cNvSpPr>
            <a:spLocks noGrp="1"/>
          </p:cNvSpPr>
          <p:nvPr>
            <p:ph type="sldNum" sz="quarter" idx="5"/>
          </p:nvPr>
        </p:nvSpPr>
        <p:spPr/>
        <p:txBody>
          <a:bodyPr/>
          <a:lstStyle/>
          <a:p>
            <a:fld id="{C437A20C-0A41-4975-BF38-102D39C80972}" type="slidenum">
              <a:rPr lang="en-US" smtClean="0"/>
              <a:t>22</a:t>
            </a:fld>
            <a:endParaRPr lang="en-US"/>
          </a:p>
        </p:txBody>
      </p:sp>
    </p:spTree>
    <p:extLst>
      <p:ext uri="{BB962C8B-B14F-4D97-AF65-F5344CB8AC3E}">
        <p14:creationId xmlns:p14="http://schemas.microsoft.com/office/powerpoint/2010/main" val="3005528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C3764-2E1C-CA60-D612-CD02B21B42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501734-47B2-375D-2F78-35E7E69AF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484B3E-9C07-17F9-800B-01B84DEAA1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85C229-20C5-2D2F-2160-36B62165CD32}"/>
              </a:ext>
            </a:extLst>
          </p:cNvPr>
          <p:cNvSpPr>
            <a:spLocks noGrp="1"/>
          </p:cNvSpPr>
          <p:nvPr>
            <p:ph type="sldNum" sz="quarter" idx="5"/>
          </p:nvPr>
        </p:nvSpPr>
        <p:spPr/>
        <p:txBody>
          <a:bodyPr/>
          <a:lstStyle/>
          <a:p>
            <a:fld id="{C437A20C-0A41-4975-BF38-102D39C80972}" type="slidenum">
              <a:rPr lang="en-US" smtClean="0"/>
              <a:t>23</a:t>
            </a:fld>
            <a:endParaRPr lang="en-US"/>
          </a:p>
        </p:txBody>
      </p:sp>
    </p:spTree>
    <p:extLst>
      <p:ext uri="{BB962C8B-B14F-4D97-AF65-F5344CB8AC3E}">
        <p14:creationId xmlns:p14="http://schemas.microsoft.com/office/powerpoint/2010/main" val="282550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58E59B-3326-4FD4-8806-9EAC0DB7D607}" type="slidenum">
              <a:rPr lang="en-US" smtClean="0"/>
              <a:t>24</a:t>
            </a:fld>
            <a:endParaRPr lang="en-US"/>
          </a:p>
        </p:txBody>
      </p:sp>
    </p:spTree>
    <p:extLst>
      <p:ext uri="{BB962C8B-B14F-4D97-AF65-F5344CB8AC3E}">
        <p14:creationId xmlns:p14="http://schemas.microsoft.com/office/powerpoint/2010/main" val="1197168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69B55-4CA4-055F-4361-237A6D082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F81C0-5289-0203-22DA-383ECBD3D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62A09-7210-0256-8AED-9679E729AC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49D4FC-1EAB-6D33-C8C3-0E037F10E976}"/>
              </a:ext>
            </a:extLst>
          </p:cNvPr>
          <p:cNvSpPr>
            <a:spLocks noGrp="1"/>
          </p:cNvSpPr>
          <p:nvPr>
            <p:ph type="sldNum" sz="quarter" idx="5"/>
          </p:nvPr>
        </p:nvSpPr>
        <p:spPr/>
        <p:txBody>
          <a:bodyPr/>
          <a:lstStyle/>
          <a:p>
            <a:fld id="{BC58E59B-3326-4FD4-8806-9EAC0DB7D607}" type="slidenum">
              <a:rPr lang="en-US" smtClean="0"/>
              <a:t>35</a:t>
            </a:fld>
            <a:endParaRPr lang="en-US"/>
          </a:p>
        </p:txBody>
      </p:sp>
    </p:spTree>
    <p:extLst>
      <p:ext uri="{BB962C8B-B14F-4D97-AF65-F5344CB8AC3E}">
        <p14:creationId xmlns:p14="http://schemas.microsoft.com/office/powerpoint/2010/main" val="1459308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37A20C-0A41-4975-BF38-102D39C80972}" type="slidenum">
              <a:rPr lang="en-US" smtClean="0"/>
              <a:t>38</a:t>
            </a:fld>
            <a:endParaRPr lang="en-US"/>
          </a:p>
        </p:txBody>
      </p:sp>
    </p:spTree>
    <p:extLst>
      <p:ext uri="{BB962C8B-B14F-4D97-AF65-F5344CB8AC3E}">
        <p14:creationId xmlns:p14="http://schemas.microsoft.com/office/powerpoint/2010/main" val="3238573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69B55-4CA4-055F-4361-237A6D082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F81C0-5289-0203-22DA-383ECBD3D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62A09-7210-0256-8AED-9679E729AC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49D4FC-1EAB-6D33-C8C3-0E037F10E976}"/>
              </a:ext>
            </a:extLst>
          </p:cNvPr>
          <p:cNvSpPr>
            <a:spLocks noGrp="1"/>
          </p:cNvSpPr>
          <p:nvPr>
            <p:ph type="sldNum" sz="quarter" idx="5"/>
          </p:nvPr>
        </p:nvSpPr>
        <p:spPr/>
        <p:txBody>
          <a:bodyPr/>
          <a:lstStyle/>
          <a:p>
            <a:fld id="{BC58E59B-3326-4FD4-8806-9EAC0DB7D607}" type="slidenum">
              <a:rPr lang="en-US" smtClean="0"/>
              <a:t>44</a:t>
            </a:fld>
            <a:endParaRPr lang="en-US"/>
          </a:p>
        </p:txBody>
      </p:sp>
    </p:spTree>
    <p:extLst>
      <p:ext uri="{BB962C8B-B14F-4D97-AF65-F5344CB8AC3E}">
        <p14:creationId xmlns:p14="http://schemas.microsoft.com/office/powerpoint/2010/main" val="145930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58E59B-3326-4FD4-8806-9EAC0DB7D607}" type="slidenum">
              <a:rPr lang="en-US" smtClean="0"/>
              <a:t>6</a:t>
            </a:fld>
            <a:endParaRPr lang="en-US"/>
          </a:p>
        </p:txBody>
      </p:sp>
    </p:spTree>
    <p:extLst>
      <p:ext uri="{BB962C8B-B14F-4D97-AF65-F5344CB8AC3E}">
        <p14:creationId xmlns:p14="http://schemas.microsoft.com/office/powerpoint/2010/main" val="183664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69B55-4CA4-055F-4361-237A6D082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F81C0-5289-0203-22DA-383ECBD3D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62A09-7210-0256-8AED-9679E729AC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49D4FC-1EAB-6D33-C8C3-0E037F10E976}"/>
              </a:ext>
            </a:extLst>
          </p:cNvPr>
          <p:cNvSpPr>
            <a:spLocks noGrp="1"/>
          </p:cNvSpPr>
          <p:nvPr>
            <p:ph type="sldNum" sz="quarter" idx="5"/>
          </p:nvPr>
        </p:nvSpPr>
        <p:spPr/>
        <p:txBody>
          <a:bodyPr/>
          <a:lstStyle/>
          <a:p>
            <a:fld id="{BC58E59B-3326-4FD4-8806-9EAC0DB7D607}" type="slidenum">
              <a:rPr lang="en-US" smtClean="0"/>
              <a:t>48</a:t>
            </a:fld>
            <a:endParaRPr lang="en-US"/>
          </a:p>
        </p:txBody>
      </p:sp>
    </p:spTree>
    <p:extLst>
      <p:ext uri="{BB962C8B-B14F-4D97-AF65-F5344CB8AC3E}">
        <p14:creationId xmlns:p14="http://schemas.microsoft.com/office/powerpoint/2010/main" val="1459308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B68D8-4D7B-D6E2-DCBD-DE5D0D403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0D72A-A057-A0AD-9780-99999CED2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1E6D9-186E-7048-A999-E80C6404FC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97F9E-D88D-5B4A-B86A-B9659430ADDA}"/>
              </a:ext>
            </a:extLst>
          </p:cNvPr>
          <p:cNvSpPr>
            <a:spLocks noGrp="1"/>
          </p:cNvSpPr>
          <p:nvPr>
            <p:ph type="sldNum" sz="quarter" idx="5"/>
          </p:nvPr>
        </p:nvSpPr>
        <p:spPr/>
        <p:txBody>
          <a:bodyPr/>
          <a:lstStyle/>
          <a:p>
            <a:fld id="{BC58E59B-3326-4FD4-8806-9EAC0DB7D607}" type="slidenum">
              <a:rPr lang="en-US" smtClean="0"/>
              <a:t>80</a:t>
            </a:fld>
            <a:endParaRPr lang="en-US"/>
          </a:p>
        </p:txBody>
      </p:sp>
    </p:spTree>
    <p:extLst>
      <p:ext uri="{BB962C8B-B14F-4D97-AF65-F5344CB8AC3E}">
        <p14:creationId xmlns:p14="http://schemas.microsoft.com/office/powerpoint/2010/main" val="3326872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93801-0BF5-3F5E-B1B0-4526E721A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D0525-7411-3576-AFB4-8BABD55E5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1DFD5E-DC2A-C9E8-DC66-406A1BD8F0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5DD541-768E-86AD-8FE5-F8C733E3B7D8}"/>
              </a:ext>
            </a:extLst>
          </p:cNvPr>
          <p:cNvSpPr>
            <a:spLocks noGrp="1"/>
          </p:cNvSpPr>
          <p:nvPr>
            <p:ph type="sldNum" sz="quarter" idx="5"/>
          </p:nvPr>
        </p:nvSpPr>
        <p:spPr/>
        <p:txBody>
          <a:bodyPr/>
          <a:lstStyle/>
          <a:p>
            <a:fld id="{BC58E59B-3326-4FD4-8806-9EAC0DB7D607}" type="slidenum">
              <a:rPr lang="en-US" smtClean="0"/>
              <a:t>89</a:t>
            </a:fld>
            <a:endParaRPr lang="en-US"/>
          </a:p>
        </p:txBody>
      </p:sp>
    </p:spTree>
    <p:extLst>
      <p:ext uri="{BB962C8B-B14F-4D97-AF65-F5344CB8AC3E}">
        <p14:creationId xmlns:p14="http://schemas.microsoft.com/office/powerpoint/2010/main" val="3827523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74F87-562A-4A01-5EC2-D56DF8B19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FB07F-41F6-F26E-FA0D-E9F7ABEDE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929E14-42DC-56F2-9562-A77040462CA4}"/>
              </a:ext>
            </a:extLst>
          </p:cNvPr>
          <p:cNvSpPr>
            <a:spLocks noGrp="1"/>
          </p:cNvSpPr>
          <p:nvPr>
            <p:ph type="body" idx="1"/>
          </p:nvPr>
        </p:nvSpPr>
        <p:spPr/>
        <p:txBody>
          <a:bodyPr/>
          <a:lstStyle/>
          <a:p>
            <a:pPr lvl="1"/>
            <a:endParaRPr lang="en-US"/>
          </a:p>
          <a:p>
            <a:pPr marL="0" indent="0" algn="l">
              <a:buFont typeface="Arial" panose="020B0604020202020204" pitchFamily="34" charset="0"/>
              <a:buNone/>
            </a:pPr>
            <a:r>
              <a:rPr lang="en-US" b="1" i="0">
                <a:solidFill>
                  <a:srgbClr val="1F2328"/>
                </a:solidFill>
                <a:effectLst/>
              </a:rPr>
              <a:t>MLC - M</a:t>
            </a:r>
            <a:r>
              <a:rPr lang="en-US" i="0">
                <a:solidFill>
                  <a:srgbClr val="1F2328"/>
                </a:solidFill>
                <a:effectLst/>
              </a:rPr>
              <a:t>achine </a:t>
            </a:r>
            <a:r>
              <a:rPr lang="en-US" b="1" i="0">
                <a:solidFill>
                  <a:srgbClr val="1F2328"/>
                </a:solidFill>
                <a:effectLst/>
              </a:rPr>
              <a:t>L</a:t>
            </a:r>
            <a:r>
              <a:rPr lang="en-US" i="0">
                <a:solidFill>
                  <a:srgbClr val="1F2328"/>
                </a:solidFill>
                <a:effectLst/>
              </a:rPr>
              <a:t>earning </a:t>
            </a:r>
            <a:r>
              <a:rPr lang="en-US" b="1" i="0">
                <a:solidFill>
                  <a:srgbClr val="1F2328"/>
                </a:solidFill>
                <a:effectLst/>
              </a:rPr>
              <a:t>C</a:t>
            </a:r>
            <a:r>
              <a:rPr lang="en-US" i="0">
                <a:solidFill>
                  <a:srgbClr val="1F2328"/>
                </a:solidFill>
                <a:effectLst/>
              </a:rPr>
              <a:t>ore</a:t>
            </a:r>
          </a:p>
          <a:p>
            <a:pPr marL="0" indent="0" algn="l">
              <a:buFont typeface="Arial" panose="020B0604020202020204" pitchFamily="34" charset="0"/>
              <a:buNone/>
            </a:pPr>
            <a:r>
              <a:rPr lang="en-US" b="0" i="0">
                <a:solidFill>
                  <a:srgbClr val="1F2328"/>
                </a:solidFill>
                <a:effectLst/>
              </a:rPr>
              <a:t>a dedicated core for machine learning processing embedded inside the sensor</a:t>
            </a:r>
          </a:p>
          <a:p>
            <a:pPr marL="0" indent="0" algn="l">
              <a:buFont typeface="Arial" panose="020B0604020202020204" pitchFamily="34" charset="0"/>
              <a:buNone/>
            </a:pPr>
            <a:r>
              <a:rPr lang="en-US" b="0" i="0">
                <a:solidFill>
                  <a:srgbClr val="1F2328"/>
                </a:solidFill>
                <a:effectLst/>
              </a:rPr>
              <a:t>This means that algorithms are executed directly inside the sensor</a:t>
            </a:r>
          </a:p>
          <a:p>
            <a:pPr marL="0" indent="0" algn="l">
              <a:buFont typeface="Arial" panose="020B0604020202020204" pitchFamily="34" charset="0"/>
              <a:buNone/>
            </a:pPr>
            <a:r>
              <a:rPr lang="en-US" b="0" i="0">
                <a:solidFill>
                  <a:srgbClr val="1F2328"/>
                </a:solidFill>
                <a:effectLst/>
                <a:latin typeface="-apple-system"/>
              </a:rPr>
              <a:t>Allows reduction of power consumption</a:t>
            </a:r>
          </a:p>
          <a:p>
            <a:pPr marL="0" indent="0" algn="l">
              <a:buFont typeface="Arial" panose="020B0604020202020204" pitchFamily="34" charset="0"/>
              <a:buNone/>
            </a:pPr>
            <a:r>
              <a:rPr lang="en-US" b="0" i="0">
                <a:solidFill>
                  <a:srgbClr val="1F2328"/>
                </a:solidFill>
                <a:effectLst/>
                <a:latin typeface="-apple-system"/>
              </a:rPr>
              <a:t>Sensor data passes through a computation block where filters are applied and features extracted</a:t>
            </a:r>
          </a:p>
          <a:p>
            <a:pPr marL="0" indent="0" algn="l">
              <a:buFont typeface="Arial" panose="020B0604020202020204" pitchFamily="34" charset="0"/>
              <a:buNone/>
            </a:pPr>
            <a:r>
              <a:rPr lang="en-US" b="0" i="0">
                <a:solidFill>
                  <a:srgbClr val="1F2328"/>
                </a:solidFill>
                <a:effectLst/>
                <a:latin typeface="-apple-system"/>
              </a:rPr>
              <a:t>The results are then used in a decision tree logic</a:t>
            </a:r>
          </a:p>
          <a:p>
            <a:pPr algn="l"/>
            <a:r>
              <a:rPr lang="en-US" b="0" i="0">
                <a:solidFill>
                  <a:srgbClr val="1F2328"/>
                </a:solidFill>
                <a:effectLst/>
                <a:latin typeface="-apple-system"/>
              </a:rPr>
              <a:t>A decision tree is a mathematical tool composed of a series of configurable nodes. </a:t>
            </a:r>
          </a:p>
          <a:p>
            <a:pPr algn="l"/>
            <a:r>
              <a:rPr lang="en-US" b="0" i="0">
                <a:solidFill>
                  <a:srgbClr val="1F2328"/>
                </a:solidFill>
                <a:effectLst/>
                <a:latin typeface="-apple-system"/>
              </a:rPr>
              <a:t>Each node is characterized by an “if-then-else” condition, where an input signal (represented by statistical parameters calculated from the sensor data) is evaluated against a threshold.</a:t>
            </a:r>
          </a:p>
          <a:p>
            <a:pPr algn="l"/>
            <a:r>
              <a:rPr lang="en-US" b="0" i="0">
                <a:solidFill>
                  <a:srgbClr val="1F2328"/>
                </a:solidFill>
                <a:effectLst/>
                <a:latin typeface="-apple-system"/>
              </a:rPr>
              <a:t>The results of the decision tree can be read from the application processor at any time. Furthermore, there is the possibility to generate an interrupt for every change in the result in the decision tree.</a:t>
            </a:r>
          </a:p>
          <a:p>
            <a:pPr marL="285750" indent="-285750" algn="l">
              <a:buFont typeface="Arial" panose="020B0604020202020204" pitchFamily="34" charset="0"/>
              <a:buChar char="•"/>
            </a:pPr>
            <a:endParaRPr lang="en-US" b="0" i="0">
              <a:solidFill>
                <a:srgbClr val="1F2328"/>
              </a:solidFill>
              <a:effectLst/>
              <a:latin typeface="-apple-system"/>
            </a:endParaRPr>
          </a:p>
          <a:p>
            <a:endParaRPr lang="en-US"/>
          </a:p>
        </p:txBody>
      </p:sp>
      <p:sp>
        <p:nvSpPr>
          <p:cNvPr id="4" name="Slide Number Placeholder 3">
            <a:extLst>
              <a:ext uri="{FF2B5EF4-FFF2-40B4-BE49-F238E27FC236}">
                <a16:creationId xmlns:a16="http://schemas.microsoft.com/office/drawing/2014/main" id="{E0D17C56-F6CD-D615-2C9C-2D9E465373F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40946-B3FE-4062-9BAE-4125F5E6CB49}"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442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58E59B-3326-4FD4-8806-9EAC0DB7D607}" type="slidenum">
              <a:rPr kumimoji="0" 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01943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DD440946-B3FE-4062-9BAE-4125F5E6CB49}"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92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9720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58E59B-3326-4FD4-8806-9EAC0DB7D607}" type="slidenum">
              <a:rPr kumimoji="0" 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3480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58E59B-3326-4FD4-8806-9EAC0DB7D607}" type="slidenum">
              <a:rPr kumimoji="0" 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51686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58E59B-3326-4FD4-8806-9EAC0DB7D607}" type="slidenum">
              <a:rPr kumimoji="0" 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10024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58E59B-3326-4FD4-8806-9EAC0DB7D607}" type="slidenum">
              <a:rPr kumimoji="0" 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52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X-Cube package downloaded and installed the directory should appear as shown.</a:t>
            </a:r>
          </a:p>
          <a:p>
            <a:endParaRPr lang="en-US"/>
          </a:p>
          <a:p>
            <a:r>
              <a:rPr lang="en-US"/>
              <a:t>The X-Cube package for the ST67W61 contains all the necessary source code and projects to generate binaries running on the STM32 host, Nucleo-U575ZI-Q.</a:t>
            </a:r>
          </a:p>
          <a:p>
            <a:r>
              <a:rPr lang="en-US"/>
              <a:t>Command Line Interface and Echo applications are also provided for the Nucleo-H7S3L8, Nucleo-H563ZI and Nucleo-N657X0 hosts.</a:t>
            </a:r>
          </a:p>
          <a:p>
            <a:endParaRPr lang="en-US"/>
          </a:p>
          <a:p>
            <a:r>
              <a:rPr lang="en-US"/>
              <a:t>The ST67W6X_Network_Driver source files are provided within the </a:t>
            </a:r>
            <a:r>
              <a:rPr lang="en-US" err="1"/>
              <a:t>middlewares</a:t>
            </a:r>
            <a:r>
              <a:rPr lang="en-US"/>
              <a:t> folder:</a:t>
            </a:r>
          </a:p>
          <a:p>
            <a:r>
              <a:rPr lang="en-US"/>
              <a:t>The network driver includes the API include files, SPI driver, as well as the AT command formatting interface.</a:t>
            </a:r>
          </a:p>
          <a:p>
            <a:endParaRPr lang="en-US"/>
          </a:p>
          <a:p>
            <a:r>
              <a:rPr lang="en-US"/>
              <a:t>In the ST67W6X_Utilities folder under projects the binaries for programming the ST67W611M1 module are also provided.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37A20C-0A41-4975-BF38-102D39C809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871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58E59B-3326-4FD4-8806-9EAC0DB7D607}" type="slidenum">
              <a:rPr kumimoji="0" lang="fr-FR"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fr-FR"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08616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B5EB8-4885-8CEA-7165-DD2BF7CA4B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172B1-B5A3-3E64-AE47-BCD310929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53246-A60E-5CE7-E435-FF39F04776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059F65-DB5A-1B0B-F1A3-2025EC6C3371}"/>
              </a:ext>
            </a:extLst>
          </p:cNvPr>
          <p:cNvSpPr>
            <a:spLocks noGrp="1"/>
          </p:cNvSpPr>
          <p:nvPr>
            <p:ph type="sldNum" sz="quarter" idx="5"/>
          </p:nvPr>
        </p:nvSpPr>
        <p:spPr/>
        <p:txBody>
          <a:bodyPr/>
          <a:lstStyle/>
          <a:p>
            <a:fld id="{BC58E59B-3326-4FD4-8806-9EAC0DB7D607}" type="slidenum">
              <a:rPr lang="en-US" smtClean="0"/>
              <a:t>98</a:t>
            </a:fld>
            <a:endParaRPr lang="en-US"/>
          </a:p>
        </p:txBody>
      </p:sp>
    </p:spTree>
    <p:extLst>
      <p:ext uri="{BB962C8B-B14F-4D97-AF65-F5344CB8AC3E}">
        <p14:creationId xmlns:p14="http://schemas.microsoft.com/office/powerpoint/2010/main" val="1777673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37A20C-0A41-4975-BF38-102D39C80972}" type="slidenum">
              <a:rPr lang="en-US" smtClean="0"/>
              <a:t>100</a:t>
            </a:fld>
            <a:endParaRPr lang="en-US"/>
          </a:p>
        </p:txBody>
      </p:sp>
    </p:spTree>
    <p:extLst>
      <p:ext uri="{BB962C8B-B14F-4D97-AF65-F5344CB8AC3E}">
        <p14:creationId xmlns:p14="http://schemas.microsoft.com/office/powerpoint/2010/main" val="897993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6CEE6-011A-7588-582B-0F17999F86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0356D-CA96-0C3F-35CA-6B38E07F9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75D4E-7983-5111-1E6A-FE0F82573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8F9FDC-B452-E9D8-B000-97C0D3FC63EE}"/>
              </a:ext>
            </a:extLst>
          </p:cNvPr>
          <p:cNvSpPr>
            <a:spLocks noGrp="1"/>
          </p:cNvSpPr>
          <p:nvPr>
            <p:ph type="sldNum" sz="quarter" idx="5"/>
          </p:nvPr>
        </p:nvSpPr>
        <p:spPr/>
        <p:txBody>
          <a:bodyPr/>
          <a:lstStyle/>
          <a:p>
            <a:fld id="{BC58E59B-3326-4FD4-8806-9EAC0DB7D607}" type="slidenum">
              <a:rPr lang="en-US" smtClean="0"/>
              <a:t>110</a:t>
            </a:fld>
            <a:endParaRPr lang="en-US"/>
          </a:p>
        </p:txBody>
      </p:sp>
    </p:spTree>
    <p:extLst>
      <p:ext uri="{BB962C8B-B14F-4D97-AF65-F5344CB8AC3E}">
        <p14:creationId xmlns:p14="http://schemas.microsoft.com/office/powerpoint/2010/main" val="2387739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3B591-3B72-58CA-1B90-CE1F1645A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EACAB-A421-AEA8-D434-553020AA4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25148-A746-996E-4593-F4E59AC373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1788B6-6C7F-5A43-7CB5-51CD7F1B6D75}"/>
              </a:ext>
            </a:extLst>
          </p:cNvPr>
          <p:cNvSpPr>
            <a:spLocks noGrp="1"/>
          </p:cNvSpPr>
          <p:nvPr>
            <p:ph type="sldNum" sz="quarter" idx="5"/>
          </p:nvPr>
        </p:nvSpPr>
        <p:spPr/>
        <p:txBody>
          <a:bodyPr/>
          <a:lstStyle/>
          <a:p>
            <a:fld id="{BC58E59B-3326-4FD4-8806-9EAC0DB7D607}" type="slidenum">
              <a:rPr lang="en-US" smtClean="0"/>
              <a:t>130</a:t>
            </a:fld>
            <a:endParaRPr lang="en-US"/>
          </a:p>
        </p:txBody>
      </p:sp>
    </p:spTree>
    <p:extLst>
      <p:ext uri="{BB962C8B-B14F-4D97-AF65-F5344CB8AC3E}">
        <p14:creationId xmlns:p14="http://schemas.microsoft.com/office/powerpoint/2010/main" val="1271765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37A20C-0A41-4975-BF38-102D39C80972}" type="slidenum">
              <a:rPr lang="en-US" smtClean="0"/>
              <a:t>131</a:t>
            </a:fld>
            <a:endParaRPr lang="en-US"/>
          </a:p>
        </p:txBody>
      </p:sp>
    </p:spTree>
    <p:extLst>
      <p:ext uri="{BB962C8B-B14F-4D97-AF65-F5344CB8AC3E}">
        <p14:creationId xmlns:p14="http://schemas.microsoft.com/office/powerpoint/2010/main" val="1022092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37A20C-0A41-4975-BF38-102D39C80972}" type="slidenum">
              <a:rPr lang="en-US" smtClean="0"/>
              <a:t>135</a:t>
            </a:fld>
            <a:endParaRPr lang="en-US"/>
          </a:p>
        </p:txBody>
      </p:sp>
    </p:spTree>
    <p:extLst>
      <p:ext uri="{BB962C8B-B14F-4D97-AF65-F5344CB8AC3E}">
        <p14:creationId xmlns:p14="http://schemas.microsoft.com/office/powerpoint/2010/main" val="296135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8419F-F4B0-267D-0A59-6A750E2F6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62998-25F7-8422-AC0B-1ECF5D00B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739703-E177-C238-167B-270819341D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84543F-91AB-ACCA-F524-F41CBC731D33}"/>
              </a:ext>
            </a:extLst>
          </p:cNvPr>
          <p:cNvSpPr>
            <a:spLocks noGrp="1"/>
          </p:cNvSpPr>
          <p:nvPr>
            <p:ph type="sldNum" sz="quarter" idx="5"/>
          </p:nvPr>
        </p:nvSpPr>
        <p:spPr/>
        <p:txBody>
          <a:bodyPr/>
          <a:lstStyle/>
          <a:p>
            <a:fld id="{C437A20C-0A41-4975-BF38-102D39C80972}" type="slidenum">
              <a:rPr lang="en-US" smtClean="0"/>
              <a:t>136</a:t>
            </a:fld>
            <a:endParaRPr lang="en-US"/>
          </a:p>
        </p:txBody>
      </p:sp>
    </p:spTree>
    <p:extLst>
      <p:ext uri="{BB962C8B-B14F-4D97-AF65-F5344CB8AC3E}">
        <p14:creationId xmlns:p14="http://schemas.microsoft.com/office/powerpoint/2010/main" val="4265272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4C0CE-59EB-DB8A-465D-3A1E4B4F6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3D286-637E-EFD9-8A2B-4D70E0343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7DB47-EDC5-E19F-2B9B-E61BA501ED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EB8780-F2C7-489F-46BD-0BEFE63504FD}"/>
              </a:ext>
            </a:extLst>
          </p:cNvPr>
          <p:cNvSpPr>
            <a:spLocks noGrp="1"/>
          </p:cNvSpPr>
          <p:nvPr>
            <p:ph type="sldNum" sz="quarter" idx="5"/>
          </p:nvPr>
        </p:nvSpPr>
        <p:spPr/>
        <p:txBody>
          <a:bodyPr/>
          <a:lstStyle/>
          <a:p>
            <a:fld id="{C437A20C-0A41-4975-BF38-102D39C80972}" type="slidenum">
              <a:rPr lang="en-US" smtClean="0"/>
              <a:t>137</a:t>
            </a:fld>
            <a:endParaRPr lang="en-US"/>
          </a:p>
        </p:txBody>
      </p:sp>
    </p:spTree>
    <p:extLst>
      <p:ext uri="{BB962C8B-B14F-4D97-AF65-F5344CB8AC3E}">
        <p14:creationId xmlns:p14="http://schemas.microsoft.com/office/powerpoint/2010/main" val="3438529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58E59B-3326-4FD4-8806-9EAC0DB7D607}" type="slidenum">
              <a:rPr lang="en-US" smtClean="0"/>
              <a:t>156</a:t>
            </a:fld>
            <a:endParaRPr lang="en-US"/>
          </a:p>
        </p:txBody>
      </p:sp>
    </p:spTree>
    <p:extLst>
      <p:ext uri="{BB962C8B-B14F-4D97-AF65-F5344CB8AC3E}">
        <p14:creationId xmlns:p14="http://schemas.microsoft.com/office/powerpoint/2010/main" val="1659037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ST67W6x Network driver files are provided within the </a:t>
            </a:r>
            <a:r>
              <a:rPr lang="en-US" err="1"/>
              <a:t>middlewares</a:t>
            </a:r>
            <a:r>
              <a:rPr lang="en-US"/>
              <a:t> folder of the X – cube package.</a:t>
            </a:r>
          </a:p>
          <a:p>
            <a:endParaRPr lang="en-US"/>
          </a:p>
          <a:p>
            <a:r>
              <a:rPr lang="en-US"/>
              <a:t>There are 4 key components that enable the interface and command sets for the ST67W6x network driver.</a:t>
            </a:r>
          </a:p>
          <a:p>
            <a:endParaRPr lang="en-US"/>
          </a:p>
          <a:p>
            <a:r>
              <a:rPr lang="en-US"/>
              <a:t>W61_bus – The SPI driver for communication between the </a:t>
            </a:r>
            <a:r>
              <a:rPr lang="en-US" err="1"/>
              <a:t>hsot</a:t>
            </a:r>
            <a:r>
              <a:rPr lang="en-US"/>
              <a:t> and the ST67W61</a:t>
            </a:r>
          </a:p>
          <a:p>
            <a:endParaRPr lang="en-US"/>
          </a:p>
          <a:p>
            <a:r>
              <a:rPr lang="en-US"/>
              <a:t>W61-at – the formatter for the AT commands issued by the host MCU and the response from the ST67W61.</a:t>
            </a:r>
          </a:p>
          <a:p>
            <a:endParaRPr lang="en-US"/>
          </a:p>
          <a:p>
            <a:r>
              <a:rPr lang="en-US"/>
              <a:t>W6x service API – Core directory for implementing AT commands from the host MCU.</a:t>
            </a:r>
          </a:p>
          <a:p>
            <a:endParaRPr lang="en-US"/>
          </a:p>
          <a:p>
            <a:r>
              <a:rPr lang="en-US"/>
              <a:t>Utils – contains the logging, debugging, and performance measurement components</a:t>
            </a:r>
          </a:p>
          <a:p>
            <a:endParaRPr lang="en-US"/>
          </a:p>
          <a:p>
            <a:r>
              <a:rPr lang="en-US"/>
              <a:t>All of the above submodules make use of </a:t>
            </a:r>
            <a:r>
              <a:rPr lang="en-US" err="1"/>
              <a:t>FreeRTOS</a:t>
            </a:r>
            <a:r>
              <a:rPr lang="en-US"/>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37A20C-0A41-4975-BF38-102D39C809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143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58E59B-3326-4FD4-8806-9EAC0DB7D607}" type="slidenum">
              <a:rPr lang="en-US" smtClean="0"/>
              <a:t>161</a:t>
            </a:fld>
            <a:endParaRPr lang="en-US"/>
          </a:p>
        </p:txBody>
      </p:sp>
    </p:spTree>
    <p:extLst>
      <p:ext uri="{BB962C8B-B14F-4D97-AF65-F5344CB8AC3E}">
        <p14:creationId xmlns:p14="http://schemas.microsoft.com/office/powerpoint/2010/main" val="4069024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58E59B-3326-4FD4-8806-9EAC0DB7D607}" type="slidenum">
              <a:rPr lang="en-US" smtClean="0"/>
              <a:t>162</a:t>
            </a:fld>
            <a:endParaRPr lang="en-US"/>
          </a:p>
        </p:txBody>
      </p:sp>
    </p:spTree>
    <p:extLst>
      <p:ext uri="{BB962C8B-B14F-4D97-AF65-F5344CB8AC3E}">
        <p14:creationId xmlns:p14="http://schemas.microsoft.com/office/powerpoint/2010/main" val="4182501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4B22D-FE8C-DD60-A242-B7583761A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46E46-E4AA-1614-B537-CAC1774C46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64576D-5513-452F-238C-E6CFA1D4F0CE}"/>
              </a:ext>
            </a:extLst>
          </p:cNvPr>
          <p:cNvSpPr>
            <a:spLocks noGrp="1"/>
          </p:cNvSpPr>
          <p:nvPr>
            <p:ph type="body" idx="1"/>
          </p:nvPr>
        </p:nvSpPr>
        <p:spPr/>
        <p:txBody>
          <a:bodyPr/>
          <a:lstStyle/>
          <a:p>
            <a:r>
              <a:rPr lang="en-US"/>
              <a:t>The ST67W6x Network driver files are provided within the </a:t>
            </a:r>
            <a:r>
              <a:rPr lang="en-US" err="1"/>
              <a:t>middlewares</a:t>
            </a:r>
            <a:r>
              <a:rPr lang="en-US"/>
              <a:t> folder of the X – cube package.</a:t>
            </a:r>
          </a:p>
          <a:p>
            <a:endParaRPr lang="en-US"/>
          </a:p>
          <a:p>
            <a:r>
              <a:rPr lang="en-US"/>
              <a:t>There are 4 key components that enable the interface and command sets for the ST67W6x network driver.</a:t>
            </a:r>
          </a:p>
          <a:p>
            <a:endParaRPr lang="en-US"/>
          </a:p>
          <a:p>
            <a:r>
              <a:rPr lang="en-US"/>
              <a:t>W61_bus – The SPI driver for communication between the </a:t>
            </a:r>
            <a:r>
              <a:rPr lang="en-US" err="1"/>
              <a:t>hsot</a:t>
            </a:r>
            <a:r>
              <a:rPr lang="en-US"/>
              <a:t> and the ST67W61</a:t>
            </a:r>
          </a:p>
          <a:p>
            <a:endParaRPr lang="en-US"/>
          </a:p>
          <a:p>
            <a:r>
              <a:rPr lang="en-US"/>
              <a:t>W61-at – the formatter for the AT commands issued by the host MCU and the response from the ST67W61.</a:t>
            </a:r>
          </a:p>
          <a:p>
            <a:endParaRPr lang="en-US"/>
          </a:p>
          <a:p>
            <a:r>
              <a:rPr lang="en-US"/>
              <a:t>W6x service API – Core directory for implementing AT commands from the host MCU.</a:t>
            </a:r>
          </a:p>
          <a:p>
            <a:endParaRPr lang="en-US"/>
          </a:p>
          <a:p>
            <a:r>
              <a:rPr lang="en-US"/>
              <a:t>Utils – contains the logging, debugging, and performance measurement components</a:t>
            </a:r>
          </a:p>
          <a:p>
            <a:endParaRPr lang="en-US"/>
          </a:p>
          <a:p>
            <a:r>
              <a:rPr lang="en-US"/>
              <a:t>All of the above submodules make use of </a:t>
            </a:r>
            <a:r>
              <a:rPr lang="en-US" err="1"/>
              <a:t>FreeRTOS</a:t>
            </a:r>
            <a:r>
              <a:rPr lang="en-US"/>
              <a:t>.</a:t>
            </a:r>
          </a:p>
          <a:p>
            <a:endParaRPr lang="en-US"/>
          </a:p>
        </p:txBody>
      </p:sp>
      <p:sp>
        <p:nvSpPr>
          <p:cNvPr id="4" name="Slide Number Placeholder 3">
            <a:extLst>
              <a:ext uri="{FF2B5EF4-FFF2-40B4-BE49-F238E27FC236}">
                <a16:creationId xmlns:a16="http://schemas.microsoft.com/office/drawing/2014/main" id="{86344EE0-9759-C66D-F2BA-0CB19E50B6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37A20C-0A41-4975-BF38-102D39C809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242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CA23C-DB74-9729-C761-0C7D8546F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91E96-81CB-F069-F397-B0CE98EAC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1AE9D1-FD89-D80A-0D55-4A8CB6D0C81E}"/>
              </a:ext>
            </a:extLst>
          </p:cNvPr>
          <p:cNvSpPr>
            <a:spLocks noGrp="1"/>
          </p:cNvSpPr>
          <p:nvPr>
            <p:ph type="body" idx="1"/>
          </p:nvPr>
        </p:nvSpPr>
        <p:spPr/>
        <p:txBody>
          <a:bodyPr/>
          <a:lstStyle/>
          <a:p>
            <a:r>
              <a:rPr lang="en-US"/>
              <a:t>The ST67W6x Network driver files are provided within the </a:t>
            </a:r>
            <a:r>
              <a:rPr lang="en-US" err="1"/>
              <a:t>middlewares</a:t>
            </a:r>
            <a:r>
              <a:rPr lang="en-US"/>
              <a:t> folder of the X – cube package.</a:t>
            </a:r>
          </a:p>
          <a:p>
            <a:endParaRPr lang="en-US"/>
          </a:p>
          <a:p>
            <a:r>
              <a:rPr lang="en-US"/>
              <a:t>There are 4 key components that enable the interface and command sets for the ST67W6x network driver.</a:t>
            </a:r>
          </a:p>
          <a:p>
            <a:endParaRPr lang="en-US"/>
          </a:p>
          <a:p>
            <a:r>
              <a:rPr lang="en-US"/>
              <a:t>W61_bus – The SPI driver for communication between the </a:t>
            </a:r>
            <a:r>
              <a:rPr lang="en-US" err="1"/>
              <a:t>hsot</a:t>
            </a:r>
            <a:r>
              <a:rPr lang="en-US"/>
              <a:t> and the ST67W61</a:t>
            </a:r>
          </a:p>
          <a:p>
            <a:endParaRPr lang="en-US"/>
          </a:p>
          <a:p>
            <a:r>
              <a:rPr lang="en-US"/>
              <a:t>W61-at – the formatter for the AT commands issued by the host MCU and the response from the ST67W61.</a:t>
            </a:r>
          </a:p>
          <a:p>
            <a:endParaRPr lang="en-US"/>
          </a:p>
          <a:p>
            <a:r>
              <a:rPr lang="en-US"/>
              <a:t>W6x service API – Core directory for implementing AT commands from the host MCU.</a:t>
            </a:r>
          </a:p>
          <a:p>
            <a:endParaRPr lang="en-US"/>
          </a:p>
          <a:p>
            <a:r>
              <a:rPr lang="en-US"/>
              <a:t>Utils – contains the logging, debugging, and performance measurement components</a:t>
            </a:r>
          </a:p>
          <a:p>
            <a:endParaRPr lang="en-US"/>
          </a:p>
          <a:p>
            <a:r>
              <a:rPr lang="en-US"/>
              <a:t>All of the above submodules make use of </a:t>
            </a:r>
            <a:r>
              <a:rPr lang="en-US" err="1"/>
              <a:t>FreeRTOS</a:t>
            </a:r>
            <a:r>
              <a:rPr lang="en-US"/>
              <a:t>.</a:t>
            </a:r>
          </a:p>
          <a:p>
            <a:endParaRPr lang="en-US"/>
          </a:p>
        </p:txBody>
      </p:sp>
      <p:sp>
        <p:nvSpPr>
          <p:cNvPr id="4" name="Slide Number Placeholder 3">
            <a:extLst>
              <a:ext uri="{FF2B5EF4-FFF2-40B4-BE49-F238E27FC236}">
                <a16:creationId xmlns:a16="http://schemas.microsoft.com/office/drawing/2014/main" id="{BFC4ECC8-E7DB-1637-39F8-D8131ADBC3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37A20C-0A41-4975-BF38-102D39C809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661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number of different example applications that are available within the X-cube package.</a:t>
            </a:r>
          </a:p>
          <a:p>
            <a:endParaRPr lang="en-US"/>
          </a:p>
          <a:p>
            <a:r>
              <a:rPr lang="en-US"/>
              <a:t>Applications delivered with the XCubeST67W6x package are provided with both STM32CubeIDE and EWARM project files.</a:t>
            </a:r>
          </a:p>
          <a:p>
            <a:endParaRPr lang="en-US"/>
          </a:p>
          <a:p>
            <a:r>
              <a:rPr lang="en-US"/>
              <a:t>The applications provided outline different BLE and </a:t>
            </a:r>
            <a:r>
              <a:rPr lang="en-US" err="1"/>
              <a:t>WiFi</a:t>
            </a:r>
            <a:r>
              <a:rPr lang="en-US"/>
              <a:t> use cases</a:t>
            </a:r>
          </a:p>
          <a:p>
            <a:endParaRPr lang="en-US"/>
          </a:p>
          <a:p>
            <a:r>
              <a:rPr lang="en-US"/>
              <a:t>BLE Commissioning is an example for providing </a:t>
            </a:r>
            <a:r>
              <a:rPr lang="en-US" err="1"/>
              <a:t>WiFi</a:t>
            </a:r>
            <a:r>
              <a:rPr lang="en-US"/>
              <a:t> credentials through BLE.</a:t>
            </a:r>
          </a:p>
          <a:p>
            <a:endParaRPr lang="en-US"/>
          </a:p>
          <a:p>
            <a:r>
              <a:rPr lang="en-US"/>
              <a:t>The Echo application is the starting point for application development and demonstrates TCP echo feature over </a:t>
            </a:r>
            <a:r>
              <a:rPr lang="en-US" err="1"/>
              <a:t>WiFi</a:t>
            </a:r>
            <a:r>
              <a:rPr lang="en-US"/>
              <a:t>.</a:t>
            </a:r>
          </a:p>
          <a:p>
            <a:endParaRPr lang="en-US"/>
          </a:p>
          <a:p>
            <a:r>
              <a:rPr lang="en-US"/>
              <a:t>CLI is the command line interface developed to evaluate and test the ST67</a:t>
            </a:r>
          </a:p>
          <a:p>
            <a:endParaRPr lang="en-US"/>
          </a:p>
          <a:p>
            <a:r>
              <a:rPr lang="en-US"/>
              <a:t>Echo FOTA application demonstrates the firmware update over the air feature utilizing </a:t>
            </a:r>
            <a:r>
              <a:rPr lang="en-US" err="1"/>
              <a:t>WiFi</a:t>
            </a:r>
            <a:endParaRPr lang="en-US"/>
          </a:p>
          <a:p>
            <a:endParaRPr lang="en-US"/>
          </a:p>
          <a:p>
            <a:r>
              <a:rPr lang="en-US"/>
              <a:t>MQTT Demo demonstrates cloud connectivity by providing data to a remote broker.</a:t>
            </a:r>
          </a:p>
          <a:p>
            <a:endParaRPr lang="en-US"/>
          </a:p>
        </p:txBody>
      </p:sp>
      <p:sp>
        <p:nvSpPr>
          <p:cNvPr id="4" name="Slide Number Placeholder 3"/>
          <p:cNvSpPr>
            <a:spLocks noGrp="1"/>
          </p:cNvSpPr>
          <p:nvPr>
            <p:ph type="sldNum" sz="quarter" idx="5"/>
          </p:nvPr>
        </p:nvSpPr>
        <p:spPr/>
        <p:txBody>
          <a:bodyPr/>
          <a:lstStyle/>
          <a:p>
            <a:fld id="{C437A20C-0A41-4975-BF38-102D39C80972}" type="slidenum">
              <a:rPr lang="en-US" smtClean="0"/>
              <a:t>13</a:t>
            </a:fld>
            <a:endParaRPr lang="en-US"/>
          </a:p>
        </p:txBody>
      </p:sp>
    </p:spTree>
    <p:extLst>
      <p:ext uri="{BB962C8B-B14F-4D97-AF65-F5344CB8AC3E}">
        <p14:creationId xmlns:p14="http://schemas.microsoft.com/office/powerpoint/2010/main" val="380893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X-Cube package comes with binaries and tools necessary for flashing the ST67W611M1.</a:t>
            </a:r>
          </a:p>
          <a:p>
            <a:endParaRPr lang="en-US"/>
          </a:p>
          <a:p>
            <a:r>
              <a:rPr lang="en-US"/>
              <a:t>The programming process can be automated using the included batch scripts provided within the X-cube package along with STM32CubeProgrammer</a:t>
            </a:r>
          </a:p>
          <a:p>
            <a:endParaRPr lang="en-US"/>
          </a:p>
          <a:p>
            <a:r>
              <a:rPr lang="en-US"/>
              <a:t>The different batch scripts automate different processes related to the ST67W611M1 device.</a:t>
            </a:r>
          </a:p>
          <a:p>
            <a:endParaRPr lang="en-US"/>
          </a:p>
          <a:p>
            <a:r>
              <a:rPr lang="en-US"/>
              <a:t>NCP_get_chip_info.bat retrieves information from the ST67 such as MAC address and locking information</a:t>
            </a:r>
          </a:p>
          <a:p>
            <a:endParaRPr lang="en-US"/>
          </a:p>
          <a:p>
            <a:r>
              <a:rPr lang="en-US"/>
              <a:t>NCP_update_mfg.bat script flashes the ST67 module with the manufacturing application that is used for RF evaluation</a:t>
            </a:r>
          </a:p>
          <a:p>
            <a:endParaRPr lang="en-US"/>
          </a:p>
          <a:p>
            <a:r>
              <a:rPr lang="en-US"/>
              <a:t>NCP_update_mission_profile.bat flashes the ST67 module with mission profile application that is used for normal application and development purposes.</a:t>
            </a:r>
          </a:p>
          <a:p>
            <a:endParaRPr lang="en-US"/>
          </a:p>
        </p:txBody>
      </p:sp>
      <p:sp>
        <p:nvSpPr>
          <p:cNvPr id="4" name="Slide Number Placeholder 3"/>
          <p:cNvSpPr>
            <a:spLocks noGrp="1"/>
          </p:cNvSpPr>
          <p:nvPr>
            <p:ph type="sldNum" sz="quarter" idx="5"/>
          </p:nvPr>
        </p:nvSpPr>
        <p:spPr/>
        <p:txBody>
          <a:bodyPr/>
          <a:lstStyle/>
          <a:p>
            <a:fld id="{C437A20C-0A41-4975-BF38-102D39C80972}" type="slidenum">
              <a:rPr lang="en-US" smtClean="0"/>
              <a:t>15</a:t>
            </a:fld>
            <a:endParaRPr lang="en-US"/>
          </a:p>
        </p:txBody>
      </p:sp>
    </p:spTree>
    <p:extLst>
      <p:ext uri="{BB962C8B-B14F-4D97-AF65-F5344CB8AC3E}">
        <p14:creationId xmlns:p14="http://schemas.microsoft.com/office/powerpoint/2010/main" val="309346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ST67 binaries included within the X-Cube package come with a security enabled feature to prevent different FW from being flashed to the ST67 device.</a:t>
            </a:r>
          </a:p>
          <a:p>
            <a:endParaRPr lang="en-US"/>
          </a:p>
          <a:p>
            <a:r>
              <a:rPr lang="en-US"/>
              <a:t>This is done through the use of signed binaries as well anti-rollback mechanisms that prevent FW from being downgraded on the ST67.</a:t>
            </a:r>
          </a:p>
        </p:txBody>
      </p:sp>
      <p:sp>
        <p:nvSpPr>
          <p:cNvPr id="4" name="Slide Number Placeholder 3"/>
          <p:cNvSpPr>
            <a:spLocks noGrp="1"/>
          </p:cNvSpPr>
          <p:nvPr>
            <p:ph type="sldNum" sz="quarter" idx="5"/>
          </p:nvPr>
        </p:nvSpPr>
        <p:spPr/>
        <p:txBody>
          <a:bodyPr/>
          <a:lstStyle/>
          <a:p>
            <a:fld id="{C437A20C-0A41-4975-BF38-102D39C80972}" type="slidenum">
              <a:rPr lang="en-US" smtClean="0"/>
              <a:t>16</a:t>
            </a:fld>
            <a:endParaRPr lang="en-US"/>
          </a:p>
        </p:txBody>
      </p:sp>
    </p:spTree>
    <p:extLst>
      <p:ext uri="{BB962C8B-B14F-4D97-AF65-F5344CB8AC3E}">
        <p14:creationId xmlns:p14="http://schemas.microsoft.com/office/powerpoint/2010/main" val="3913360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st.com/trademarks" TargetMode="External"/><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st.com/trademarks"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titl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6095999" y="2312988"/>
            <a:ext cx="5795963" cy="2702071"/>
          </a:xfrm>
        </p:spPr>
        <p:txBody>
          <a:bodyPr anchor="ctr"/>
          <a:lstStyle>
            <a:lvl1pPr algn="l">
              <a:defRPr sz="3600" b="1">
                <a:solidFill>
                  <a:schemeClr val="bg1"/>
                </a:solidFill>
              </a:defRPr>
            </a:lvl1pPr>
          </a:lstStyle>
          <a:p>
            <a:r>
              <a:rPr lang="en-US"/>
              <a:t>Presentation title</a:t>
            </a:r>
            <a:endParaRPr lang="fr-FR"/>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6095999" y="5015060"/>
            <a:ext cx="5795963" cy="1077764"/>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endParaRPr lang="fr-FR"/>
          </a:p>
        </p:txBody>
      </p:sp>
      <p:sp>
        <p:nvSpPr>
          <p:cNvPr id="9" name="Rectangle 8">
            <a:extLst>
              <a:ext uri="{FF2B5EF4-FFF2-40B4-BE49-F238E27FC236}">
                <a16:creationId xmlns:a16="http://schemas.microsoft.com/office/drawing/2014/main" id="{B564B28F-A25E-4825-B94D-B2AD0EA2A9F6}"/>
              </a:ext>
            </a:extLst>
          </p:cNvPr>
          <p:cNvSpPr/>
          <p:nvPr/>
        </p:nvSpPr>
        <p:spPr>
          <a:xfrm>
            <a:off x="-228" y="0"/>
            <a:ext cx="43905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020E53B0-4A6F-4EA6-BAD9-3F10842526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5552" y="0"/>
            <a:ext cx="2366448" cy="1824288"/>
          </a:xfrm>
          <a:prstGeom prst="rect">
            <a:avLst/>
          </a:prstGeom>
        </p:spPr>
      </p:pic>
      <p:sp>
        <p:nvSpPr>
          <p:cNvPr id="26" name="Picture Placeholder 14">
            <a:extLst>
              <a:ext uri="{FF2B5EF4-FFF2-40B4-BE49-F238E27FC236}">
                <a16:creationId xmlns:a16="http://schemas.microsoft.com/office/drawing/2014/main" id="{21F7501C-E215-48DE-9901-1589EACC1FF6}"/>
              </a:ext>
            </a:extLst>
          </p:cNvPr>
          <p:cNvSpPr>
            <a:spLocks noGrp="1"/>
          </p:cNvSpPr>
          <p:nvPr>
            <p:ph type="pic" sz="quarter" idx="12" hasCustomPrompt="1"/>
          </p:nvPr>
        </p:nvSpPr>
        <p:spPr>
          <a:xfrm>
            <a:off x="438828" y="0"/>
            <a:ext cx="6280432" cy="6858000"/>
          </a:xfrm>
          <a:custGeom>
            <a:avLst/>
            <a:gdLst>
              <a:gd name="connsiteX0" fmla="*/ 0 w 6280432"/>
              <a:gd name="connsiteY0" fmla="*/ 0 h 6858000"/>
              <a:gd name="connsiteX1" fmla="*/ 6280432 w 6280432"/>
              <a:gd name="connsiteY1" fmla="*/ 0 h 6858000"/>
              <a:gd name="connsiteX2" fmla="*/ 6280432 w 6280432"/>
              <a:gd name="connsiteY2" fmla="*/ 2281561 h 6858000"/>
              <a:gd name="connsiteX3" fmla="*/ 5466285 w 6280432"/>
              <a:gd name="connsiteY3" fmla="*/ 2281561 h 6858000"/>
              <a:gd name="connsiteX4" fmla="*/ 5466285 w 6280432"/>
              <a:gd name="connsiteY4" fmla="*/ 6858000 h 6858000"/>
              <a:gd name="connsiteX5" fmla="*/ 0 w 628043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0432" h="6858000">
                <a:moveTo>
                  <a:pt x="0" y="0"/>
                </a:moveTo>
                <a:lnTo>
                  <a:pt x="6280432" y="0"/>
                </a:lnTo>
                <a:lnTo>
                  <a:pt x="6280432" y="2281561"/>
                </a:lnTo>
                <a:lnTo>
                  <a:pt x="5466285" y="2281561"/>
                </a:lnTo>
                <a:lnTo>
                  <a:pt x="5466285" y="6858000"/>
                </a:lnTo>
                <a:lnTo>
                  <a:pt x="0" y="6858000"/>
                </a:lnTo>
                <a:close/>
              </a:path>
            </a:pathLst>
          </a:custGeom>
          <a:solidFill>
            <a:schemeClr val="bg2"/>
          </a:solidFill>
        </p:spPr>
        <p:txBody>
          <a:bodyPr wrap="square" anchor="ctr">
            <a:noAutofit/>
          </a:bodyPr>
          <a:lstStyle>
            <a:lvl1pPr marL="0" indent="0" algn="ctr">
              <a:buFontTx/>
              <a:buNone/>
              <a:defRPr baseline="0">
                <a:solidFill>
                  <a:schemeClr val="tx1"/>
                </a:solidFill>
              </a:defRPr>
            </a:lvl1pPr>
          </a:lstStyle>
          <a:p>
            <a:r>
              <a:rPr lang="en-US"/>
              <a:t>Drag and drop </a:t>
            </a:r>
            <a:br>
              <a:rPr lang="en-US"/>
            </a:br>
            <a:r>
              <a:rPr lang="en-US"/>
              <a:t>a picture here</a:t>
            </a:r>
          </a:p>
        </p:txBody>
      </p:sp>
    </p:spTree>
    <p:extLst>
      <p:ext uri="{BB962C8B-B14F-4D97-AF65-F5344CB8AC3E}">
        <p14:creationId xmlns:p14="http://schemas.microsoft.com/office/powerpoint/2010/main" val="3042728100"/>
      </p:ext>
    </p:extLst>
  </p:cSld>
  <p:clrMapOvr>
    <a:masterClrMapping/>
  </p:clrMapOvr>
  <p:extLst>
    <p:ext uri="{DCECCB84-F9BA-43D5-87BE-67443E8EF086}">
      <p15:sldGuideLst xmlns:p15="http://schemas.microsoft.com/office/powerpoint/2012/main">
        <p15:guide id="1" pos="6516">
          <p15:clr>
            <a:srgbClr val="FBAE40"/>
          </p15:clr>
        </p15:guide>
        <p15:guide id="2" pos="7387">
          <p15:clr>
            <a:srgbClr val="FBAE40"/>
          </p15:clr>
        </p15:guide>
        <p15:guide id="3" orient="horz" pos="3067">
          <p15:clr>
            <a:srgbClr val="FBAE40"/>
          </p15:clr>
        </p15:guide>
        <p15:guide id="4" orient="horz" pos="39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Main title without pictur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911470" y="1964458"/>
            <a:ext cx="7807324" cy="2929084"/>
          </a:xfrm>
        </p:spPr>
        <p:txBody>
          <a:bodyPr anchor="ctr"/>
          <a:lstStyle>
            <a:lvl1pPr algn="l">
              <a:defRPr sz="3600" b="1">
                <a:solidFill>
                  <a:schemeClr val="bg1"/>
                </a:solidFill>
              </a:defRPr>
            </a:lvl1pPr>
          </a:lstStyle>
          <a:p>
            <a:r>
              <a:rPr lang="en-US"/>
              <a:t>Presentation title</a:t>
            </a:r>
            <a:endParaRPr lang="fr-FR"/>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911470" y="5015060"/>
            <a:ext cx="7807324" cy="1077764"/>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endParaRPr lang="fr-FR"/>
          </a:p>
        </p:txBody>
      </p:sp>
      <p:pic>
        <p:nvPicPr>
          <p:cNvPr id="4" name="Graphic 14">
            <a:extLst>
              <a:ext uri="{FF2B5EF4-FFF2-40B4-BE49-F238E27FC236}">
                <a16:creationId xmlns:a16="http://schemas.microsoft.com/office/drawing/2014/main" id="{70CC30A6-5943-4618-79CD-9E122FDCAE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6242" y="47623"/>
            <a:ext cx="1857226" cy="1280160"/>
          </a:xfrm>
          <a:prstGeom prst="rect">
            <a:avLst/>
          </a:prstGeom>
        </p:spPr>
      </p:pic>
      <p:sp>
        <p:nvSpPr>
          <p:cNvPr id="7" name="Rectangle 6">
            <a:extLst>
              <a:ext uri="{FF2B5EF4-FFF2-40B4-BE49-F238E27FC236}">
                <a16:creationId xmlns:a16="http://schemas.microsoft.com/office/drawing/2014/main" id="{E09F09FF-C8AF-EE46-958B-11187A34AAE5}"/>
              </a:ext>
            </a:extLst>
          </p:cNvPr>
          <p:cNvSpPr/>
          <p:nvPr/>
        </p:nvSpPr>
        <p:spPr>
          <a:xfrm>
            <a:off x="-228" y="0"/>
            <a:ext cx="30026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956369"/>
      </p:ext>
    </p:extLst>
  </p:cSld>
  <p:clrMapOvr>
    <a:masterClrMapping/>
  </p:clrMapOvr>
  <p:extLst>
    <p:ext uri="{DCECCB84-F9BA-43D5-87BE-67443E8EF086}">
      <p15:sldGuideLst xmlns:p15="http://schemas.microsoft.com/office/powerpoint/2012/main">
        <p15:guide id="1" orient="horz" pos="1709">
          <p15:clr>
            <a:srgbClr val="FBAE40"/>
          </p15:clr>
        </p15:guide>
        <p15:guide id="2" orient="horz" pos="2615">
          <p15:clr>
            <a:srgbClr val="FBAE40"/>
          </p15:clr>
        </p15:guide>
        <p15:guide id="3" pos="5196">
          <p15:clr>
            <a:srgbClr val="FBAE40"/>
          </p15:clr>
        </p15:guide>
        <p15:guide id="4" pos="610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spcBef>
                <a:spcPts val="1200"/>
              </a:spcBef>
              <a:defRPr/>
            </a:lvl1p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p:txBody>
          <a:bodyPr/>
          <a:lstStyle>
            <a:lvl1pPr>
              <a:defRPr/>
            </a:lvl1pPr>
          </a:lstStyle>
          <a:p>
            <a:r>
              <a:rPr lang="en-US"/>
              <a:t>Slide title</a:t>
            </a:r>
          </a:p>
        </p:txBody>
      </p:sp>
      <p:sp>
        <p:nvSpPr>
          <p:cNvPr id="4" name="Date Placeholder 3">
            <a:extLst>
              <a:ext uri="{FF2B5EF4-FFF2-40B4-BE49-F238E27FC236}">
                <a16:creationId xmlns:a16="http://schemas.microsoft.com/office/drawing/2014/main" id="{706EF7C4-3513-40DF-91A6-018C8E9ACF4C}"/>
              </a:ext>
            </a:extLst>
          </p:cNvPr>
          <p:cNvSpPr>
            <a:spLocks noGrp="1"/>
          </p:cNvSpPr>
          <p:nvPr>
            <p:ph type="dt" sz="half" idx="10"/>
          </p:nvPr>
        </p:nvSpPr>
        <p:spPr/>
        <p:txBody>
          <a:bodyPr/>
          <a:lstStyle/>
          <a:p>
            <a:fld id="{BB6C895E-3CE9-4FED-A598-23AAE720CCA1}" type="datetime1">
              <a:rPr lang="en-US" smtClean="0"/>
              <a:t>8/1/2025</a:t>
            </a:fld>
            <a:endParaRPr lang="en-US"/>
          </a:p>
        </p:txBody>
      </p:sp>
      <p:sp>
        <p:nvSpPr>
          <p:cNvPr id="5" name="Footer Placeholder 4">
            <a:extLst>
              <a:ext uri="{FF2B5EF4-FFF2-40B4-BE49-F238E27FC236}">
                <a16:creationId xmlns:a16="http://schemas.microsoft.com/office/drawing/2014/main" id="{4D2B796A-0B1E-46FA-AC86-9A7803DF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8E223-380C-4295-85FF-7B9C2423BBBE}"/>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2446752338"/>
      </p:ext>
    </p:extLst>
  </p:cSld>
  <p:clrMapOvr>
    <a:masterClrMapping/>
  </p:clrMapOvr>
  <p:extLst>
    <p:ext uri="{DCECCB84-F9BA-43D5-87BE-67443E8EF086}">
      <p15:sldGuideLst xmlns:p15="http://schemas.microsoft.com/office/powerpoint/2012/main">
        <p15:guide id="1" pos="5654">
          <p15:clr>
            <a:srgbClr val="FBAE40"/>
          </p15:clr>
        </p15:guide>
        <p15:guide id="2" pos="726">
          <p15:clr>
            <a:srgbClr val="FBAE40"/>
          </p15:clr>
        </p15:guide>
        <p15:guide id="3" orient="horz" pos="137">
          <p15:clr>
            <a:srgbClr val="FBAE40"/>
          </p15:clr>
        </p15:guide>
        <p15:guide id="4" orient="horz" pos="67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19399" y="419894"/>
            <a:ext cx="9372601" cy="1484312"/>
          </a:xfrm>
          <a:solidFill>
            <a:schemeClr val="accent4"/>
          </a:solidFill>
        </p:spPr>
        <p:txBody>
          <a:bodyPr vert="horz" lIns="91440" tIns="45720" rIns="288000" bIns="45720" rtlCol="0" anchor="ctr">
            <a:noAutofit/>
          </a:bodyPr>
          <a:lstStyle>
            <a:lvl1pPr marL="263525" indent="0" algn="l">
              <a:defRPr lang="en-US" sz="3600" b="1" dirty="0">
                <a:solidFill>
                  <a:schemeClr val="tx1"/>
                </a:solidFill>
              </a:defRPr>
            </a:lvl1pPr>
          </a:lstStyle>
          <a:p>
            <a:pPr lvl="0"/>
            <a:r>
              <a:rPr lang="en-US"/>
              <a:t>Section title</a:t>
            </a:r>
          </a:p>
        </p:txBody>
      </p:sp>
      <p:pic>
        <p:nvPicPr>
          <p:cNvPr id="3" name="Graphic 5">
            <a:extLst>
              <a:ext uri="{FF2B5EF4-FFF2-40B4-BE49-F238E27FC236}">
                <a16:creationId xmlns:a16="http://schemas.microsoft.com/office/drawing/2014/main" id="{7B0BAF98-BF01-8628-815D-6C637563DA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974" y="6155372"/>
            <a:ext cx="928614" cy="640080"/>
          </a:xfrm>
          <a:prstGeom prst="rect">
            <a:avLst/>
          </a:prstGeom>
        </p:spPr>
      </p:pic>
      <p:sp>
        <p:nvSpPr>
          <p:cNvPr id="5" name="Picture Placeholder 6">
            <a:extLst>
              <a:ext uri="{FF2B5EF4-FFF2-40B4-BE49-F238E27FC236}">
                <a16:creationId xmlns:a16="http://schemas.microsoft.com/office/drawing/2014/main" id="{C4CE3442-CD9D-76CA-881D-CEA1B2E3BE72}"/>
              </a:ext>
            </a:extLst>
          </p:cNvPr>
          <p:cNvSpPr>
            <a:spLocks noGrp="1"/>
          </p:cNvSpPr>
          <p:nvPr>
            <p:ph type="pic" sz="quarter" idx="10" hasCustomPrompt="1"/>
          </p:nvPr>
        </p:nvSpPr>
        <p:spPr>
          <a:xfrm>
            <a:off x="0" y="1304925"/>
            <a:ext cx="12192000" cy="4787900"/>
          </a:xfrm>
          <a:custGeom>
            <a:avLst/>
            <a:gdLst>
              <a:gd name="connsiteX0" fmla="*/ 0 w 12192000"/>
              <a:gd name="connsiteY0" fmla="*/ 0 h 4787900"/>
              <a:gd name="connsiteX1" fmla="*/ 2819399 w 12192000"/>
              <a:gd name="connsiteY1" fmla="*/ 0 h 4787900"/>
              <a:gd name="connsiteX2" fmla="*/ 2819399 w 12192000"/>
              <a:gd name="connsiteY2" fmla="*/ 599281 h 4787900"/>
              <a:gd name="connsiteX3" fmla="*/ 12192000 w 12192000"/>
              <a:gd name="connsiteY3" fmla="*/ 599281 h 4787900"/>
              <a:gd name="connsiteX4" fmla="*/ 12192000 w 12192000"/>
              <a:gd name="connsiteY4" fmla="*/ 4787900 h 4787900"/>
              <a:gd name="connsiteX5" fmla="*/ 0 w 12192000"/>
              <a:gd name="connsiteY5" fmla="*/ 478790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787900">
                <a:moveTo>
                  <a:pt x="0" y="0"/>
                </a:moveTo>
                <a:lnTo>
                  <a:pt x="2819399" y="0"/>
                </a:lnTo>
                <a:lnTo>
                  <a:pt x="2819399" y="599281"/>
                </a:lnTo>
                <a:lnTo>
                  <a:pt x="12192000" y="599281"/>
                </a:lnTo>
                <a:lnTo>
                  <a:pt x="12192000" y="4787900"/>
                </a:lnTo>
                <a:lnTo>
                  <a:pt x="0" y="4787900"/>
                </a:lnTo>
                <a:close/>
              </a:path>
            </a:pathLst>
          </a:custGeom>
          <a:noFill/>
        </p:spPr>
        <p:txBody>
          <a:bodyPr wrap="square" anchor="ctr">
            <a:noAutofit/>
          </a:bodyPr>
          <a:lstStyle>
            <a:lvl1pPr marL="0" indent="0" algn="ctr">
              <a:buNone/>
              <a:defRPr>
                <a:solidFill>
                  <a:srgbClr val="C0C8D2"/>
                </a:solidFill>
              </a:defRPr>
            </a:lvl1pPr>
          </a:lstStyle>
          <a:p>
            <a:r>
              <a:rPr lang="en-US"/>
              <a:t>Drag and drop a picture here (optional)</a:t>
            </a:r>
          </a:p>
        </p:txBody>
      </p:sp>
    </p:spTree>
    <p:extLst>
      <p:ext uri="{BB962C8B-B14F-4D97-AF65-F5344CB8AC3E}">
        <p14:creationId xmlns:p14="http://schemas.microsoft.com/office/powerpoint/2010/main" val="2238013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wo conten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00037" y="1484313"/>
            <a:ext cx="5719763" cy="4608512"/>
          </a:xfrm>
        </p:spPr>
        <p:txBody>
          <a:bodyPr/>
          <a:lstStyle>
            <a:lvl1pPr marL="261938" indent="-261938">
              <a:buFont typeface="Arial" panose="020B0604020202020204" pitchFamily="34" charset="0"/>
              <a:buChar char="•"/>
              <a:defRPr/>
            </a:lvl1pPr>
            <a:lvl2pPr marL="536575" indent="-266700">
              <a:buFont typeface="Arial" panose="020B0604020202020204" pitchFamily="34" charset="0"/>
              <a:buChar char="•"/>
              <a:defRPr/>
            </a:lvl2pPr>
            <a:lvl3pPr marL="812800" indent="-273050">
              <a:buFont typeface="Arial" panose="020B0604020202020204" pitchFamily="34" charset="0"/>
              <a:buChar char="•"/>
              <a:defRPr/>
            </a:lvl3pPr>
            <a:lvl4pPr marL="987425" indent="-268288">
              <a:buFont typeface="Arial" panose="020B0604020202020204" pitchFamily="34" charset="0"/>
              <a:buChar char="•"/>
              <a:defRPr/>
            </a:lvl4p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096000" y="1484313"/>
            <a:ext cx="5720400" cy="4608512"/>
          </a:xfrm>
        </p:spPr>
        <p:txBody>
          <a:bodyPr/>
          <a:lstStyle>
            <a:lvl1pPr>
              <a:defRPr/>
            </a:lvl1p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lvl1pPr>
              <a:defRPr/>
            </a:lvl1pPr>
          </a:lstStyle>
          <a:p>
            <a:r>
              <a:rPr lang="en-US"/>
              <a:t>Slide title</a:t>
            </a:r>
          </a:p>
        </p:txBody>
      </p:sp>
      <p:sp>
        <p:nvSpPr>
          <p:cNvPr id="2" name="Date Placeholder 1">
            <a:extLst>
              <a:ext uri="{FF2B5EF4-FFF2-40B4-BE49-F238E27FC236}">
                <a16:creationId xmlns:a16="http://schemas.microsoft.com/office/drawing/2014/main" id="{53788507-3E03-4FB3-A132-78A9397820B6}"/>
              </a:ext>
            </a:extLst>
          </p:cNvPr>
          <p:cNvSpPr>
            <a:spLocks noGrp="1"/>
          </p:cNvSpPr>
          <p:nvPr>
            <p:ph type="dt" sz="half" idx="10"/>
          </p:nvPr>
        </p:nvSpPr>
        <p:spPr/>
        <p:txBody>
          <a:bodyPr/>
          <a:lstStyle/>
          <a:p>
            <a:fld id="{F90E54FE-B9F4-4617-8614-A407FD831FD7}" type="datetime1">
              <a:rPr lang="en-US" smtClean="0"/>
              <a:t>8/1/2025</a:t>
            </a:fld>
            <a:endParaRPr lang="en-US"/>
          </a:p>
        </p:txBody>
      </p:sp>
      <p:sp>
        <p:nvSpPr>
          <p:cNvPr id="7" name="Footer Placeholder 6">
            <a:extLst>
              <a:ext uri="{FF2B5EF4-FFF2-40B4-BE49-F238E27FC236}">
                <a16:creationId xmlns:a16="http://schemas.microsoft.com/office/drawing/2014/main" id="{49E28F68-9BF2-4E8D-9900-2B961920C10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2468ACE-19CE-4D11-BE8C-BF854FA85EA3}"/>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1574947204"/>
      </p:ext>
    </p:extLst>
  </p:cSld>
  <p:clrMapOvr>
    <a:masterClrMapping/>
  </p:clrMapOvr>
  <p:extLst>
    <p:ext uri="{DCECCB84-F9BA-43D5-87BE-67443E8EF086}">
      <p15:sldGuideLst xmlns:p15="http://schemas.microsoft.com/office/powerpoint/2012/main">
        <p15:guide id="1" orient="horz" pos="674">
          <p15:clr>
            <a:srgbClr val="FBAE40"/>
          </p15:clr>
        </p15:guide>
        <p15:guide id="2" orient="horz" pos="137">
          <p15:clr>
            <a:srgbClr val="FBAE40"/>
          </p15:clr>
        </p15:guide>
        <p15:guide id="3" pos="726">
          <p15:clr>
            <a:srgbClr val="FBAE40"/>
          </p15:clr>
        </p15:guide>
        <p15:guide id="4" pos="565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a:t>Slide title</a:t>
            </a:r>
          </a:p>
        </p:txBody>
      </p:sp>
      <p:sp>
        <p:nvSpPr>
          <p:cNvPr id="2" name="Date Placeholder 1">
            <a:extLst>
              <a:ext uri="{FF2B5EF4-FFF2-40B4-BE49-F238E27FC236}">
                <a16:creationId xmlns:a16="http://schemas.microsoft.com/office/drawing/2014/main" id="{69297BAC-5561-499E-BBCB-6D6E1FD7DF7B}"/>
              </a:ext>
            </a:extLst>
          </p:cNvPr>
          <p:cNvSpPr>
            <a:spLocks noGrp="1"/>
          </p:cNvSpPr>
          <p:nvPr>
            <p:ph type="dt" sz="half" idx="10"/>
          </p:nvPr>
        </p:nvSpPr>
        <p:spPr/>
        <p:txBody>
          <a:bodyPr/>
          <a:lstStyle/>
          <a:p>
            <a:fld id="{85D8DE02-AE0C-49D5-8A1E-734B5DC1FBDE}" type="datetime1">
              <a:rPr lang="en-US" smtClean="0"/>
              <a:t>8/1/2025</a:t>
            </a:fld>
            <a:endParaRPr lang="en-US"/>
          </a:p>
        </p:txBody>
      </p:sp>
      <p:sp>
        <p:nvSpPr>
          <p:cNvPr id="5" name="Footer Placeholder 4">
            <a:extLst>
              <a:ext uri="{FF2B5EF4-FFF2-40B4-BE49-F238E27FC236}">
                <a16:creationId xmlns:a16="http://schemas.microsoft.com/office/drawing/2014/main" id="{01525733-58EA-4C07-864D-B4CB76D0D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75373-7992-498D-9AB1-3D8254424717}"/>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921730826"/>
      </p:ext>
    </p:extLst>
  </p:cSld>
  <p:clrMapOvr>
    <a:masterClrMapping/>
  </p:clrMapOvr>
  <p:extLst>
    <p:ext uri="{DCECCB84-F9BA-43D5-87BE-67443E8EF086}">
      <p15:sldGuideLst xmlns:p15="http://schemas.microsoft.com/office/powerpoint/2012/main">
        <p15:guide id="1" pos="5654">
          <p15:clr>
            <a:srgbClr val="FBAE40"/>
          </p15:clr>
        </p15:guide>
        <p15:guide id="2" orient="horz" pos="2160">
          <p15:clr>
            <a:srgbClr val="FBAE40"/>
          </p15:clr>
        </p15:guide>
        <p15:guide id="3" orient="horz" pos="674">
          <p15:clr>
            <a:srgbClr val="FBAE40"/>
          </p15:clr>
        </p15:guide>
        <p15:guide id="4" orient="horz" pos="137">
          <p15:clr>
            <a:srgbClr val="FBAE40"/>
          </p15:clr>
        </p15:guide>
        <p15:guide id="5" pos="72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25953C-BDCE-466C-B5D1-10A5597F7220}"/>
              </a:ext>
            </a:extLst>
          </p:cNvPr>
          <p:cNvSpPr>
            <a:spLocks noGrp="1"/>
          </p:cNvSpPr>
          <p:nvPr>
            <p:ph type="dt" sz="half" idx="10"/>
          </p:nvPr>
        </p:nvSpPr>
        <p:spPr/>
        <p:txBody>
          <a:bodyPr/>
          <a:lstStyle/>
          <a:p>
            <a:fld id="{5A6DB298-6269-4529-87F6-9922191D7D48}" type="datetime1">
              <a:rPr lang="en-US" smtClean="0"/>
              <a:t>8/1/2025</a:t>
            </a:fld>
            <a:endParaRPr lang="en-US"/>
          </a:p>
        </p:txBody>
      </p:sp>
      <p:sp>
        <p:nvSpPr>
          <p:cNvPr id="4" name="Footer Placeholder 3">
            <a:extLst>
              <a:ext uri="{FF2B5EF4-FFF2-40B4-BE49-F238E27FC236}">
                <a16:creationId xmlns:a16="http://schemas.microsoft.com/office/drawing/2014/main" id="{35093A61-3D0C-4D22-A38C-FED809C56B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CFF57E-942B-4161-B1AA-AAC9C60FE343}"/>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9680943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674">
          <p15:clr>
            <a:srgbClr val="FBAE40"/>
          </p15:clr>
        </p15:guide>
        <p15:guide id="3" orient="horz" pos="137">
          <p15:clr>
            <a:srgbClr val="FBAE40"/>
          </p15:clr>
        </p15:guide>
        <p15:guide id="4" pos="72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4" name="Text Placeholder 22">
            <a:extLst>
              <a:ext uri="{FF2B5EF4-FFF2-40B4-BE49-F238E27FC236}">
                <a16:creationId xmlns:a16="http://schemas.microsoft.com/office/drawing/2014/main" id="{D15AA452-2F5A-B772-945B-B0CFC5F3FD90}"/>
              </a:ext>
            </a:extLst>
          </p:cNvPr>
          <p:cNvSpPr>
            <a:spLocks noGrp="1"/>
          </p:cNvSpPr>
          <p:nvPr>
            <p:ph type="body" sz="quarter" idx="14" hasCustomPrompt="1"/>
          </p:nvPr>
        </p:nvSpPr>
        <p:spPr>
          <a:xfrm>
            <a:off x="300038" y="1487433"/>
            <a:ext cx="731520" cy="731520"/>
          </a:xfrm>
          <a:solidFill>
            <a:schemeClr val="accent4"/>
          </a:solidFill>
        </p:spPr>
        <p:txBody>
          <a:bodyPr anchor="ctr"/>
          <a:lstStyle>
            <a:lvl1pPr marL="0" indent="0" algn="ctr">
              <a:buNone/>
              <a:defRPr sz="2800"/>
            </a:lvl1pPr>
          </a:lstStyle>
          <a:p>
            <a:pPr lvl="0"/>
            <a:r>
              <a:rPr lang="en-US"/>
              <a:t>#</a:t>
            </a:r>
          </a:p>
        </p:txBody>
      </p:sp>
      <p:sp>
        <p:nvSpPr>
          <p:cNvPr id="2" name="Title 1">
            <a:extLst>
              <a:ext uri="{FF2B5EF4-FFF2-40B4-BE49-F238E27FC236}">
                <a16:creationId xmlns:a16="http://schemas.microsoft.com/office/drawing/2014/main" id="{B389467D-4E3E-2E79-F1E3-71984118B362}"/>
              </a:ext>
            </a:extLst>
          </p:cNvPr>
          <p:cNvSpPr>
            <a:spLocks noGrp="1"/>
          </p:cNvSpPr>
          <p:nvPr>
            <p:ph type="title" hasCustomPrompt="1"/>
          </p:nvPr>
        </p:nvSpPr>
        <p:spPr/>
        <p:txBody>
          <a:bodyPr/>
          <a:lstStyle>
            <a:lvl1pPr>
              <a:defRPr/>
            </a:lvl1pPr>
          </a:lstStyle>
          <a:p>
            <a:r>
              <a:rPr lang="en-US"/>
              <a:t>Slide title</a:t>
            </a:r>
          </a:p>
        </p:txBody>
      </p:sp>
      <p:sp>
        <p:nvSpPr>
          <p:cNvPr id="3" name="Footer Placeholder 2">
            <a:extLst>
              <a:ext uri="{FF2B5EF4-FFF2-40B4-BE49-F238E27FC236}">
                <a16:creationId xmlns:a16="http://schemas.microsoft.com/office/drawing/2014/main" id="{B130C536-79BA-88B1-166F-BD74971E5AE6}"/>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BC20DF25-812A-35DC-2783-1BC33FB9C8AC}"/>
              </a:ext>
            </a:extLst>
          </p:cNvPr>
          <p:cNvSpPr>
            <a:spLocks noGrp="1"/>
          </p:cNvSpPr>
          <p:nvPr>
            <p:ph type="sldNum" sz="quarter" idx="11"/>
          </p:nvPr>
        </p:nvSpPr>
        <p:spPr/>
        <p:txBody>
          <a:bodyPr/>
          <a:lstStyle/>
          <a:p>
            <a:fld id="{40A7B169-58CE-4E65-B1F9-ACF9E46440C2}" type="slidenum">
              <a:rPr lang="en-US" smtClean="0"/>
              <a:t>‹#›</a:t>
            </a:fld>
            <a:endParaRPr lang="en-US"/>
          </a:p>
        </p:txBody>
      </p:sp>
      <p:sp>
        <p:nvSpPr>
          <p:cNvPr id="5" name="Date Placeholder 4">
            <a:extLst>
              <a:ext uri="{FF2B5EF4-FFF2-40B4-BE49-F238E27FC236}">
                <a16:creationId xmlns:a16="http://schemas.microsoft.com/office/drawing/2014/main" id="{FE15D2CF-A487-DE9E-414F-462D62049E40}"/>
              </a:ext>
            </a:extLst>
          </p:cNvPr>
          <p:cNvSpPr>
            <a:spLocks noGrp="1"/>
          </p:cNvSpPr>
          <p:nvPr>
            <p:ph type="dt" sz="half" idx="12"/>
          </p:nvPr>
        </p:nvSpPr>
        <p:spPr/>
        <p:txBody>
          <a:bodyPr/>
          <a:lstStyle/>
          <a:p>
            <a:fld id="{65F4717D-EEAD-47C6-AF03-AF55182116BC}" type="datetime1">
              <a:rPr lang="en-US" smtClean="0"/>
              <a:t>8/1/2025</a:t>
            </a:fld>
            <a:endParaRPr lang="en-US"/>
          </a:p>
        </p:txBody>
      </p:sp>
      <p:sp>
        <p:nvSpPr>
          <p:cNvPr id="23" name="Text Placeholder 22">
            <a:extLst>
              <a:ext uri="{FF2B5EF4-FFF2-40B4-BE49-F238E27FC236}">
                <a16:creationId xmlns:a16="http://schemas.microsoft.com/office/drawing/2014/main" id="{229F6FE6-9902-64DD-A000-F3C8D011E5A1}"/>
              </a:ext>
            </a:extLst>
          </p:cNvPr>
          <p:cNvSpPr>
            <a:spLocks noGrp="1"/>
          </p:cNvSpPr>
          <p:nvPr>
            <p:ph type="body" sz="quarter" idx="13" hasCustomPrompt="1"/>
          </p:nvPr>
        </p:nvSpPr>
        <p:spPr>
          <a:xfrm>
            <a:off x="1091649" y="1487433"/>
            <a:ext cx="4754880" cy="731520"/>
          </a:xfrm>
        </p:spPr>
        <p:txBody>
          <a:bodyPr anchor="ctr"/>
          <a:lstStyle>
            <a:lvl1pPr marL="0" indent="0">
              <a:buNone/>
              <a:defRPr sz="2800"/>
            </a:lvl1pPr>
          </a:lstStyle>
          <a:p>
            <a:pPr lvl="0"/>
            <a:r>
              <a:rPr lang="en-US"/>
              <a:t>Topic</a:t>
            </a:r>
          </a:p>
        </p:txBody>
      </p:sp>
      <p:sp>
        <p:nvSpPr>
          <p:cNvPr id="25" name="Text Placeholder 22">
            <a:extLst>
              <a:ext uri="{FF2B5EF4-FFF2-40B4-BE49-F238E27FC236}">
                <a16:creationId xmlns:a16="http://schemas.microsoft.com/office/drawing/2014/main" id="{6E4D8103-4194-5038-5BB3-B27BD01622E3}"/>
              </a:ext>
            </a:extLst>
          </p:cNvPr>
          <p:cNvSpPr>
            <a:spLocks noGrp="1"/>
          </p:cNvSpPr>
          <p:nvPr>
            <p:ph type="body" sz="quarter" idx="15" hasCustomPrompt="1"/>
          </p:nvPr>
        </p:nvSpPr>
        <p:spPr>
          <a:xfrm>
            <a:off x="300038" y="2624425"/>
            <a:ext cx="731520" cy="731520"/>
          </a:xfrm>
          <a:solidFill>
            <a:schemeClr val="accent4"/>
          </a:solidFill>
        </p:spPr>
        <p:txBody>
          <a:bodyPr anchor="ctr"/>
          <a:lstStyle>
            <a:lvl1pPr marL="0" indent="0" algn="ctr">
              <a:buNone/>
              <a:defRPr sz="2800"/>
            </a:lvl1pPr>
          </a:lstStyle>
          <a:p>
            <a:pPr lvl="0"/>
            <a:r>
              <a:rPr lang="en-US"/>
              <a:t>#</a:t>
            </a:r>
          </a:p>
        </p:txBody>
      </p:sp>
      <p:sp>
        <p:nvSpPr>
          <p:cNvPr id="26" name="Text Placeholder 22">
            <a:extLst>
              <a:ext uri="{FF2B5EF4-FFF2-40B4-BE49-F238E27FC236}">
                <a16:creationId xmlns:a16="http://schemas.microsoft.com/office/drawing/2014/main" id="{B333E01B-74F4-BD5A-C789-5CB514934AA4}"/>
              </a:ext>
            </a:extLst>
          </p:cNvPr>
          <p:cNvSpPr>
            <a:spLocks noGrp="1"/>
          </p:cNvSpPr>
          <p:nvPr>
            <p:ph type="body" sz="quarter" idx="16" hasCustomPrompt="1"/>
          </p:nvPr>
        </p:nvSpPr>
        <p:spPr>
          <a:xfrm>
            <a:off x="1091649" y="2624425"/>
            <a:ext cx="4754880" cy="731520"/>
          </a:xfrm>
        </p:spPr>
        <p:txBody>
          <a:bodyPr anchor="ctr"/>
          <a:lstStyle>
            <a:lvl1pPr marL="0" indent="0">
              <a:buNone/>
              <a:defRPr sz="2800"/>
            </a:lvl1pPr>
          </a:lstStyle>
          <a:p>
            <a:pPr lvl="0"/>
            <a:r>
              <a:rPr lang="en-US"/>
              <a:t>Topic</a:t>
            </a:r>
          </a:p>
        </p:txBody>
      </p:sp>
      <p:sp>
        <p:nvSpPr>
          <p:cNvPr id="27" name="Text Placeholder 22">
            <a:extLst>
              <a:ext uri="{FF2B5EF4-FFF2-40B4-BE49-F238E27FC236}">
                <a16:creationId xmlns:a16="http://schemas.microsoft.com/office/drawing/2014/main" id="{09017772-3244-6F37-2086-3BFA0683EAB0}"/>
              </a:ext>
            </a:extLst>
          </p:cNvPr>
          <p:cNvSpPr>
            <a:spLocks noGrp="1"/>
          </p:cNvSpPr>
          <p:nvPr>
            <p:ph type="body" sz="quarter" idx="17" hasCustomPrompt="1"/>
          </p:nvPr>
        </p:nvSpPr>
        <p:spPr>
          <a:xfrm>
            <a:off x="300038" y="3761417"/>
            <a:ext cx="731520" cy="731520"/>
          </a:xfrm>
          <a:solidFill>
            <a:schemeClr val="accent4"/>
          </a:solidFill>
        </p:spPr>
        <p:txBody>
          <a:bodyPr anchor="ctr"/>
          <a:lstStyle>
            <a:lvl1pPr marL="0" indent="0" algn="ctr">
              <a:buNone/>
              <a:defRPr sz="2800"/>
            </a:lvl1pPr>
          </a:lstStyle>
          <a:p>
            <a:pPr lvl="0"/>
            <a:r>
              <a:rPr lang="en-US"/>
              <a:t>#</a:t>
            </a:r>
          </a:p>
        </p:txBody>
      </p:sp>
      <p:sp>
        <p:nvSpPr>
          <p:cNvPr id="28" name="Text Placeholder 22">
            <a:extLst>
              <a:ext uri="{FF2B5EF4-FFF2-40B4-BE49-F238E27FC236}">
                <a16:creationId xmlns:a16="http://schemas.microsoft.com/office/drawing/2014/main" id="{0A08BA30-CC2E-1C99-57CB-92CBBB68B610}"/>
              </a:ext>
            </a:extLst>
          </p:cNvPr>
          <p:cNvSpPr>
            <a:spLocks noGrp="1"/>
          </p:cNvSpPr>
          <p:nvPr>
            <p:ph type="body" sz="quarter" idx="18" hasCustomPrompt="1"/>
          </p:nvPr>
        </p:nvSpPr>
        <p:spPr>
          <a:xfrm>
            <a:off x="1091649" y="3761417"/>
            <a:ext cx="4754880" cy="731520"/>
          </a:xfrm>
        </p:spPr>
        <p:txBody>
          <a:bodyPr anchor="ctr"/>
          <a:lstStyle>
            <a:lvl1pPr marL="0" indent="0">
              <a:buNone/>
              <a:defRPr sz="2800"/>
            </a:lvl1pPr>
          </a:lstStyle>
          <a:p>
            <a:pPr lvl="0"/>
            <a:r>
              <a:rPr lang="en-US"/>
              <a:t>Topic</a:t>
            </a:r>
          </a:p>
        </p:txBody>
      </p:sp>
      <p:sp>
        <p:nvSpPr>
          <p:cNvPr id="29" name="Text Placeholder 22">
            <a:extLst>
              <a:ext uri="{FF2B5EF4-FFF2-40B4-BE49-F238E27FC236}">
                <a16:creationId xmlns:a16="http://schemas.microsoft.com/office/drawing/2014/main" id="{E74361AC-E7BF-9BB0-D531-28E15A7ED06C}"/>
              </a:ext>
            </a:extLst>
          </p:cNvPr>
          <p:cNvSpPr>
            <a:spLocks noGrp="1"/>
          </p:cNvSpPr>
          <p:nvPr>
            <p:ph type="body" sz="quarter" idx="19" hasCustomPrompt="1"/>
          </p:nvPr>
        </p:nvSpPr>
        <p:spPr>
          <a:xfrm>
            <a:off x="300038" y="4898408"/>
            <a:ext cx="731520" cy="731520"/>
          </a:xfrm>
          <a:solidFill>
            <a:schemeClr val="accent4"/>
          </a:solidFill>
        </p:spPr>
        <p:txBody>
          <a:bodyPr anchor="ctr"/>
          <a:lstStyle>
            <a:lvl1pPr marL="0" indent="0" algn="ctr">
              <a:buNone/>
              <a:defRPr sz="2800"/>
            </a:lvl1pPr>
          </a:lstStyle>
          <a:p>
            <a:pPr lvl="0"/>
            <a:r>
              <a:rPr lang="en-US"/>
              <a:t>#</a:t>
            </a:r>
          </a:p>
        </p:txBody>
      </p:sp>
      <p:sp>
        <p:nvSpPr>
          <p:cNvPr id="30" name="Text Placeholder 22">
            <a:extLst>
              <a:ext uri="{FF2B5EF4-FFF2-40B4-BE49-F238E27FC236}">
                <a16:creationId xmlns:a16="http://schemas.microsoft.com/office/drawing/2014/main" id="{A2A63932-A9F1-75DE-B4ED-0D62394486DB}"/>
              </a:ext>
            </a:extLst>
          </p:cNvPr>
          <p:cNvSpPr>
            <a:spLocks noGrp="1"/>
          </p:cNvSpPr>
          <p:nvPr>
            <p:ph type="body" sz="quarter" idx="20" hasCustomPrompt="1"/>
          </p:nvPr>
        </p:nvSpPr>
        <p:spPr>
          <a:xfrm>
            <a:off x="1091649" y="4898408"/>
            <a:ext cx="4754880" cy="731520"/>
          </a:xfrm>
        </p:spPr>
        <p:txBody>
          <a:bodyPr anchor="ctr"/>
          <a:lstStyle>
            <a:lvl1pPr marL="0" indent="0">
              <a:buNone/>
              <a:defRPr sz="2800"/>
            </a:lvl1pPr>
          </a:lstStyle>
          <a:p>
            <a:pPr lvl="0"/>
            <a:r>
              <a:rPr lang="en-US"/>
              <a:t>Topic</a:t>
            </a:r>
          </a:p>
        </p:txBody>
      </p:sp>
      <p:sp>
        <p:nvSpPr>
          <p:cNvPr id="31" name="Text Placeholder 22">
            <a:extLst>
              <a:ext uri="{FF2B5EF4-FFF2-40B4-BE49-F238E27FC236}">
                <a16:creationId xmlns:a16="http://schemas.microsoft.com/office/drawing/2014/main" id="{B2E5A9C1-A2AB-4259-82F1-2AE3DFFDBA6C}"/>
              </a:ext>
            </a:extLst>
          </p:cNvPr>
          <p:cNvSpPr>
            <a:spLocks noGrp="1"/>
          </p:cNvSpPr>
          <p:nvPr>
            <p:ph type="body" sz="quarter" idx="21" hasCustomPrompt="1"/>
          </p:nvPr>
        </p:nvSpPr>
        <p:spPr>
          <a:xfrm>
            <a:off x="6096000" y="1487433"/>
            <a:ext cx="731520" cy="731520"/>
          </a:xfrm>
          <a:solidFill>
            <a:schemeClr val="accent4"/>
          </a:solidFill>
        </p:spPr>
        <p:txBody>
          <a:bodyPr anchor="ctr"/>
          <a:lstStyle>
            <a:lvl1pPr marL="0" indent="0" algn="ctr">
              <a:buNone/>
              <a:defRPr sz="2800"/>
            </a:lvl1pPr>
          </a:lstStyle>
          <a:p>
            <a:pPr lvl="0"/>
            <a:r>
              <a:rPr lang="en-US"/>
              <a:t>#</a:t>
            </a:r>
          </a:p>
        </p:txBody>
      </p:sp>
      <p:sp>
        <p:nvSpPr>
          <p:cNvPr id="32" name="Text Placeholder 22">
            <a:extLst>
              <a:ext uri="{FF2B5EF4-FFF2-40B4-BE49-F238E27FC236}">
                <a16:creationId xmlns:a16="http://schemas.microsoft.com/office/drawing/2014/main" id="{461B435B-C211-8417-11B1-5F46A1AC5953}"/>
              </a:ext>
            </a:extLst>
          </p:cNvPr>
          <p:cNvSpPr>
            <a:spLocks noGrp="1"/>
          </p:cNvSpPr>
          <p:nvPr>
            <p:ph type="body" sz="quarter" idx="22" hasCustomPrompt="1"/>
          </p:nvPr>
        </p:nvSpPr>
        <p:spPr>
          <a:xfrm>
            <a:off x="6887611" y="1487433"/>
            <a:ext cx="4754880" cy="731520"/>
          </a:xfrm>
        </p:spPr>
        <p:txBody>
          <a:bodyPr anchor="ctr"/>
          <a:lstStyle>
            <a:lvl1pPr marL="0" indent="0">
              <a:buNone/>
              <a:defRPr sz="2800"/>
            </a:lvl1pPr>
          </a:lstStyle>
          <a:p>
            <a:pPr lvl="0"/>
            <a:r>
              <a:rPr lang="en-US"/>
              <a:t>Topic</a:t>
            </a:r>
          </a:p>
        </p:txBody>
      </p:sp>
      <p:sp>
        <p:nvSpPr>
          <p:cNvPr id="33" name="Text Placeholder 22">
            <a:extLst>
              <a:ext uri="{FF2B5EF4-FFF2-40B4-BE49-F238E27FC236}">
                <a16:creationId xmlns:a16="http://schemas.microsoft.com/office/drawing/2014/main" id="{23E32E66-08FD-72CE-DA85-9B3671D6D2E1}"/>
              </a:ext>
            </a:extLst>
          </p:cNvPr>
          <p:cNvSpPr>
            <a:spLocks noGrp="1"/>
          </p:cNvSpPr>
          <p:nvPr>
            <p:ph type="body" sz="quarter" idx="23" hasCustomPrompt="1"/>
          </p:nvPr>
        </p:nvSpPr>
        <p:spPr>
          <a:xfrm>
            <a:off x="6096000" y="2624425"/>
            <a:ext cx="731520" cy="731520"/>
          </a:xfrm>
          <a:solidFill>
            <a:schemeClr val="accent4"/>
          </a:solidFill>
        </p:spPr>
        <p:txBody>
          <a:bodyPr anchor="ctr"/>
          <a:lstStyle>
            <a:lvl1pPr marL="0" indent="0" algn="ctr">
              <a:buNone/>
              <a:defRPr sz="2800"/>
            </a:lvl1pPr>
          </a:lstStyle>
          <a:p>
            <a:pPr lvl="0"/>
            <a:r>
              <a:rPr lang="en-US"/>
              <a:t>#</a:t>
            </a:r>
          </a:p>
        </p:txBody>
      </p:sp>
      <p:sp>
        <p:nvSpPr>
          <p:cNvPr id="34" name="Text Placeholder 22">
            <a:extLst>
              <a:ext uri="{FF2B5EF4-FFF2-40B4-BE49-F238E27FC236}">
                <a16:creationId xmlns:a16="http://schemas.microsoft.com/office/drawing/2014/main" id="{E0F050B4-6ECE-8FF8-A1AA-3F4C2FBA89D6}"/>
              </a:ext>
            </a:extLst>
          </p:cNvPr>
          <p:cNvSpPr>
            <a:spLocks noGrp="1"/>
          </p:cNvSpPr>
          <p:nvPr>
            <p:ph type="body" sz="quarter" idx="24" hasCustomPrompt="1"/>
          </p:nvPr>
        </p:nvSpPr>
        <p:spPr>
          <a:xfrm>
            <a:off x="6887611" y="2624425"/>
            <a:ext cx="4754880" cy="731520"/>
          </a:xfrm>
        </p:spPr>
        <p:txBody>
          <a:bodyPr anchor="ctr"/>
          <a:lstStyle>
            <a:lvl1pPr marL="0" indent="0">
              <a:buNone/>
              <a:defRPr sz="2800"/>
            </a:lvl1pPr>
          </a:lstStyle>
          <a:p>
            <a:pPr lvl="0"/>
            <a:r>
              <a:rPr lang="en-US"/>
              <a:t>Topic</a:t>
            </a:r>
          </a:p>
        </p:txBody>
      </p:sp>
      <p:sp>
        <p:nvSpPr>
          <p:cNvPr id="35" name="Text Placeholder 22">
            <a:extLst>
              <a:ext uri="{FF2B5EF4-FFF2-40B4-BE49-F238E27FC236}">
                <a16:creationId xmlns:a16="http://schemas.microsoft.com/office/drawing/2014/main" id="{C57D1331-E3D7-C1FD-541B-C64045C74224}"/>
              </a:ext>
            </a:extLst>
          </p:cNvPr>
          <p:cNvSpPr>
            <a:spLocks noGrp="1"/>
          </p:cNvSpPr>
          <p:nvPr>
            <p:ph type="body" sz="quarter" idx="25" hasCustomPrompt="1"/>
          </p:nvPr>
        </p:nvSpPr>
        <p:spPr>
          <a:xfrm>
            <a:off x="6096000" y="3761417"/>
            <a:ext cx="731520" cy="731520"/>
          </a:xfrm>
          <a:solidFill>
            <a:schemeClr val="accent4"/>
          </a:solidFill>
        </p:spPr>
        <p:txBody>
          <a:bodyPr anchor="ctr"/>
          <a:lstStyle>
            <a:lvl1pPr marL="0" indent="0" algn="ctr">
              <a:buNone/>
              <a:defRPr sz="2800"/>
            </a:lvl1pPr>
          </a:lstStyle>
          <a:p>
            <a:pPr lvl="0"/>
            <a:r>
              <a:rPr lang="en-US"/>
              <a:t>#</a:t>
            </a:r>
          </a:p>
        </p:txBody>
      </p:sp>
      <p:sp>
        <p:nvSpPr>
          <p:cNvPr id="36" name="Text Placeholder 22">
            <a:extLst>
              <a:ext uri="{FF2B5EF4-FFF2-40B4-BE49-F238E27FC236}">
                <a16:creationId xmlns:a16="http://schemas.microsoft.com/office/drawing/2014/main" id="{FCBB95E6-B6D9-2B1A-115E-09D087D4660E}"/>
              </a:ext>
            </a:extLst>
          </p:cNvPr>
          <p:cNvSpPr>
            <a:spLocks noGrp="1"/>
          </p:cNvSpPr>
          <p:nvPr>
            <p:ph type="body" sz="quarter" idx="26" hasCustomPrompt="1"/>
          </p:nvPr>
        </p:nvSpPr>
        <p:spPr>
          <a:xfrm>
            <a:off x="6887611" y="3761417"/>
            <a:ext cx="4754880" cy="731520"/>
          </a:xfrm>
        </p:spPr>
        <p:txBody>
          <a:bodyPr anchor="ctr"/>
          <a:lstStyle>
            <a:lvl1pPr marL="0" indent="0">
              <a:buNone/>
              <a:defRPr sz="2800"/>
            </a:lvl1pPr>
          </a:lstStyle>
          <a:p>
            <a:pPr lvl="0"/>
            <a:r>
              <a:rPr lang="en-US"/>
              <a:t>Topic</a:t>
            </a:r>
          </a:p>
        </p:txBody>
      </p:sp>
      <p:sp>
        <p:nvSpPr>
          <p:cNvPr id="37" name="Text Placeholder 22">
            <a:extLst>
              <a:ext uri="{FF2B5EF4-FFF2-40B4-BE49-F238E27FC236}">
                <a16:creationId xmlns:a16="http://schemas.microsoft.com/office/drawing/2014/main" id="{1AED3D0D-2221-0F28-6404-8DE7BBE38091}"/>
              </a:ext>
            </a:extLst>
          </p:cNvPr>
          <p:cNvSpPr>
            <a:spLocks noGrp="1"/>
          </p:cNvSpPr>
          <p:nvPr>
            <p:ph type="body" sz="quarter" idx="27" hasCustomPrompt="1"/>
          </p:nvPr>
        </p:nvSpPr>
        <p:spPr>
          <a:xfrm>
            <a:off x="6096000" y="4898408"/>
            <a:ext cx="731520" cy="731520"/>
          </a:xfrm>
          <a:solidFill>
            <a:schemeClr val="accent4"/>
          </a:solidFill>
        </p:spPr>
        <p:txBody>
          <a:bodyPr anchor="ctr"/>
          <a:lstStyle>
            <a:lvl1pPr marL="0" indent="0" algn="ctr">
              <a:buNone/>
              <a:defRPr sz="2800"/>
            </a:lvl1pPr>
          </a:lstStyle>
          <a:p>
            <a:pPr lvl="0"/>
            <a:r>
              <a:rPr lang="en-US"/>
              <a:t>#</a:t>
            </a:r>
          </a:p>
        </p:txBody>
      </p:sp>
      <p:sp>
        <p:nvSpPr>
          <p:cNvPr id="38" name="Text Placeholder 22">
            <a:extLst>
              <a:ext uri="{FF2B5EF4-FFF2-40B4-BE49-F238E27FC236}">
                <a16:creationId xmlns:a16="http://schemas.microsoft.com/office/drawing/2014/main" id="{A72B0B48-D3AF-3DBD-FB54-005779ED399C}"/>
              </a:ext>
            </a:extLst>
          </p:cNvPr>
          <p:cNvSpPr>
            <a:spLocks noGrp="1"/>
          </p:cNvSpPr>
          <p:nvPr>
            <p:ph type="body" sz="quarter" idx="28" hasCustomPrompt="1"/>
          </p:nvPr>
        </p:nvSpPr>
        <p:spPr>
          <a:xfrm>
            <a:off x="6887611" y="4898408"/>
            <a:ext cx="4754880" cy="731520"/>
          </a:xfrm>
        </p:spPr>
        <p:txBody>
          <a:bodyPr anchor="ctr"/>
          <a:lstStyle>
            <a:lvl1pPr marL="0" indent="0">
              <a:buNone/>
              <a:defRPr sz="2800"/>
            </a:lvl1pPr>
          </a:lstStyle>
          <a:p>
            <a:pPr lvl="0"/>
            <a:r>
              <a:rPr lang="en-US"/>
              <a:t>Topic</a:t>
            </a:r>
          </a:p>
        </p:txBody>
      </p:sp>
    </p:spTree>
    <p:extLst>
      <p:ext uri="{BB962C8B-B14F-4D97-AF65-F5344CB8AC3E}">
        <p14:creationId xmlns:p14="http://schemas.microsoft.com/office/powerpoint/2010/main" val="3824520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F8E72F1-E261-A4D3-03FD-FCC351987924}"/>
              </a:ext>
            </a:extLst>
          </p:cNvPr>
          <p:cNvGrpSpPr/>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A1E53E3-FC79-490F-927D-EDA5C06E6818}"/>
                </a:ext>
              </a:extLst>
            </p:cNvPr>
            <p:cNvSpPr/>
            <p:nvPr userDrawn="1"/>
          </p:nvSpPr>
          <p:spPr>
            <a:xfrm>
              <a:off x="0" y="0"/>
              <a:ext cx="12192000" cy="6854862"/>
            </a:xfrm>
            <a:prstGeom prst="rect">
              <a:avLst/>
            </a:prstGeom>
            <a:solidFill>
              <a:srgbClr val="00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7C8CE8D-FE25-40F5-A966-5717F85ACF9F}"/>
                </a:ext>
              </a:extLst>
            </p:cNvPr>
            <p:cNvPicPr>
              <a:picLocks noChangeAspect="1"/>
            </p:cNvPicPr>
            <p:nvPr userDrawn="1"/>
          </p:nvPicPr>
          <p:blipFill>
            <a:blip r:embed="rId2"/>
            <a:stretch>
              <a:fillRect/>
            </a:stretch>
          </p:blipFill>
          <p:spPr>
            <a:xfrm>
              <a:off x="2959336" y="1565049"/>
              <a:ext cx="6273328" cy="2280102"/>
            </a:xfrm>
            <a:prstGeom prst="rect">
              <a:avLst/>
            </a:prstGeom>
          </p:spPr>
        </p:pic>
        <p:sp>
          <p:nvSpPr>
            <p:cNvPr id="4" name="Rectangle 3">
              <a:extLst>
                <a:ext uri="{FF2B5EF4-FFF2-40B4-BE49-F238E27FC236}">
                  <a16:creationId xmlns:a16="http://schemas.microsoft.com/office/drawing/2014/main" id="{D994F7AD-3707-136B-D04F-5BE5160AF4A4}"/>
                </a:ext>
              </a:extLst>
            </p:cNvPr>
            <p:cNvSpPr/>
            <p:nvPr userDrawn="1"/>
          </p:nvSpPr>
          <p:spPr>
            <a:xfrm>
              <a:off x="0" y="5580993"/>
              <a:ext cx="12192000" cy="1277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6" name="Rectangle 5">
              <a:extLst>
                <a:ext uri="{FF2B5EF4-FFF2-40B4-BE49-F238E27FC236}">
                  <a16:creationId xmlns:a16="http://schemas.microsoft.com/office/drawing/2014/main" id="{A970C644-A64B-B0FF-7271-99A256079D04}"/>
                </a:ext>
              </a:extLst>
            </p:cNvPr>
            <p:cNvSpPr/>
            <p:nvPr userDrawn="1"/>
          </p:nvSpPr>
          <p:spPr>
            <a:xfrm>
              <a:off x="219558" y="5822714"/>
              <a:ext cx="9395219" cy="830997"/>
            </a:xfrm>
            <a:prstGeom prst="rect">
              <a:avLst/>
            </a:prstGeom>
          </p:spPr>
          <p:txBody>
            <a:bodyPr wrap="square">
              <a:spAutoFit/>
            </a:bodyPr>
            <a:lstStyle/>
            <a:p>
              <a:r>
                <a:rPr lang="en-US" sz="1200">
                  <a:solidFill>
                    <a:srgbClr val="00234B"/>
                  </a:solidFill>
                  <a:latin typeface="Arial" panose="020B0604020202020204" pitchFamily="34" charset="0"/>
                </a:rPr>
                <a:t>© STMicroelectronics - All rights reserved.</a:t>
              </a:r>
              <a:br>
                <a:rPr lang="en-US" sz="1200">
                  <a:solidFill>
                    <a:srgbClr val="00234B"/>
                  </a:solidFill>
                  <a:latin typeface="Arial" panose="020B0604020202020204" pitchFamily="34" charset="0"/>
                </a:rPr>
              </a:br>
              <a:r>
                <a:rPr lang="en-US" sz="1200" kern="1200">
                  <a:solidFill>
                    <a:srgbClr val="00234B"/>
                  </a:solidFill>
                  <a:latin typeface="Arial" panose="020B0604020202020204" pitchFamily="34" charset="0"/>
                  <a:ea typeface="+mn-ea"/>
                  <a:cs typeface="+mn-cs"/>
                </a:rPr>
                <a:t>ST logo is a trademark or a registered trademark of STMicroelectronics International NV or its affiliates in the EU and/or other countries. For additional information about ST trademarks, please refer to </a:t>
              </a:r>
              <a:r>
                <a:rPr lang="en-US" sz="1200" kern="1200">
                  <a:solidFill>
                    <a:srgbClr val="00234B"/>
                  </a:solidFill>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www.st.com/trademarks</a:t>
              </a:r>
              <a:r>
                <a:rPr lang="en-US" sz="1200" kern="1200">
                  <a:solidFill>
                    <a:srgbClr val="00234B"/>
                  </a:solidFill>
                  <a:latin typeface="Arial" panose="020B0604020202020204" pitchFamily="34" charset="0"/>
                  <a:ea typeface="+mn-ea"/>
                  <a:cs typeface="+mn-cs"/>
                </a:rPr>
                <a:t>. </a:t>
              </a:r>
              <a:br>
                <a:rPr lang="en-US" sz="1200" kern="1200">
                  <a:solidFill>
                    <a:srgbClr val="00234B"/>
                  </a:solidFill>
                  <a:latin typeface="Arial" panose="020B0604020202020204" pitchFamily="34" charset="0"/>
                  <a:ea typeface="+mn-ea"/>
                  <a:cs typeface="+mn-cs"/>
                </a:rPr>
              </a:br>
              <a:r>
                <a:rPr lang="en-US" sz="1200" kern="1200">
                  <a:solidFill>
                    <a:srgbClr val="00234B"/>
                  </a:solidFill>
                  <a:latin typeface="Arial" panose="020B0604020202020204" pitchFamily="34" charset="0"/>
                  <a:ea typeface="+mn-ea"/>
                  <a:cs typeface="+mn-cs"/>
                </a:rPr>
                <a:t>All other product or service names are the property of their respective owners.</a:t>
              </a:r>
            </a:p>
          </p:txBody>
        </p:sp>
        <p:pic>
          <p:nvPicPr>
            <p:cNvPr id="7" name="Graphic 6">
              <a:extLst>
                <a:ext uri="{FF2B5EF4-FFF2-40B4-BE49-F238E27FC236}">
                  <a16:creationId xmlns:a16="http://schemas.microsoft.com/office/drawing/2014/main" id="{DF6297DC-F8E9-1EA8-8CF6-587BC0B48C5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66753" y="5668010"/>
              <a:ext cx="1591910" cy="1097280"/>
            </a:xfrm>
            <a:prstGeom prst="rect">
              <a:avLst/>
            </a:prstGeom>
          </p:spPr>
        </p:pic>
      </p:grpSp>
      <p:pic>
        <p:nvPicPr>
          <p:cNvPr id="14" name="Picture 13">
            <a:extLst>
              <a:ext uri="{FF2B5EF4-FFF2-40B4-BE49-F238E27FC236}">
                <a16:creationId xmlns:a16="http://schemas.microsoft.com/office/drawing/2014/main" id="{43EA02BB-668C-E6AE-F3AF-758CAA8477A5}"/>
              </a:ext>
            </a:extLst>
          </p:cNvPr>
          <p:cNvPicPr>
            <a:picLocks noChangeAspect="1"/>
          </p:cNvPicPr>
          <p:nvPr userDrawn="1"/>
        </p:nvPicPr>
        <p:blipFill>
          <a:blip r:embed="rId2"/>
          <a:stretch>
            <a:fillRect/>
          </a:stretch>
        </p:blipFill>
        <p:spPr>
          <a:xfrm>
            <a:off x="2959336" y="1565049"/>
            <a:ext cx="6273328" cy="2280102"/>
          </a:xfrm>
          <a:prstGeom prst="rect">
            <a:avLst/>
          </a:prstGeom>
        </p:spPr>
      </p:pic>
    </p:spTree>
    <p:extLst>
      <p:ext uri="{BB962C8B-B14F-4D97-AF65-F5344CB8AC3E}">
        <p14:creationId xmlns:p14="http://schemas.microsoft.com/office/powerpoint/2010/main" val="7912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 title without pictur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1155701" y="2085976"/>
            <a:ext cx="7807324" cy="2929084"/>
          </a:xfrm>
        </p:spPr>
        <p:txBody>
          <a:bodyPr anchor="ctr"/>
          <a:lstStyle>
            <a:lvl1pPr algn="l">
              <a:defRPr sz="3600" b="1">
                <a:solidFill>
                  <a:schemeClr val="bg1"/>
                </a:solidFill>
              </a:defRPr>
            </a:lvl1pPr>
          </a:lstStyle>
          <a:p>
            <a:r>
              <a:rPr lang="en-US"/>
              <a:t>Presentation title</a:t>
            </a:r>
            <a:endParaRPr lang="fr-FR"/>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1155701" y="5015060"/>
            <a:ext cx="7807324" cy="1077764"/>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endParaRPr lang="fr-FR"/>
          </a:p>
        </p:txBody>
      </p:sp>
      <p:pic>
        <p:nvPicPr>
          <p:cNvPr id="15" name="Graphic 14">
            <a:extLst>
              <a:ext uri="{FF2B5EF4-FFF2-40B4-BE49-F238E27FC236}">
                <a16:creationId xmlns:a16="http://schemas.microsoft.com/office/drawing/2014/main" id="{92FC3CE6-78BD-44D0-9BE3-1EF21AC5DD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5552" y="0"/>
            <a:ext cx="2366448" cy="1824288"/>
          </a:xfrm>
          <a:prstGeom prst="rect">
            <a:avLst/>
          </a:prstGeom>
        </p:spPr>
      </p:pic>
      <p:sp>
        <p:nvSpPr>
          <p:cNvPr id="13" name="Freeform: Shape 12">
            <a:extLst>
              <a:ext uri="{FF2B5EF4-FFF2-40B4-BE49-F238E27FC236}">
                <a16:creationId xmlns:a16="http://schemas.microsoft.com/office/drawing/2014/main" id="{DDF7C4B5-15B1-42E4-9F81-B5E59B0C5030}"/>
              </a:ext>
            </a:extLst>
          </p:cNvPr>
          <p:cNvSpPr/>
          <p:nvPr/>
        </p:nvSpPr>
        <p:spPr>
          <a:xfrm>
            <a:off x="-228" y="0"/>
            <a:ext cx="1155928" cy="6858000"/>
          </a:xfrm>
          <a:custGeom>
            <a:avLst/>
            <a:gdLst>
              <a:gd name="connsiteX0" fmla="*/ 0 w 1155928"/>
              <a:gd name="connsiteY0" fmla="*/ 0 h 6858000"/>
              <a:gd name="connsiteX1" fmla="*/ 439056 w 1155928"/>
              <a:gd name="connsiteY1" fmla="*/ 0 h 6858000"/>
              <a:gd name="connsiteX2" fmla="*/ 1155928 w 1155928"/>
              <a:gd name="connsiteY2" fmla="*/ 0 h 6858000"/>
              <a:gd name="connsiteX3" fmla="*/ 1155928 w 1155928"/>
              <a:gd name="connsiteY3" fmla="*/ 1714500 h 6858000"/>
              <a:gd name="connsiteX4" fmla="*/ 439056 w 1155928"/>
              <a:gd name="connsiteY4" fmla="*/ 1714500 h 6858000"/>
              <a:gd name="connsiteX5" fmla="*/ 439056 w 1155928"/>
              <a:gd name="connsiteY5" fmla="*/ 6858000 h 6858000"/>
              <a:gd name="connsiteX6" fmla="*/ 0 w 11559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928" h="6858000">
                <a:moveTo>
                  <a:pt x="0" y="0"/>
                </a:moveTo>
                <a:lnTo>
                  <a:pt x="439056" y="0"/>
                </a:lnTo>
                <a:lnTo>
                  <a:pt x="1155928" y="0"/>
                </a:lnTo>
                <a:lnTo>
                  <a:pt x="1155928" y="1714500"/>
                </a:lnTo>
                <a:lnTo>
                  <a:pt x="439056" y="1714500"/>
                </a:lnTo>
                <a:lnTo>
                  <a:pt x="439056"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950517"/>
      </p:ext>
    </p:extLst>
  </p:cSld>
  <p:clrMapOvr>
    <a:masterClrMapping/>
  </p:clrMapOvr>
  <p:extLst>
    <p:ext uri="{DCECCB84-F9BA-43D5-87BE-67443E8EF086}">
      <p15:sldGuideLst xmlns:p15="http://schemas.microsoft.com/office/powerpoint/2012/main">
        <p15:guide id="1" orient="horz" pos="1709">
          <p15:clr>
            <a:srgbClr val="FBAE40"/>
          </p15:clr>
        </p15:guide>
        <p15:guide id="2" orient="horz" pos="2615">
          <p15:clr>
            <a:srgbClr val="FBAE40"/>
          </p15:clr>
        </p15:guide>
        <p15:guide id="3" pos="5196">
          <p15:clr>
            <a:srgbClr val="FBAE40"/>
          </p15:clr>
        </p15:guide>
        <p15:guide id="4" pos="610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spcBef>
                <a:spcPts val="1200"/>
              </a:spcBef>
              <a:defRPr/>
            </a:lvl1p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p:txBody>
          <a:bodyPr/>
          <a:lstStyle>
            <a:lvl1pPr>
              <a:defRPr/>
            </a:lvl1pPr>
          </a:lstStyle>
          <a:p>
            <a:r>
              <a:rPr lang="en-US"/>
              <a:t>Slide title</a:t>
            </a:r>
          </a:p>
        </p:txBody>
      </p:sp>
      <p:sp>
        <p:nvSpPr>
          <p:cNvPr id="4" name="Date Placeholder 3">
            <a:extLst>
              <a:ext uri="{FF2B5EF4-FFF2-40B4-BE49-F238E27FC236}">
                <a16:creationId xmlns:a16="http://schemas.microsoft.com/office/drawing/2014/main" id="{706EF7C4-3513-40DF-91A6-018C8E9ACF4C}"/>
              </a:ext>
            </a:extLst>
          </p:cNvPr>
          <p:cNvSpPr>
            <a:spLocks noGrp="1"/>
          </p:cNvSpPr>
          <p:nvPr>
            <p:ph type="dt" sz="half" idx="10"/>
          </p:nvPr>
        </p:nvSpPr>
        <p:spPr/>
        <p:txBody>
          <a:bodyPr/>
          <a:lstStyle/>
          <a:p>
            <a:fld id="{33052DD4-CDE3-4E33-AB80-AED4CE4AC39A}" type="datetimeFigureOut">
              <a:rPr lang="en-US" smtClean="0"/>
              <a:t>8/1/2025</a:t>
            </a:fld>
            <a:endParaRPr lang="en-US"/>
          </a:p>
        </p:txBody>
      </p:sp>
      <p:sp>
        <p:nvSpPr>
          <p:cNvPr id="5" name="Footer Placeholder 4">
            <a:extLst>
              <a:ext uri="{FF2B5EF4-FFF2-40B4-BE49-F238E27FC236}">
                <a16:creationId xmlns:a16="http://schemas.microsoft.com/office/drawing/2014/main" id="{4D2B796A-0B1E-46FA-AC86-9A7803DF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8E223-380C-4295-85FF-7B9C2423BBBE}"/>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3897428650"/>
      </p:ext>
    </p:extLst>
  </p:cSld>
  <p:clrMapOvr>
    <a:masterClrMapping/>
  </p:clrMapOvr>
  <p:extLst>
    <p:ext uri="{DCECCB84-F9BA-43D5-87BE-67443E8EF086}">
      <p15:sldGuideLst xmlns:p15="http://schemas.microsoft.com/office/powerpoint/2012/main">
        <p15:guide id="1" pos="5654">
          <p15:clr>
            <a:srgbClr val="FBAE40"/>
          </p15:clr>
        </p15:guide>
        <p15:guide id="2" pos="726">
          <p15:clr>
            <a:srgbClr val="FBAE40"/>
          </p15:clr>
        </p15:guide>
        <p15:guide id="3" orient="horz" pos="137">
          <p15:clr>
            <a:srgbClr val="FBAE40"/>
          </p15:clr>
        </p15:guide>
        <p15:guide id="4" orient="horz" pos="6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19399" y="419894"/>
            <a:ext cx="9372601" cy="1484312"/>
          </a:xfrm>
          <a:solidFill>
            <a:schemeClr val="accent4"/>
          </a:solidFill>
        </p:spPr>
        <p:txBody>
          <a:bodyPr vert="horz" lIns="91440" tIns="45720" rIns="288000" bIns="45720" rtlCol="0" anchor="ctr">
            <a:noAutofit/>
          </a:bodyPr>
          <a:lstStyle>
            <a:lvl1pPr marL="263525" indent="0" algn="l">
              <a:defRPr lang="en-US" sz="3600" b="1" dirty="0">
                <a:solidFill>
                  <a:schemeClr val="tx1"/>
                </a:solidFill>
              </a:defRPr>
            </a:lvl1pPr>
          </a:lstStyle>
          <a:p>
            <a:pPr lvl="0"/>
            <a:r>
              <a:rPr lang="en-US"/>
              <a:t>Section title</a:t>
            </a:r>
          </a:p>
        </p:txBody>
      </p:sp>
      <p:pic>
        <p:nvPicPr>
          <p:cNvPr id="6" name="Graphic 5">
            <a:extLst>
              <a:ext uri="{FF2B5EF4-FFF2-40B4-BE49-F238E27FC236}">
                <a16:creationId xmlns:a16="http://schemas.microsoft.com/office/drawing/2014/main" id="{2010E20D-C2F4-4C57-9379-900BECBE540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556" y="6094699"/>
            <a:ext cx="990025" cy="763207"/>
          </a:xfrm>
          <a:prstGeom prst="rect">
            <a:avLst/>
          </a:prstGeom>
        </p:spPr>
      </p:pic>
      <p:sp>
        <p:nvSpPr>
          <p:cNvPr id="7" name="Picture Placeholder 6">
            <a:extLst>
              <a:ext uri="{FF2B5EF4-FFF2-40B4-BE49-F238E27FC236}">
                <a16:creationId xmlns:a16="http://schemas.microsoft.com/office/drawing/2014/main" id="{83CCF378-34BF-4EE7-87EE-0F21AAF7F209}"/>
              </a:ext>
            </a:extLst>
          </p:cNvPr>
          <p:cNvSpPr>
            <a:spLocks noGrp="1"/>
          </p:cNvSpPr>
          <p:nvPr>
            <p:ph type="pic" sz="quarter" idx="10" hasCustomPrompt="1"/>
          </p:nvPr>
        </p:nvSpPr>
        <p:spPr>
          <a:xfrm>
            <a:off x="0" y="1304925"/>
            <a:ext cx="12192000" cy="5553075"/>
          </a:xfrm>
          <a:custGeom>
            <a:avLst/>
            <a:gdLst>
              <a:gd name="connsiteX0" fmla="*/ 0 w 12192000"/>
              <a:gd name="connsiteY0" fmla="*/ 5552981 h 5553075"/>
              <a:gd name="connsiteX1" fmla="*/ 12192000 w 12192000"/>
              <a:gd name="connsiteY1" fmla="*/ 5552981 h 5553075"/>
              <a:gd name="connsiteX2" fmla="*/ 12192000 w 12192000"/>
              <a:gd name="connsiteY2" fmla="*/ 5553075 h 5553075"/>
              <a:gd name="connsiteX3" fmla="*/ 0 w 12192000"/>
              <a:gd name="connsiteY3" fmla="*/ 5553075 h 5553075"/>
              <a:gd name="connsiteX4" fmla="*/ 0 w 12192000"/>
              <a:gd name="connsiteY4" fmla="*/ 0 h 5553075"/>
              <a:gd name="connsiteX5" fmla="*/ 2819401 w 12192000"/>
              <a:gd name="connsiteY5" fmla="*/ 0 h 5553075"/>
              <a:gd name="connsiteX6" fmla="*/ 2819401 w 12192000"/>
              <a:gd name="connsiteY6" fmla="*/ 599281 h 5553075"/>
              <a:gd name="connsiteX7" fmla="*/ 12192000 w 12192000"/>
              <a:gd name="connsiteY7" fmla="*/ 599281 h 5553075"/>
              <a:gd name="connsiteX8" fmla="*/ 12192000 w 12192000"/>
              <a:gd name="connsiteY8" fmla="*/ 4787900 h 5553075"/>
              <a:gd name="connsiteX9" fmla="*/ 1683657 w 12192000"/>
              <a:gd name="connsiteY9" fmla="*/ 4787900 h 5553075"/>
              <a:gd name="connsiteX10" fmla="*/ 1683657 w 12192000"/>
              <a:gd name="connsiteY10" fmla="*/ 4631418 h 5553075"/>
              <a:gd name="connsiteX11" fmla="*/ 0 w 12192000"/>
              <a:gd name="connsiteY11" fmla="*/ 4631418 h 555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553075">
                <a:moveTo>
                  <a:pt x="0" y="5552981"/>
                </a:moveTo>
                <a:lnTo>
                  <a:pt x="12192000" y="5552981"/>
                </a:lnTo>
                <a:lnTo>
                  <a:pt x="12192000" y="5553075"/>
                </a:lnTo>
                <a:lnTo>
                  <a:pt x="0" y="5553075"/>
                </a:lnTo>
                <a:close/>
                <a:moveTo>
                  <a:pt x="0" y="0"/>
                </a:moveTo>
                <a:lnTo>
                  <a:pt x="2819401" y="0"/>
                </a:lnTo>
                <a:lnTo>
                  <a:pt x="2819401" y="599281"/>
                </a:lnTo>
                <a:lnTo>
                  <a:pt x="12192000" y="599281"/>
                </a:lnTo>
                <a:lnTo>
                  <a:pt x="12192000" y="4787900"/>
                </a:lnTo>
                <a:lnTo>
                  <a:pt x="1683657" y="4787900"/>
                </a:lnTo>
                <a:lnTo>
                  <a:pt x="1683657" y="4631418"/>
                </a:lnTo>
                <a:lnTo>
                  <a:pt x="0" y="4631418"/>
                </a:lnTo>
                <a:close/>
              </a:path>
            </a:pathLst>
          </a:custGeom>
          <a:noFill/>
        </p:spPr>
        <p:txBody>
          <a:bodyPr vert="horz" wrap="none" lIns="91440" tIns="45720" rIns="90000" bIns="45720" rtlCol="0" anchor="ctr">
            <a:noAutofit/>
          </a:bodyPr>
          <a:lstStyle>
            <a:lvl1pPr algn="ctr">
              <a:buClr>
                <a:schemeClr val="tx1"/>
              </a:buClr>
              <a:defRPr lang="en-US" baseline="0">
                <a:solidFill>
                  <a:schemeClr val="bg2"/>
                </a:solidFill>
              </a:defRPr>
            </a:lvl1pPr>
          </a:lstStyle>
          <a:p>
            <a:pPr marL="261938" lvl="0" indent="-261938" algn="ctr"/>
            <a:r>
              <a:rPr lang="en-US"/>
              <a:t>Drag and drop a picture here (optional)</a:t>
            </a:r>
          </a:p>
        </p:txBody>
      </p:sp>
    </p:spTree>
    <p:extLst>
      <p:ext uri="{BB962C8B-B14F-4D97-AF65-F5344CB8AC3E}">
        <p14:creationId xmlns:p14="http://schemas.microsoft.com/office/powerpoint/2010/main" val="686472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nten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00037" y="1484313"/>
            <a:ext cx="5719763" cy="4608512"/>
          </a:xfrm>
        </p:spPr>
        <p:txBody>
          <a:bodyPr/>
          <a:lstStyle>
            <a:lvl1pPr marL="261938" indent="-261938">
              <a:buFont typeface="Arial" panose="020B0604020202020204" pitchFamily="34" charset="0"/>
              <a:buChar char="•"/>
              <a:defRPr/>
            </a:lvl1pPr>
            <a:lvl2pPr marL="536575" indent="-266700">
              <a:buFont typeface="Arial" panose="020B0604020202020204" pitchFamily="34" charset="0"/>
              <a:buChar char="•"/>
              <a:defRPr/>
            </a:lvl2pPr>
            <a:lvl3pPr marL="812800" indent="-273050">
              <a:buFont typeface="Arial" panose="020B0604020202020204" pitchFamily="34" charset="0"/>
              <a:buChar char="•"/>
              <a:defRPr/>
            </a:lvl3pPr>
            <a:lvl4pPr marL="987425" indent="-268288">
              <a:buFont typeface="Arial" panose="020B0604020202020204" pitchFamily="34" charset="0"/>
              <a:buChar char="•"/>
              <a:defRPr/>
            </a:lvl4p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096000" y="1484313"/>
            <a:ext cx="5720400" cy="4608512"/>
          </a:xfrm>
        </p:spPr>
        <p:txBody>
          <a:bodyPr/>
          <a:lstStyle>
            <a:lvl1pPr>
              <a:defRPr/>
            </a:lvl1p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lvl1pPr>
              <a:defRPr/>
            </a:lvl1pPr>
          </a:lstStyle>
          <a:p>
            <a:r>
              <a:rPr lang="en-US"/>
              <a:t>Slide title</a:t>
            </a:r>
          </a:p>
        </p:txBody>
      </p:sp>
      <p:sp>
        <p:nvSpPr>
          <p:cNvPr id="2" name="Date Placeholder 1">
            <a:extLst>
              <a:ext uri="{FF2B5EF4-FFF2-40B4-BE49-F238E27FC236}">
                <a16:creationId xmlns:a16="http://schemas.microsoft.com/office/drawing/2014/main" id="{53788507-3E03-4FB3-A132-78A9397820B6}"/>
              </a:ext>
            </a:extLst>
          </p:cNvPr>
          <p:cNvSpPr>
            <a:spLocks noGrp="1"/>
          </p:cNvSpPr>
          <p:nvPr>
            <p:ph type="dt" sz="half" idx="10"/>
          </p:nvPr>
        </p:nvSpPr>
        <p:spPr/>
        <p:txBody>
          <a:bodyPr/>
          <a:lstStyle/>
          <a:p>
            <a:fld id="{33052DD4-CDE3-4E33-AB80-AED4CE4AC39A}" type="datetimeFigureOut">
              <a:rPr lang="en-US" smtClean="0"/>
              <a:t>8/1/2025</a:t>
            </a:fld>
            <a:endParaRPr lang="en-US"/>
          </a:p>
        </p:txBody>
      </p:sp>
      <p:sp>
        <p:nvSpPr>
          <p:cNvPr id="7" name="Footer Placeholder 6">
            <a:extLst>
              <a:ext uri="{FF2B5EF4-FFF2-40B4-BE49-F238E27FC236}">
                <a16:creationId xmlns:a16="http://schemas.microsoft.com/office/drawing/2014/main" id="{49E28F68-9BF2-4E8D-9900-2B961920C10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2468ACE-19CE-4D11-BE8C-BF854FA85EA3}"/>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4156552837"/>
      </p:ext>
    </p:extLst>
  </p:cSld>
  <p:clrMapOvr>
    <a:masterClrMapping/>
  </p:clrMapOvr>
  <p:extLst>
    <p:ext uri="{DCECCB84-F9BA-43D5-87BE-67443E8EF086}">
      <p15:sldGuideLst xmlns:p15="http://schemas.microsoft.com/office/powerpoint/2012/main">
        <p15:guide id="1" orient="horz" pos="674">
          <p15:clr>
            <a:srgbClr val="FBAE40"/>
          </p15:clr>
        </p15:guide>
        <p15:guide id="2" orient="horz" pos="137">
          <p15:clr>
            <a:srgbClr val="FBAE40"/>
          </p15:clr>
        </p15:guide>
        <p15:guide id="3" pos="726">
          <p15:clr>
            <a:srgbClr val="FBAE40"/>
          </p15:clr>
        </p15:guide>
        <p15:guide id="4" pos="565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a:t>Slide title</a:t>
            </a:r>
          </a:p>
        </p:txBody>
      </p:sp>
      <p:sp>
        <p:nvSpPr>
          <p:cNvPr id="2" name="Date Placeholder 1">
            <a:extLst>
              <a:ext uri="{FF2B5EF4-FFF2-40B4-BE49-F238E27FC236}">
                <a16:creationId xmlns:a16="http://schemas.microsoft.com/office/drawing/2014/main" id="{69297BAC-5561-499E-BBCB-6D6E1FD7DF7B}"/>
              </a:ext>
            </a:extLst>
          </p:cNvPr>
          <p:cNvSpPr>
            <a:spLocks noGrp="1"/>
          </p:cNvSpPr>
          <p:nvPr>
            <p:ph type="dt" sz="half" idx="10"/>
          </p:nvPr>
        </p:nvSpPr>
        <p:spPr/>
        <p:txBody>
          <a:bodyPr/>
          <a:lstStyle/>
          <a:p>
            <a:fld id="{33052DD4-CDE3-4E33-AB80-AED4CE4AC39A}" type="datetimeFigureOut">
              <a:rPr lang="en-US" smtClean="0"/>
              <a:t>8/1/2025</a:t>
            </a:fld>
            <a:endParaRPr lang="en-US"/>
          </a:p>
        </p:txBody>
      </p:sp>
      <p:sp>
        <p:nvSpPr>
          <p:cNvPr id="5" name="Footer Placeholder 4">
            <a:extLst>
              <a:ext uri="{FF2B5EF4-FFF2-40B4-BE49-F238E27FC236}">
                <a16:creationId xmlns:a16="http://schemas.microsoft.com/office/drawing/2014/main" id="{01525733-58EA-4C07-864D-B4CB76D0D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75373-7992-498D-9AB1-3D8254424717}"/>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1050055051"/>
      </p:ext>
    </p:extLst>
  </p:cSld>
  <p:clrMapOvr>
    <a:masterClrMapping/>
  </p:clrMapOvr>
  <p:extLst>
    <p:ext uri="{DCECCB84-F9BA-43D5-87BE-67443E8EF086}">
      <p15:sldGuideLst xmlns:p15="http://schemas.microsoft.com/office/powerpoint/2012/main">
        <p15:guide id="1" pos="5654">
          <p15:clr>
            <a:srgbClr val="FBAE40"/>
          </p15:clr>
        </p15:guide>
        <p15:guide id="2" orient="horz" pos="2160">
          <p15:clr>
            <a:srgbClr val="FBAE40"/>
          </p15:clr>
        </p15:guide>
        <p15:guide id="3" orient="horz" pos="674">
          <p15:clr>
            <a:srgbClr val="FBAE40"/>
          </p15:clr>
        </p15:guide>
        <p15:guide id="4" orient="horz" pos="137">
          <p15:clr>
            <a:srgbClr val="FBAE40"/>
          </p15:clr>
        </p15:guide>
        <p15:guide id="5" pos="72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25953C-BDCE-466C-B5D1-10A5597F7220}"/>
              </a:ext>
            </a:extLst>
          </p:cNvPr>
          <p:cNvSpPr>
            <a:spLocks noGrp="1"/>
          </p:cNvSpPr>
          <p:nvPr>
            <p:ph type="dt" sz="half" idx="10"/>
          </p:nvPr>
        </p:nvSpPr>
        <p:spPr/>
        <p:txBody>
          <a:bodyPr/>
          <a:lstStyle/>
          <a:p>
            <a:fld id="{33052DD4-CDE3-4E33-AB80-AED4CE4AC39A}" type="datetimeFigureOut">
              <a:rPr lang="en-US" smtClean="0"/>
              <a:t>8/1/2025</a:t>
            </a:fld>
            <a:endParaRPr lang="en-US"/>
          </a:p>
        </p:txBody>
      </p:sp>
      <p:sp>
        <p:nvSpPr>
          <p:cNvPr id="4" name="Footer Placeholder 3">
            <a:extLst>
              <a:ext uri="{FF2B5EF4-FFF2-40B4-BE49-F238E27FC236}">
                <a16:creationId xmlns:a16="http://schemas.microsoft.com/office/drawing/2014/main" id="{35093A61-3D0C-4D22-A38C-FED809C56B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CFF57E-942B-4161-B1AA-AAC9C60FE343}"/>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122962061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674">
          <p15:clr>
            <a:srgbClr val="FBAE40"/>
          </p15:clr>
        </p15:guide>
        <p15:guide id="3" orient="horz" pos="137">
          <p15:clr>
            <a:srgbClr val="FBAE40"/>
          </p15:clr>
        </p15:guide>
        <p15:guide id="4" pos="7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2E30E9-1079-4CF5-8813-8B65FB05D6D8}"/>
              </a:ext>
            </a:extLst>
          </p:cNvPr>
          <p:cNvGrpSpPr/>
          <p:nvPr userDrawn="1"/>
        </p:nvGrpSpPr>
        <p:grpSpPr>
          <a:xfrm>
            <a:off x="-1" y="0"/>
            <a:ext cx="12192001" cy="6858000"/>
            <a:chOff x="-1" y="0"/>
            <a:chExt cx="12192001" cy="6858000"/>
          </a:xfrm>
        </p:grpSpPr>
        <p:sp>
          <p:nvSpPr>
            <p:cNvPr id="12" name="Rectangle 11">
              <a:extLst>
                <a:ext uri="{FF2B5EF4-FFF2-40B4-BE49-F238E27FC236}">
                  <a16:creationId xmlns:a16="http://schemas.microsoft.com/office/drawing/2014/main" id="{2A1E53E3-FC79-490F-927D-EDA5C06E6818}"/>
                </a:ext>
              </a:extLst>
            </p:cNvPr>
            <p:cNvSpPr/>
            <p:nvPr/>
          </p:nvSpPr>
          <p:spPr>
            <a:xfrm>
              <a:off x="0" y="0"/>
              <a:ext cx="12192000" cy="6854862"/>
            </a:xfrm>
            <a:prstGeom prst="rect">
              <a:avLst/>
            </a:prstGeom>
            <a:solidFill>
              <a:srgbClr val="00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BD6E22D-9F81-4B7A-A71E-BBB4177578ED}"/>
                </a:ext>
              </a:extLst>
            </p:cNvPr>
            <p:cNvGrpSpPr/>
            <p:nvPr userDrawn="1"/>
          </p:nvGrpSpPr>
          <p:grpSpPr>
            <a:xfrm>
              <a:off x="-1" y="4152900"/>
              <a:ext cx="12191999" cy="2705100"/>
              <a:chOff x="1" y="4152900"/>
              <a:chExt cx="12191999" cy="2705100"/>
            </a:xfrm>
          </p:grpSpPr>
          <p:sp>
            <p:nvSpPr>
              <p:cNvPr id="9" name="Freeform 21">
                <a:extLst>
                  <a:ext uri="{FF2B5EF4-FFF2-40B4-BE49-F238E27FC236}">
                    <a16:creationId xmlns:a16="http://schemas.microsoft.com/office/drawing/2014/main" id="{B428783B-02FD-4849-BFB2-D1C2BC8E88B5}"/>
                  </a:ext>
                </a:extLst>
              </p:cNvPr>
              <p:cNvSpPr/>
              <p:nvPr/>
            </p:nvSpPr>
            <p:spPr>
              <a:xfrm>
                <a:off x="1" y="4152900"/>
                <a:ext cx="12191999" cy="2705100"/>
              </a:xfrm>
              <a:custGeom>
                <a:avLst/>
                <a:gdLst>
                  <a:gd name="connsiteX0" fmla="*/ 0 w 12191999"/>
                  <a:gd name="connsiteY0" fmla="*/ 0 h 2705100"/>
                  <a:gd name="connsiteX1" fmla="*/ 1104899 w 12191999"/>
                  <a:gd name="connsiteY1" fmla="*/ 0 h 2705100"/>
                  <a:gd name="connsiteX2" fmla="*/ 1104899 w 12191999"/>
                  <a:gd name="connsiteY2" fmla="*/ 1422400 h 2705100"/>
                  <a:gd name="connsiteX3" fmla="*/ 12191999 w 12191999"/>
                  <a:gd name="connsiteY3" fmla="*/ 1422400 h 2705100"/>
                  <a:gd name="connsiteX4" fmla="*/ 12191999 w 12191999"/>
                  <a:gd name="connsiteY4" fmla="*/ 2705100 h 2705100"/>
                  <a:gd name="connsiteX5" fmla="*/ 1 w 12191999"/>
                  <a:gd name="connsiteY5" fmla="*/ 2705100 h 2705100"/>
                  <a:gd name="connsiteX6" fmla="*/ 1 w 12191999"/>
                  <a:gd name="connsiteY6" fmla="*/ 1543050 h 2705100"/>
                  <a:gd name="connsiteX7" fmla="*/ 0 w 12191999"/>
                  <a:gd name="connsiteY7" fmla="*/ 1543050 h 270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705100">
                    <a:moveTo>
                      <a:pt x="0" y="0"/>
                    </a:moveTo>
                    <a:lnTo>
                      <a:pt x="1104899" y="0"/>
                    </a:lnTo>
                    <a:lnTo>
                      <a:pt x="1104899" y="1422400"/>
                    </a:lnTo>
                    <a:lnTo>
                      <a:pt x="12191999" y="1422400"/>
                    </a:lnTo>
                    <a:lnTo>
                      <a:pt x="12191999" y="2705100"/>
                    </a:lnTo>
                    <a:lnTo>
                      <a:pt x="1" y="2705100"/>
                    </a:lnTo>
                    <a:lnTo>
                      <a:pt x="1" y="1543050"/>
                    </a:lnTo>
                    <a:lnTo>
                      <a:pt x="0" y="15430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A6B1C6E9-C7C0-445A-8911-23E57FA33B25}"/>
                  </a:ext>
                </a:extLst>
              </p:cNvPr>
              <p:cNvSpPr/>
              <p:nvPr/>
            </p:nvSpPr>
            <p:spPr>
              <a:xfrm>
                <a:off x="219560" y="5822714"/>
                <a:ext cx="9395219" cy="830997"/>
              </a:xfrm>
              <a:prstGeom prst="rect">
                <a:avLst/>
              </a:prstGeom>
            </p:spPr>
            <p:txBody>
              <a:bodyPr wrap="square">
                <a:spAutoFit/>
              </a:bodyPr>
              <a:lstStyle/>
              <a:p>
                <a:r>
                  <a:rPr lang="en-US" sz="1200">
                    <a:solidFill>
                      <a:srgbClr val="00234B"/>
                    </a:solidFill>
                    <a:latin typeface="Arial" panose="020B0604020202020204" pitchFamily="34" charset="0"/>
                  </a:rPr>
                  <a:t>© STMicroelectronics - All rights reserved.</a:t>
                </a:r>
                <a:br>
                  <a:rPr lang="en-US" sz="1200">
                    <a:solidFill>
                      <a:srgbClr val="00234B"/>
                    </a:solidFill>
                    <a:latin typeface="Arial" panose="020B0604020202020204" pitchFamily="34" charset="0"/>
                  </a:rPr>
                </a:br>
                <a:r>
                  <a:rPr lang="en-US" sz="1200" kern="1200">
                    <a:solidFill>
                      <a:srgbClr val="00234B"/>
                    </a:solidFill>
                    <a:latin typeface="Arial" panose="020B0604020202020204" pitchFamily="34" charset="0"/>
                    <a:ea typeface="+mn-ea"/>
                    <a:cs typeface="+mn-cs"/>
                  </a:rPr>
                  <a:t>ST logo is a trademark or a registered trademark of STMicroelectronics International NV or its affiliates in the EU and/or other countries. For additional information about ST trademarks, please refer to </a:t>
                </a:r>
                <a:r>
                  <a:rPr lang="en-US" sz="1200" kern="1200">
                    <a:solidFill>
                      <a:srgbClr val="00234B"/>
                    </a:solidFill>
                    <a:latin typeface="Arial" panose="020B0604020202020204" pitchFamily="34" charset="0"/>
                    <a:ea typeface="+mn-ea"/>
                    <a:cs typeface="+mn-cs"/>
                    <a:hlinkClick r:id="rId2">
                      <a:extLst>
                        <a:ext uri="{A12FA001-AC4F-418D-AE19-62706E023703}">
                          <ahyp:hlinkClr xmlns:ahyp="http://schemas.microsoft.com/office/drawing/2018/hyperlinkcolor" val="tx"/>
                        </a:ext>
                      </a:extLst>
                    </a:hlinkClick>
                  </a:rPr>
                  <a:t>www.st.com/trademarks</a:t>
                </a:r>
                <a:r>
                  <a:rPr lang="en-US" sz="1200" kern="1200">
                    <a:solidFill>
                      <a:srgbClr val="00234B"/>
                    </a:solidFill>
                    <a:latin typeface="Arial" panose="020B0604020202020204" pitchFamily="34" charset="0"/>
                    <a:ea typeface="+mn-ea"/>
                    <a:cs typeface="+mn-cs"/>
                  </a:rPr>
                  <a:t>. </a:t>
                </a:r>
                <a:br>
                  <a:rPr lang="en-US" sz="1200" kern="1200">
                    <a:solidFill>
                      <a:srgbClr val="00234B"/>
                    </a:solidFill>
                    <a:latin typeface="Arial" panose="020B0604020202020204" pitchFamily="34" charset="0"/>
                    <a:ea typeface="+mn-ea"/>
                    <a:cs typeface="+mn-cs"/>
                  </a:rPr>
                </a:br>
                <a:r>
                  <a:rPr lang="en-US" sz="1200" kern="1200">
                    <a:solidFill>
                      <a:srgbClr val="00234B"/>
                    </a:solidFill>
                    <a:latin typeface="Arial" panose="020B0604020202020204" pitchFamily="34" charset="0"/>
                    <a:ea typeface="+mn-ea"/>
                    <a:cs typeface="+mn-cs"/>
                  </a:rPr>
                  <a:t>All other product or service names are the property of their respective owners.</a:t>
                </a:r>
              </a:p>
            </p:txBody>
          </p:sp>
          <p:pic>
            <p:nvPicPr>
              <p:cNvPr id="11" name="Graphic 10">
                <a:extLst>
                  <a:ext uri="{FF2B5EF4-FFF2-40B4-BE49-F238E27FC236}">
                    <a16:creationId xmlns:a16="http://schemas.microsoft.com/office/drawing/2014/main" id="{B3C9C090-4752-447B-8BD0-B0518657236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5600" y="5621565"/>
                <a:ext cx="1599819" cy="1233297"/>
              </a:xfrm>
              <a:prstGeom prst="rect">
                <a:avLst/>
              </a:prstGeom>
            </p:spPr>
          </p:pic>
        </p:grpSp>
      </p:grpSp>
      <p:pic>
        <p:nvPicPr>
          <p:cNvPr id="5" name="Picture 4">
            <a:extLst>
              <a:ext uri="{FF2B5EF4-FFF2-40B4-BE49-F238E27FC236}">
                <a16:creationId xmlns:a16="http://schemas.microsoft.com/office/drawing/2014/main" id="{07C8CE8D-FE25-40F5-A966-5717F85ACF9F}"/>
              </a:ext>
            </a:extLst>
          </p:cNvPr>
          <p:cNvPicPr>
            <a:picLocks noChangeAspect="1"/>
          </p:cNvPicPr>
          <p:nvPr userDrawn="1"/>
        </p:nvPicPr>
        <p:blipFill>
          <a:blip r:embed="rId5"/>
          <a:stretch>
            <a:fillRect/>
          </a:stretch>
        </p:blipFill>
        <p:spPr>
          <a:xfrm>
            <a:off x="2959336" y="1565049"/>
            <a:ext cx="6273328" cy="2280102"/>
          </a:xfrm>
          <a:prstGeom prst="rect">
            <a:avLst/>
          </a:prstGeom>
        </p:spPr>
      </p:pic>
    </p:spTree>
    <p:extLst>
      <p:ext uri="{BB962C8B-B14F-4D97-AF65-F5344CB8AC3E}">
        <p14:creationId xmlns:p14="http://schemas.microsoft.com/office/powerpoint/2010/main" val="280148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ain titl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6095999" y="2077965"/>
            <a:ext cx="5795963" cy="2702071"/>
          </a:xfrm>
        </p:spPr>
        <p:txBody>
          <a:bodyPr anchor="ctr"/>
          <a:lstStyle>
            <a:lvl1pPr algn="l">
              <a:defRPr sz="3600" b="1">
                <a:solidFill>
                  <a:schemeClr val="bg1"/>
                </a:solidFill>
              </a:defRPr>
            </a:lvl1pPr>
          </a:lstStyle>
          <a:p>
            <a:r>
              <a:rPr lang="en-US"/>
              <a:t>Presentation title</a:t>
            </a:r>
            <a:endParaRPr lang="fr-FR"/>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6095999" y="5015060"/>
            <a:ext cx="5795963" cy="1077764"/>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endParaRPr lang="fr-FR"/>
          </a:p>
        </p:txBody>
      </p:sp>
      <p:sp>
        <p:nvSpPr>
          <p:cNvPr id="9" name="Rectangle 8">
            <a:extLst>
              <a:ext uri="{FF2B5EF4-FFF2-40B4-BE49-F238E27FC236}">
                <a16:creationId xmlns:a16="http://schemas.microsoft.com/office/drawing/2014/main" id="{B564B28F-A25E-4825-B94D-B2AD0EA2A9F6}"/>
              </a:ext>
            </a:extLst>
          </p:cNvPr>
          <p:cNvSpPr/>
          <p:nvPr/>
        </p:nvSpPr>
        <p:spPr>
          <a:xfrm>
            <a:off x="-228" y="0"/>
            <a:ext cx="43905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A767B04-DB20-575B-553B-88ACD76553EF}"/>
              </a:ext>
            </a:extLst>
          </p:cNvPr>
          <p:cNvSpPr>
            <a:spLocks noGrp="1"/>
          </p:cNvSpPr>
          <p:nvPr>
            <p:ph type="pic" sz="quarter" idx="12" hasCustomPrompt="1"/>
          </p:nvPr>
        </p:nvSpPr>
        <p:spPr>
          <a:xfrm>
            <a:off x="300038" y="0"/>
            <a:ext cx="5495544" cy="6858000"/>
          </a:xfrm>
          <a:custGeom>
            <a:avLst/>
            <a:gdLst>
              <a:gd name="connsiteX0" fmla="*/ 0 w 5495544"/>
              <a:gd name="connsiteY0" fmla="*/ 0 h 6858000"/>
              <a:gd name="connsiteX1" fmla="*/ 5495544 w 5495544"/>
              <a:gd name="connsiteY1" fmla="*/ 0 h 6858000"/>
              <a:gd name="connsiteX2" fmla="*/ 5495544 w 5495544"/>
              <a:gd name="connsiteY2" fmla="*/ 6858000 h 6858000"/>
              <a:gd name="connsiteX3" fmla="*/ 0 w 54955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95544" h="6858000">
                <a:moveTo>
                  <a:pt x="0" y="0"/>
                </a:moveTo>
                <a:lnTo>
                  <a:pt x="5495544" y="0"/>
                </a:lnTo>
                <a:lnTo>
                  <a:pt x="5495544" y="6858000"/>
                </a:lnTo>
                <a:lnTo>
                  <a:pt x="0" y="6858000"/>
                </a:lnTo>
                <a:close/>
              </a:path>
            </a:pathLst>
          </a:custGeom>
          <a:solidFill>
            <a:schemeClr val="bg2"/>
          </a:solidFill>
        </p:spPr>
        <p:txBody>
          <a:bodyPr wrap="square" anchor="ctr">
            <a:noAutofit/>
          </a:bodyPr>
          <a:lstStyle>
            <a:lvl1pPr marL="0" indent="0" algn="ctr">
              <a:buFontTx/>
              <a:buNone/>
              <a:defRPr baseline="0">
                <a:solidFill>
                  <a:schemeClr val="tx1"/>
                </a:solidFill>
              </a:defRPr>
            </a:lvl1pPr>
          </a:lstStyle>
          <a:p>
            <a:r>
              <a:rPr lang="en-US"/>
              <a:t>Drag and drop </a:t>
            </a:r>
            <a:br>
              <a:rPr lang="en-US"/>
            </a:br>
            <a:r>
              <a:rPr lang="en-US"/>
              <a:t>a picture here</a:t>
            </a:r>
          </a:p>
        </p:txBody>
      </p:sp>
      <p:pic>
        <p:nvPicPr>
          <p:cNvPr id="6" name="Graphic 7">
            <a:extLst>
              <a:ext uri="{FF2B5EF4-FFF2-40B4-BE49-F238E27FC236}">
                <a16:creationId xmlns:a16="http://schemas.microsoft.com/office/drawing/2014/main" id="{0A935D2C-8C8E-184B-D8FC-8FF74926C0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6242" y="47623"/>
            <a:ext cx="1857226" cy="1280160"/>
          </a:xfrm>
          <a:prstGeom prst="rect">
            <a:avLst/>
          </a:prstGeom>
        </p:spPr>
      </p:pic>
    </p:spTree>
    <p:extLst>
      <p:ext uri="{BB962C8B-B14F-4D97-AF65-F5344CB8AC3E}">
        <p14:creationId xmlns:p14="http://schemas.microsoft.com/office/powerpoint/2010/main" val="159640265"/>
      </p:ext>
    </p:extLst>
  </p:cSld>
  <p:clrMapOvr>
    <a:masterClrMapping/>
  </p:clrMapOvr>
  <p:extLst>
    <p:ext uri="{DCECCB84-F9BA-43D5-87BE-67443E8EF086}">
      <p15:sldGuideLst xmlns:p15="http://schemas.microsoft.com/office/powerpoint/2012/main">
        <p15:guide id="1" pos="6516">
          <p15:clr>
            <a:srgbClr val="FBAE40"/>
          </p15:clr>
        </p15:guide>
        <p15:guide id="2" pos="7387">
          <p15:clr>
            <a:srgbClr val="FBAE40"/>
          </p15:clr>
        </p15:guide>
        <p15:guide id="3" orient="horz" pos="3067">
          <p15:clr>
            <a:srgbClr val="FBAE40"/>
          </p15:clr>
        </p15:guide>
        <p15:guide id="4" orient="horz" pos="39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8.sv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7.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1" name="ColorPatch">
            <a:extLst>
              <a:ext uri="{FF2B5EF4-FFF2-40B4-BE49-F238E27FC236}">
                <a16:creationId xmlns:a16="http://schemas.microsoft.com/office/drawing/2014/main" id="{65F4699E-59A4-43A4-9A5C-D8BFD4B1E6D9}"/>
              </a:ext>
            </a:extLst>
          </p:cNvPr>
          <p:cNvSpPr/>
          <p:nvPr userDrawn="1"/>
        </p:nvSpPr>
        <p:spPr>
          <a:xfrm>
            <a:off x="-685800" y="5486400"/>
            <a:ext cx="317500" cy="317500"/>
          </a:xfrm>
          <a:prstGeom prst="rect">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40" name="ColorPatch">
            <a:extLst>
              <a:ext uri="{FF2B5EF4-FFF2-40B4-BE49-F238E27FC236}">
                <a16:creationId xmlns:a16="http://schemas.microsoft.com/office/drawing/2014/main" id="{1B167F27-4BE8-4B9C-A3D6-12AB9D6515A0}"/>
              </a:ext>
            </a:extLst>
          </p:cNvPr>
          <p:cNvSpPr/>
          <p:nvPr userDrawn="1"/>
        </p:nvSpPr>
        <p:spPr>
          <a:xfrm>
            <a:off x="-685800" y="5143500"/>
            <a:ext cx="317500" cy="317500"/>
          </a:xfrm>
          <a:prstGeom prst="rect">
            <a:avLst/>
          </a:prstGeom>
          <a:solidFill>
            <a:srgbClr val="D1D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9" name="ColorPatch">
            <a:extLst>
              <a:ext uri="{FF2B5EF4-FFF2-40B4-BE49-F238E27FC236}">
                <a16:creationId xmlns:a16="http://schemas.microsoft.com/office/drawing/2014/main" id="{62C30C2F-9D3D-402B-9C93-7BB3D257A941}"/>
              </a:ext>
            </a:extLst>
          </p:cNvPr>
          <p:cNvSpPr/>
          <p:nvPr userDrawn="1"/>
        </p:nvSpPr>
        <p:spPr>
          <a:xfrm>
            <a:off x="-685800" y="4800600"/>
            <a:ext cx="317500" cy="317500"/>
          </a:xfrm>
          <a:prstGeom prst="rect">
            <a:avLst/>
          </a:prstGeom>
          <a:solidFill>
            <a:srgbClr val="A2A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8" name="ColorPatch">
            <a:extLst>
              <a:ext uri="{FF2B5EF4-FFF2-40B4-BE49-F238E27FC236}">
                <a16:creationId xmlns:a16="http://schemas.microsoft.com/office/drawing/2014/main" id="{D6517BE0-9063-4916-BC84-EDE406E9CDE4}"/>
              </a:ext>
            </a:extLst>
          </p:cNvPr>
          <p:cNvSpPr/>
          <p:nvPr userDrawn="1"/>
        </p:nvSpPr>
        <p:spPr>
          <a:xfrm>
            <a:off x="-685800" y="4457700"/>
            <a:ext cx="317500" cy="317500"/>
          </a:xfrm>
          <a:prstGeom prst="rect">
            <a:avLst/>
          </a:prstGeom>
          <a:solidFill>
            <a:srgbClr val="747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7" name="ColorPatch">
            <a:extLst>
              <a:ext uri="{FF2B5EF4-FFF2-40B4-BE49-F238E27FC236}">
                <a16:creationId xmlns:a16="http://schemas.microsoft.com/office/drawing/2014/main" id="{B5249DC3-A9A0-4038-AEE9-AEBFB5D0089D}"/>
              </a:ext>
            </a:extLst>
          </p:cNvPr>
          <p:cNvSpPr/>
          <p:nvPr userDrawn="1"/>
        </p:nvSpPr>
        <p:spPr>
          <a:xfrm>
            <a:off x="-685800" y="4114800"/>
            <a:ext cx="317500" cy="317500"/>
          </a:xfrm>
          <a:prstGeom prst="rect">
            <a:avLst/>
          </a:prstGeom>
          <a:solidFill>
            <a:srgbClr val="464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6" name="ColorPatch">
            <a:extLst>
              <a:ext uri="{FF2B5EF4-FFF2-40B4-BE49-F238E27FC236}">
                <a16:creationId xmlns:a16="http://schemas.microsoft.com/office/drawing/2014/main" id="{18A6D389-12F3-4EC1-8CC2-242EFF07CB1C}"/>
              </a:ext>
            </a:extLst>
          </p:cNvPr>
          <p:cNvSpPr/>
          <p:nvPr userDrawn="1"/>
        </p:nvSpPr>
        <p:spPr>
          <a:xfrm>
            <a:off x="-685800" y="3771900"/>
            <a:ext cx="317500" cy="317500"/>
          </a:xfrm>
          <a:prstGeom prst="rect">
            <a:avLst/>
          </a:prstGeom>
          <a:solidFill>
            <a:srgbClr val="E2B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5" name="ColorPatch">
            <a:extLst>
              <a:ext uri="{FF2B5EF4-FFF2-40B4-BE49-F238E27FC236}">
                <a16:creationId xmlns:a16="http://schemas.microsoft.com/office/drawing/2014/main" id="{2ADD0FF6-E42B-4A48-AA80-7BFCC31B080A}"/>
              </a:ext>
            </a:extLst>
          </p:cNvPr>
          <p:cNvSpPr/>
          <p:nvPr userDrawn="1"/>
        </p:nvSpPr>
        <p:spPr>
          <a:xfrm>
            <a:off x="-685800" y="3429000"/>
            <a:ext cx="317500" cy="317500"/>
          </a:xfrm>
          <a:prstGeom prst="rect">
            <a:avLst/>
          </a:prstGeom>
          <a:solidFill>
            <a:srgbClr val="C57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4" name="ColorPatch">
            <a:extLst>
              <a:ext uri="{FF2B5EF4-FFF2-40B4-BE49-F238E27FC236}">
                <a16:creationId xmlns:a16="http://schemas.microsoft.com/office/drawing/2014/main" id="{B669360D-4B82-4260-88C6-0543CF560378}"/>
              </a:ext>
            </a:extLst>
          </p:cNvPr>
          <p:cNvSpPr/>
          <p:nvPr userDrawn="1"/>
        </p:nvSpPr>
        <p:spPr>
          <a:xfrm>
            <a:off x="-685800" y="3086100"/>
            <a:ext cx="317500" cy="317500"/>
          </a:xfrm>
          <a:prstGeom prst="rect">
            <a:avLst/>
          </a:prstGeom>
          <a:solidFill>
            <a:srgbClr val="A9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3" name="ColorPatch">
            <a:extLst>
              <a:ext uri="{FF2B5EF4-FFF2-40B4-BE49-F238E27FC236}">
                <a16:creationId xmlns:a16="http://schemas.microsoft.com/office/drawing/2014/main" id="{B042156B-6D14-4769-85DE-0BC6133DC1EA}"/>
              </a:ext>
            </a:extLst>
          </p:cNvPr>
          <p:cNvSpPr/>
          <p:nvPr userDrawn="1"/>
        </p:nvSpPr>
        <p:spPr>
          <a:xfrm>
            <a:off x="-685800" y="2743200"/>
            <a:ext cx="317500" cy="317500"/>
          </a:xfrm>
          <a:prstGeom prst="rect">
            <a:avLst/>
          </a:prstGeom>
          <a:solidFill>
            <a:srgbClr val="8C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2" name="ColorPatch">
            <a:extLst>
              <a:ext uri="{FF2B5EF4-FFF2-40B4-BE49-F238E27FC236}">
                <a16:creationId xmlns:a16="http://schemas.microsoft.com/office/drawing/2014/main" id="{0A8AEA2A-477D-451D-A82D-F30F8990A07D}"/>
              </a:ext>
            </a:extLst>
          </p:cNvPr>
          <p:cNvSpPr/>
          <p:nvPr userDrawn="1"/>
        </p:nvSpPr>
        <p:spPr>
          <a:xfrm>
            <a:off x="-685800" y="2400300"/>
            <a:ext cx="317500" cy="317500"/>
          </a:xfrm>
          <a:prstGeom prst="rect">
            <a:avLst/>
          </a:prstGeom>
          <a:solidFill>
            <a:srgbClr val="C0D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1" name="ColorPatch">
            <a:extLst>
              <a:ext uri="{FF2B5EF4-FFF2-40B4-BE49-F238E27FC236}">
                <a16:creationId xmlns:a16="http://schemas.microsoft.com/office/drawing/2014/main" id="{8CE1DB46-E195-40AF-8BEB-3E6873A1B2FA}"/>
              </a:ext>
            </a:extLst>
          </p:cNvPr>
          <p:cNvSpPr/>
          <p:nvPr userDrawn="1"/>
        </p:nvSpPr>
        <p:spPr>
          <a:xfrm>
            <a:off x="-685800" y="2057400"/>
            <a:ext cx="317500" cy="317500"/>
          </a:xfrm>
          <a:prstGeom prst="rect">
            <a:avLst/>
          </a:prstGeom>
          <a:solidFill>
            <a:srgbClr val="81A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0" name="ColorPatch">
            <a:extLst>
              <a:ext uri="{FF2B5EF4-FFF2-40B4-BE49-F238E27FC236}">
                <a16:creationId xmlns:a16="http://schemas.microsoft.com/office/drawing/2014/main" id="{E0F1957D-72C6-4D6C-9201-6AA28AA6C57D}"/>
              </a:ext>
            </a:extLst>
          </p:cNvPr>
          <p:cNvSpPr/>
          <p:nvPr userDrawn="1"/>
        </p:nvSpPr>
        <p:spPr>
          <a:xfrm>
            <a:off x="-685800" y="1714500"/>
            <a:ext cx="317500" cy="317500"/>
          </a:xfrm>
          <a:prstGeom prst="rect">
            <a:avLst/>
          </a:prstGeom>
          <a:solidFill>
            <a:srgbClr val="438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9" name="ColorPatch">
            <a:extLst>
              <a:ext uri="{FF2B5EF4-FFF2-40B4-BE49-F238E27FC236}">
                <a16:creationId xmlns:a16="http://schemas.microsoft.com/office/drawing/2014/main" id="{F00834CE-7B51-4FC1-989D-97A947599379}"/>
              </a:ext>
            </a:extLst>
          </p:cNvPr>
          <p:cNvSpPr/>
          <p:nvPr userDrawn="1"/>
        </p:nvSpPr>
        <p:spPr>
          <a:xfrm>
            <a:off x="-685800" y="1371600"/>
            <a:ext cx="317500" cy="317500"/>
          </a:xfrm>
          <a:prstGeom prst="rect">
            <a:avLst/>
          </a:prstGeom>
          <a:solidFill>
            <a:srgbClr val="045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8" name="ColorPatch">
            <a:extLst>
              <a:ext uri="{FF2B5EF4-FFF2-40B4-BE49-F238E27FC236}">
                <a16:creationId xmlns:a16="http://schemas.microsoft.com/office/drawing/2014/main" id="{AB72B3FD-EF38-4401-99A2-12BA97E1031C}"/>
              </a:ext>
            </a:extLst>
          </p:cNvPr>
          <p:cNvSpPr/>
          <p:nvPr userDrawn="1"/>
        </p:nvSpPr>
        <p:spPr>
          <a:xfrm>
            <a:off x="-685800" y="1028700"/>
            <a:ext cx="317500" cy="317500"/>
          </a:xfrm>
          <a:prstGeom prst="rect">
            <a:avLst/>
          </a:prstGeom>
          <a:solidFill>
            <a:srgbClr val="D1E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7" name="ColorPatch">
            <a:extLst>
              <a:ext uri="{FF2B5EF4-FFF2-40B4-BE49-F238E27FC236}">
                <a16:creationId xmlns:a16="http://schemas.microsoft.com/office/drawing/2014/main" id="{DB636BCE-D7BA-42A6-B589-71540B9DC5AD}"/>
              </a:ext>
            </a:extLst>
          </p:cNvPr>
          <p:cNvSpPr/>
          <p:nvPr userDrawn="1"/>
        </p:nvSpPr>
        <p:spPr>
          <a:xfrm>
            <a:off x="-685800" y="685800"/>
            <a:ext cx="317500" cy="317500"/>
          </a:xfrm>
          <a:prstGeom prst="rect">
            <a:avLst/>
          </a:prstGeom>
          <a:solidFill>
            <a:srgbClr val="A4D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6" name="ColorPatch">
            <a:extLst>
              <a:ext uri="{FF2B5EF4-FFF2-40B4-BE49-F238E27FC236}">
                <a16:creationId xmlns:a16="http://schemas.microsoft.com/office/drawing/2014/main" id="{9D1EA9E9-05C1-4D17-8CE5-6492F824502A}"/>
              </a:ext>
            </a:extLst>
          </p:cNvPr>
          <p:cNvSpPr/>
          <p:nvPr userDrawn="1"/>
        </p:nvSpPr>
        <p:spPr>
          <a:xfrm>
            <a:off x="-685800" y="342900"/>
            <a:ext cx="317500" cy="317500"/>
          </a:xfrm>
          <a:prstGeom prst="rect">
            <a:avLst/>
          </a:prstGeom>
          <a:solidFill>
            <a:srgbClr val="77C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5" name="ColorPatch">
            <a:extLst>
              <a:ext uri="{FF2B5EF4-FFF2-40B4-BE49-F238E27FC236}">
                <a16:creationId xmlns:a16="http://schemas.microsoft.com/office/drawing/2014/main" id="{9A5ADA3E-3A73-4260-828D-18023D21EE0E}"/>
              </a:ext>
            </a:extLst>
          </p:cNvPr>
          <p:cNvSpPr/>
          <p:nvPr userDrawn="1"/>
        </p:nvSpPr>
        <p:spPr>
          <a:xfrm>
            <a:off x="-685800" y="0"/>
            <a:ext cx="317500" cy="317500"/>
          </a:xfrm>
          <a:prstGeom prst="rect">
            <a:avLst/>
          </a:prstGeom>
          <a:solidFill>
            <a:srgbClr val="49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4" name="ColorPatch">
            <a:extLst>
              <a:ext uri="{FF2B5EF4-FFF2-40B4-BE49-F238E27FC236}">
                <a16:creationId xmlns:a16="http://schemas.microsoft.com/office/drawing/2014/main" id="{177ED0F8-E668-4F55-9F61-0BADCC753B93}"/>
              </a:ext>
            </a:extLst>
          </p:cNvPr>
          <p:cNvSpPr/>
          <p:nvPr userDrawn="1"/>
        </p:nvSpPr>
        <p:spPr>
          <a:xfrm>
            <a:off x="-342900" y="5143500"/>
            <a:ext cx="317500" cy="317500"/>
          </a:xfrm>
          <a:prstGeom prst="rect">
            <a:avLst/>
          </a:prstGeom>
          <a:solidFill>
            <a:srgbClr val="F9B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3" name="ColorPatch">
            <a:extLst>
              <a:ext uri="{FF2B5EF4-FFF2-40B4-BE49-F238E27FC236}">
                <a16:creationId xmlns:a16="http://schemas.microsoft.com/office/drawing/2014/main" id="{8CD7E567-0649-47B4-B5F7-346B6C6FAE6E}"/>
              </a:ext>
            </a:extLst>
          </p:cNvPr>
          <p:cNvSpPr/>
          <p:nvPr userDrawn="1"/>
        </p:nvSpPr>
        <p:spPr>
          <a:xfrm>
            <a:off x="-342900" y="4800600"/>
            <a:ext cx="317500" cy="317500"/>
          </a:xfrm>
          <a:prstGeom prst="rect">
            <a:avLst/>
          </a:prstGeom>
          <a:solidFill>
            <a:srgbClr val="F27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2" name="ColorPatch">
            <a:extLst>
              <a:ext uri="{FF2B5EF4-FFF2-40B4-BE49-F238E27FC236}">
                <a16:creationId xmlns:a16="http://schemas.microsoft.com/office/drawing/2014/main" id="{0B27B926-9D23-408B-B261-7474BA138B0E}"/>
              </a:ext>
            </a:extLst>
          </p:cNvPr>
          <p:cNvSpPr/>
          <p:nvPr userDrawn="1"/>
        </p:nvSpPr>
        <p:spPr>
          <a:xfrm>
            <a:off x="-342900" y="4457700"/>
            <a:ext cx="317500" cy="317500"/>
          </a:xfrm>
          <a:prstGeom prst="rect">
            <a:avLst/>
          </a:prstGeom>
          <a:solidFill>
            <a:srgbClr val="EC4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1" name="ColorPatch">
            <a:extLst>
              <a:ext uri="{FF2B5EF4-FFF2-40B4-BE49-F238E27FC236}">
                <a16:creationId xmlns:a16="http://schemas.microsoft.com/office/drawing/2014/main" id="{C79F16A5-2F29-42BB-88AB-9C69D7AB8969}"/>
              </a:ext>
            </a:extLst>
          </p:cNvPr>
          <p:cNvSpPr/>
          <p:nvPr userDrawn="1"/>
        </p:nvSpPr>
        <p:spPr>
          <a:xfrm>
            <a:off x="-342900" y="4114800"/>
            <a:ext cx="317500" cy="31750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0" name="ColorPatch">
            <a:extLst>
              <a:ext uri="{FF2B5EF4-FFF2-40B4-BE49-F238E27FC236}">
                <a16:creationId xmlns:a16="http://schemas.microsoft.com/office/drawing/2014/main" id="{7164F073-8D27-4C57-9FA9-5D80FC8EDB68}"/>
              </a:ext>
            </a:extLst>
          </p:cNvPr>
          <p:cNvSpPr/>
          <p:nvPr userDrawn="1"/>
        </p:nvSpPr>
        <p:spPr>
          <a:xfrm>
            <a:off x="-342900" y="3771900"/>
            <a:ext cx="317500" cy="317500"/>
          </a:xfrm>
          <a:prstGeom prst="rect">
            <a:avLst/>
          </a:prstGeom>
          <a:solidFill>
            <a:srgbClr val="FFF4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9" name="ColorPatch">
            <a:extLst>
              <a:ext uri="{FF2B5EF4-FFF2-40B4-BE49-F238E27FC236}">
                <a16:creationId xmlns:a16="http://schemas.microsoft.com/office/drawing/2014/main" id="{C400E972-E723-4251-BA45-FDC0E6CEEF6C}"/>
              </a:ext>
            </a:extLst>
          </p:cNvPr>
          <p:cNvSpPr/>
          <p:nvPr userDrawn="1"/>
        </p:nvSpPr>
        <p:spPr>
          <a:xfrm>
            <a:off x="-342900" y="3429000"/>
            <a:ext cx="317500" cy="317500"/>
          </a:xfrm>
          <a:prstGeom prst="rect">
            <a:avLst/>
          </a:prstGeom>
          <a:solidFill>
            <a:srgbClr val="FFE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8" name="ColorPatch">
            <a:extLst>
              <a:ext uri="{FF2B5EF4-FFF2-40B4-BE49-F238E27FC236}">
                <a16:creationId xmlns:a16="http://schemas.microsoft.com/office/drawing/2014/main" id="{50D772BA-D4EE-40DA-B415-8EC283428CF5}"/>
              </a:ext>
            </a:extLst>
          </p:cNvPr>
          <p:cNvSpPr/>
          <p:nvPr userDrawn="1"/>
        </p:nvSpPr>
        <p:spPr>
          <a:xfrm>
            <a:off x="-342900" y="3086100"/>
            <a:ext cx="317500" cy="317500"/>
          </a:xfrm>
          <a:prstGeom prst="rect">
            <a:avLst/>
          </a:prstGeom>
          <a:solidFill>
            <a:srgbClr val="FFD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7" name="ColorPatch">
            <a:extLst>
              <a:ext uri="{FF2B5EF4-FFF2-40B4-BE49-F238E27FC236}">
                <a16:creationId xmlns:a16="http://schemas.microsoft.com/office/drawing/2014/main" id="{6BEEA5BD-11E7-4F3D-BD73-EC2249E8CCEB}"/>
              </a:ext>
            </a:extLst>
          </p:cNvPr>
          <p:cNvSpPr/>
          <p:nvPr userDrawn="1"/>
        </p:nvSpPr>
        <p:spPr>
          <a:xfrm>
            <a:off x="-342900" y="2743200"/>
            <a:ext cx="317500" cy="317500"/>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6" name="ColorPatch">
            <a:extLst>
              <a:ext uri="{FF2B5EF4-FFF2-40B4-BE49-F238E27FC236}">
                <a16:creationId xmlns:a16="http://schemas.microsoft.com/office/drawing/2014/main" id="{27A566A9-4C8D-4179-BE6D-6A885CF5E38A}"/>
              </a:ext>
            </a:extLst>
          </p:cNvPr>
          <p:cNvSpPr/>
          <p:nvPr userDrawn="1"/>
        </p:nvSpPr>
        <p:spPr>
          <a:xfrm>
            <a:off x="-342900" y="2400300"/>
            <a:ext cx="317500" cy="317500"/>
          </a:xfrm>
          <a:prstGeom prst="rect">
            <a:avLst/>
          </a:prstGeom>
          <a:solidFill>
            <a:srgbClr val="CEE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5" name="ColorPatch">
            <a:extLst>
              <a:ext uri="{FF2B5EF4-FFF2-40B4-BE49-F238E27FC236}">
                <a16:creationId xmlns:a16="http://schemas.microsoft.com/office/drawing/2014/main" id="{98BB652E-B542-4A6D-842C-A8AFF7CF962D}"/>
              </a:ext>
            </a:extLst>
          </p:cNvPr>
          <p:cNvSpPr/>
          <p:nvPr userDrawn="1"/>
        </p:nvSpPr>
        <p:spPr>
          <a:xfrm>
            <a:off x="-342900" y="2057400"/>
            <a:ext cx="317500" cy="317500"/>
          </a:xfrm>
          <a:prstGeom prst="rect">
            <a:avLst/>
          </a:prstGeom>
          <a:solidFill>
            <a:srgbClr val="9D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4" name="ColorPatch">
            <a:extLst>
              <a:ext uri="{FF2B5EF4-FFF2-40B4-BE49-F238E27FC236}">
                <a16:creationId xmlns:a16="http://schemas.microsoft.com/office/drawing/2014/main" id="{7BE09878-3507-434C-8FBD-3253E93E01C8}"/>
              </a:ext>
            </a:extLst>
          </p:cNvPr>
          <p:cNvSpPr/>
          <p:nvPr userDrawn="1"/>
        </p:nvSpPr>
        <p:spPr>
          <a:xfrm>
            <a:off x="-342900" y="1714500"/>
            <a:ext cx="317500" cy="317500"/>
          </a:xfrm>
          <a:prstGeom prst="rect">
            <a:avLst/>
          </a:prstGeom>
          <a:solidFill>
            <a:srgbClr val="6DC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2" name="ColorPatch">
            <a:extLst>
              <a:ext uri="{FF2B5EF4-FFF2-40B4-BE49-F238E27FC236}">
                <a16:creationId xmlns:a16="http://schemas.microsoft.com/office/drawing/2014/main" id="{2E26D6BD-036D-4346-A29B-7683021D70FB}"/>
              </a:ext>
            </a:extLst>
          </p:cNvPr>
          <p:cNvSpPr/>
          <p:nvPr userDrawn="1"/>
        </p:nvSpPr>
        <p:spPr>
          <a:xfrm>
            <a:off x="-342900" y="1371600"/>
            <a:ext cx="317500" cy="317500"/>
          </a:xfrm>
          <a:prstGeom prst="rect">
            <a:avLst/>
          </a:prstGeom>
          <a:solidFill>
            <a:srgbClr val="3C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1" name="ColorPatch">
            <a:extLst>
              <a:ext uri="{FF2B5EF4-FFF2-40B4-BE49-F238E27FC236}">
                <a16:creationId xmlns:a16="http://schemas.microsoft.com/office/drawing/2014/main" id="{D840EC2E-1487-4A69-A809-9929CDB60313}"/>
              </a:ext>
            </a:extLst>
          </p:cNvPr>
          <p:cNvSpPr/>
          <p:nvPr userDrawn="1"/>
        </p:nvSpPr>
        <p:spPr>
          <a:xfrm>
            <a:off x="-342900" y="1028700"/>
            <a:ext cx="317500" cy="317500"/>
          </a:xfrm>
          <a:prstGeom prst="rect">
            <a:avLst/>
          </a:prstGeom>
          <a:solidFill>
            <a:srgbClr val="C0C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0" name="ColorPatch">
            <a:extLst>
              <a:ext uri="{FF2B5EF4-FFF2-40B4-BE49-F238E27FC236}">
                <a16:creationId xmlns:a16="http://schemas.microsoft.com/office/drawing/2014/main" id="{4BBE9809-F301-459A-87DE-3C5C95F62870}"/>
              </a:ext>
            </a:extLst>
          </p:cNvPr>
          <p:cNvSpPr/>
          <p:nvPr userDrawn="1"/>
        </p:nvSpPr>
        <p:spPr>
          <a:xfrm>
            <a:off x="-342900" y="685800"/>
            <a:ext cx="317500" cy="317500"/>
          </a:xfrm>
          <a:prstGeom prst="rect">
            <a:avLst/>
          </a:prstGeom>
          <a:solidFill>
            <a:srgbClr val="81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8" name="ColorPatch">
            <a:extLst>
              <a:ext uri="{FF2B5EF4-FFF2-40B4-BE49-F238E27FC236}">
                <a16:creationId xmlns:a16="http://schemas.microsoft.com/office/drawing/2014/main" id="{AD5D23E8-FC29-4F12-AB2C-C32E10546318}"/>
              </a:ext>
            </a:extLst>
          </p:cNvPr>
          <p:cNvSpPr/>
          <p:nvPr userDrawn="1"/>
        </p:nvSpPr>
        <p:spPr>
          <a:xfrm>
            <a:off x="-342900" y="342900"/>
            <a:ext cx="317500" cy="317500"/>
          </a:xfrm>
          <a:prstGeom prst="rect">
            <a:avLst/>
          </a:prstGeom>
          <a:solidFill>
            <a:srgbClr val="42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7" name="ColorPatch">
            <a:extLst>
              <a:ext uri="{FF2B5EF4-FFF2-40B4-BE49-F238E27FC236}">
                <a16:creationId xmlns:a16="http://schemas.microsoft.com/office/drawing/2014/main" id="{57149537-0C06-456D-A4A3-2FBB5503631B}"/>
              </a:ext>
            </a:extLst>
          </p:cNvPr>
          <p:cNvSpPr/>
          <p:nvPr userDrawn="1"/>
        </p:nvSpPr>
        <p:spPr>
          <a:xfrm>
            <a:off x="-342900" y="0"/>
            <a:ext cx="317500" cy="317500"/>
          </a:xfrm>
          <a:prstGeom prst="rect">
            <a:avLst/>
          </a:prstGeom>
          <a:solidFill>
            <a:srgbClr val="03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 name="Title Placeholder 1"/>
          <p:cNvSpPr>
            <a:spLocks noGrp="1"/>
          </p:cNvSpPr>
          <p:nvPr>
            <p:ph type="title"/>
          </p:nvPr>
        </p:nvSpPr>
        <p:spPr>
          <a:xfrm>
            <a:off x="300037" y="-1"/>
            <a:ext cx="11609159" cy="1304925"/>
          </a:xfrm>
          <a:prstGeom prst="rect">
            <a:avLst/>
          </a:prstGeom>
        </p:spPr>
        <p:txBody>
          <a:bodyPr vert="horz" lIns="91440" tIns="45720" rIns="90000" bIns="45720" rtlCol="0" anchor="ctr">
            <a:noAutofit/>
          </a:bodyPr>
          <a:lstStyle/>
          <a:p>
            <a:pPr lvl="0" algn="r"/>
            <a:r>
              <a:rPr lang="en-US"/>
              <a:t>Slide title</a:t>
            </a:r>
          </a:p>
        </p:txBody>
      </p:sp>
      <p:sp>
        <p:nvSpPr>
          <p:cNvPr id="3" name="Text Placeholder 2"/>
          <p:cNvSpPr>
            <a:spLocks noGrp="1"/>
          </p:cNvSpPr>
          <p:nvPr>
            <p:ph type="body" idx="1"/>
          </p:nvPr>
        </p:nvSpPr>
        <p:spPr>
          <a:xfrm>
            <a:off x="300038" y="1484313"/>
            <a:ext cx="11591925" cy="4608512"/>
          </a:xfrm>
          <a:prstGeom prst="rect">
            <a:avLst/>
          </a:prstGeom>
        </p:spPr>
        <p:txBody>
          <a:bodyPr vert="horz" lIns="91440" tIns="45720" rIns="90000" bIns="45720" rtlCol="0">
            <a:noAutofit/>
          </a:body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70600" y="6330968"/>
            <a:ext cx="5483314" cy="292554"/>
          </a:xfrm>
          <a:prstGeom prst="rect">
            <a:avLst/>
          </a:prstGeom>
        </p:spPr>
        <p:txBody>
          <a:bodyPr vert="horz" lIns="90000" tIns="45720" rIns="90000" bIns="45720" rtlCol="0" anchor="b"/>
          <a:lstStyle>
            <a:lvl1pPr algn="r">
              <a:defRPr lang="en-US" sz="1100" b="0">
                <a:solidFill>
                  <a:schemeClr val="tx2"/>
                </a:solidFill>
              </a:defRPr>
            </a:lvl1pPr>
          </a:lstStyle>
          <a:p>
            <a:endParaRPr lang="en-US"/>
          </a:p>
        </p:txBody>
      </p:sp>
      <p:sp>
        <p:nvSpPr>
          <p:cNvPr id="6" name="Slide Number Placeholder 5"/>
          <p:cNvSpPr>
            <a:spLocks noGrp="1"/>
          </p:cNvSpPr>
          <p:nvPr>
            <p:ph type="sldNum" sz="quarter" idx="4"/>
          </p:nvPr>
        </p:nvSpPr>
        <p:spPr>
          <a:xfrm>
            <a:off x="11610261" y="6330968"/>
            <a:ext cx="411004" cy="292554"/>
          </a:xfrm>
          <a:prstGeom prst="rect">
            <a:avLst/>
          </a:prstGeom>
        </p:spPr>
        <p:txBody>
          <a:bodyPr vert="horz" lIns="0" tIns="46800" rIns="0" bIns="46800" rtlCol="0" anchor="b"/>
          <a:lstStyle>
            <a:lvl1pPr algn="r">
              <a:defRPr lang="en-US" sz="1100" b="0" smtClean="0">
                <a:solidFill>
                  <a:schemeClr val="tx2"/>
                </a:solidFill>
              </a:defRPr>
            </a:lvl1pPr>
          </a:lstStyle>
          <a:p>
            <a:fld id="{40A7B169-58CE-4E65-B1F9-ACF9E46440C2}" type="slidenum">
              <a:rPr lang="en-US" smtClean="0"/>
              <a:t>‹#›</a:t>
            </a:fld>
            <a:endParaRPr lang="en-US"/>
          </a:p>
        </p:txBody>
      </p:sp>
      <p:sp>
        <p:nvSpPr>
          <p:cNvPr id="4" name="Date Placeholder 3"/>
          <p:cNvSpPr>
            <a:spLocks noGrp="1"/>
          </p:cNvSpPr>
          <p:nvPr>
            <p:ph type="dt" sz="half" idx="2"/>
          </p:nvPr>
        </p:nvSpPr>
        <p:spPr>
          <a:xfrm>
            <a:off x="4857517" y="6330968"/>
            <a:ext cx="1184909" cy="292554"/>
          </a:xfrm>
          <a:prstGeom prst="rect">
            <a:avLst/>
          </a:prstGeom>
        </p:spPr>
        <p:txBody>
          <a:bodyPr vert="horz" lIns="91440" tIns="45720" rIns="91440" bIns="45720" rtlCol="0" anchor="b"/>
          <a:lstStyle>
            <a:lvl1pPr algn="r">
              <a:defRPr sz="1100" b="0">
                <a:solidFill>
                  <a:schemeClr val="tx2"/>
                </a:solidFill>
              </a:defRPr>
            </a:lvl1pPr>
          </a:lstStyle>
          <a:p>
            <a:fld id="{33052DD4-CDE3-4E33-AB80-AED4CE4AC39A}" type="datetimeFigureOut">
              <a:rPr lang="en-US" smtClean="0"/>
              <a:t>8/1/2025</a:t>
            </a:fld>
            <a:endParaRPr lang="en-US"/>
          </a:p>
        </p:txBody>
      </p:sp>
      <p:pic>
        <p:nvPicPr>
          <p:cNvPr id="13" name="Graphic 12">
            <a:extLst>
              <a:ext uri="{FF2B5EF4-FFF2-40B4-BE49-F238E27FC236}">
                <a16:creationId xmlns:a16="http://schemas.microsoft.com/office/drawing/2014/main" id="{3DE2817A-3634-41C4-BE77-0740C5A7811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1556" y="6094699"/>
            <a:ext cx="990025" cy="763207"/>
          </a:xfrm>
          <a:prstGeom prst="rect">
            <a:avLst/>
          </a:prstGeom>
        </p:spPr>
      </p:pic>
      <p:sp>
        <p:nvSpPr>
          <p:cNvPr id="9" name="Rectangle 8">
            <a:extLst>
              <a:ext uri="{FF2B5EF4-FFF2-40B4-BE49-F238E27FC236}">
                <a16:creationId xmlns:a16="http://schemas.microsoft.com/office/drawing/2014/main" id="{57CD4E90-0AD7-41F7-BEF4-B339EC998E49}"/>
              </a:ext>
            </a:extLst>
          </p:cNvPr>
          <p:cNvSpPr/>
          <p:nvPr/>
        </p:nvSpPr>
        <p:spPr>
          <a:xfrm>
            <a:off x="12004894" y="0"/>
            <a:ext cx="187105" cy="114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531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r" defTabSz="914400" rtl="0" eaLnBrk="1" latinLnBrk="0" hangingPunct="1">
        <a:lnSpc>
          <a:spcPct val="90000"/>
        </a:lnSpc>
        <a:spcBef>
          <a:spcPct val="0"/>
        </a:spcBef>
        <a:buNone/>
        <a:defRPr lang="en-US" sz="3600" b="0" kern="1200" baseline="0">
          <a:solidFill>
            <a:schemeClr val="tx1"/>
          </a:solidFill>
          <a:latin typeface="+mj-lt"/>
          <a:ea typeface="+mj-ea"/>
          <a:cs typeface="+mj-cs"/>
        </a:defRPr>
      </a:lvl1pPr>
    </p:titleStyle>
    <p:bodyStyle>
      <a:lvl1pPr marL="261938" indent="-261938" algn="l" defTabSz="914400" rtl="0" eaLnBrk="1" latinLnBrk="0" hangingPunct="1">
        <a:lnSpc>
          <a:spcPct val="100000"/>
        </a:lnSpc>
        <a:spcBef>
          <a:spcPts val="1000"/>
        </a:spcBef>
        <a:buClr>
          <a:schemeClr val="tx1"/>
        </a:buClr>
        <a:buFont typeface="Arial" panose="020B0604020202020204" pitchFamily="34" charset="0"/>
        <a:buChar char="•"/>
        <a:defRPr lang="en-US" sz="2400" kern="1200" smtClean="0">
          <a:solidFill>
            <a:schemeClr val="tx1"/>
          </a:solidFill>
          <a:latin typeface="+mn-lt"/>
          <a:ea typeface="+mn-ea"/>
          <a:cs typeface="+mn-cs"/>
        </a:defRPr>
      </a:lvl1pPr>
      <a:lvl2pPr marL="536575" indent="-266700" algn="l" defTabSz="914400" rtl="0" eaLnBrk="1" latinLnBrk="0" hangingPunct="1">
        <a:lnSpc>
          <a:spcPct val="100000"/>
        </a:lnSpc>
        <a:spcBef>
          <a:spcPts val="600"/>
        </a:spcBef>
        <a:buClr>
          <a:schemeClr val="tx1"/>
        </a:buClr>
        <a:buFont typeface="Arial" panose="020B0604020202020204" pitchFamily="34" charset="0"/>
        <a:buChar char="•"/>
        <a:defRPr lang="en-US" sz="2000" kern="1200" smtClean="0">
          <a:solidFill>
            <a:schemeClr val="tx1"/>
          </a:solidFill>
          <a:latin typeface="+mn-lt"/>
          <a:ea typeface="+mn-ea"/>
          <a:cs typeface="+mn-cs"/>
        </a:defRPr>
      </a:lvl2pPr>
      <a:lvl3pPr marL="812800" indent="-273050" algn="l" defTabSz="914400" rtl="0" eaLnBrk="1" latinLnBrk="0" hangingPunct="1">
        <a:lnSpc>
          <a:spcPct val="100000"/>
        </a:lnSpc>
        <a:spcBef>
          <a:spcPts val="600"/>
        </a:spcBef>
        <a:buClr>
          <a:schemeClr val="tx1"/>
        </a:buClr>
        <a:buFont typeface="Arial" panose="020B0604020202020204" pitchFamily="34" charset="0"/>
        <a:buChar char="•"/>
        <a:defRPr lang="en-US" sz="1800" kern="1200" smtClean="0">
          <a:solidFill>
            <a:schemeClr val="tx1"/>
          </a:solidFill>
          <a:latin typeface="+mn-lt"/>
          <a:ea typeface="+mn-ea"/>
          <a:cs typeface="+mn-cs"/>
        </a:defRPr>
      </a:lvl3pPr>
      <a:lvl4pPr marL="987425" indent="-268288" algn="l" defTabSz="914400" rtl="0" eaLnBrk="1" latinLnBrk="0" hangingPunct="1">
        <a:lnSpc>
          <a:spcPct val="100000"/>
        </a:lnSpc>
        <a:spcBef>
          <a:spcPts val="400"/>
        </a:spcBef>
        <a:buClr>
          <a:schemeClr val="tx2"/>
        </a:buClr>
        <a:buFont typeface="Arial" panose="020B0604020202020204" pitchFamily="34" charset="0"/>
        <a:buChar char="•"/>
        <a:defRPr lang="en-US" sz="1600" kern="1200" smtClean="0">
          <a:solidFill>
            <a:schemeClr val="tx2"/>
          </a:solidFill>
          <a:latin typeface="+mn-lt"/>
          <a:ea typeface="+mn-ea"/>
          <a:cs typeface="+mn-cs"/>
        </a:defRPr>
      </a:lvl4pPr>
      <a:lvl5pPr marL="1160463" indent="-261938" algn="l" defTabSz="914400" rtl="0" eaLnBrk="1" latinLnBrk="0" hangingPunct="1">
        <a:lnSpc>
          <a:spcPct val="100000"/>
        </a:lnSpc>
        <a:spcBef>
          <a:spcPts val="400"/>
        </a:spcBef>
        <a:buClr>
          <a:schemeClr val="tx2"/>
        </a:buClr>
        <a:buFont typeface="Arial" panose="020B0604020202020204" pitchFamily="34" charset="0"/>
        <a:buChar char="•"/>
        <a:defRPr lang="en-US"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p15:clr>
            <a:srgbClr val="F26B43"/>
          </p15:clr>
        </p15:guide>
        <p15:guide id="2" pos="7491">
          <p15:clr>
            <a:srgbClr val="F26B43"/>
          </p15:clr>
        </p15:guide>
        <p15:guide id="3" orient="horz" pos="2160">
          <p15:clr>
            <a:srgbClr val="F26B43"/>
          </p15:clr>
        </p15:guide>
        <p15:guide id="4" orient="horz" pos="935">
          <p15:clr>
            <a:srgbClr val="F26B43"/>
          </p15:clr>
        </p15:guide>
        <p15:guide id="5" orient="horz" pos="3838">
          <p15:clr>
            <a:srgbClr val="F26B43"/>
          </p15:clr>
        </p15:guide>
        <p15:guide id="6" orient="horz" pos="822">
          <p15:clr>
            <a:srgbClr val="F26B43"/>
          </p15:clr>
        </p15:guide>
        <p15:guide id="7" pos="3840">
          <p15:clr>
            <a:srgbClr val="F26B43"/>
          </p15:clr>
        </p15:guide>
        <p15:guide id="8" orient="horz" pos="13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0037" y="-1"/>
            <a:ext cx="11609159" cy="1304925"/>
          </a:xfrm>
          <a:prstGeom prst="rect">
            <a:avLst/>
          </a:prstGeom>
        </p:spPr>
        <p:txBody>
          <a:bodyPr vert="horz" lIns="91440" tIns="45720" rIns="90000" bIns="45720" rtlCol="0" anchor="ctr">
            <a:noAutofit/>
          </a:bodyPr>
          <a:lstStyle/>
          <a:p>
            <a:pPr lvl="0" algn="r"/>
            <a:r>
              <a:rPr lang="en-US"/>
              <a:t>Slide title</a:t>
            </a:r>
          </a:p>
        </p:txBody>
      </p:sp>
      <p:sp>
        <p:nvSpPr>
          <p:cNvPr id="3" name="Text Placeholder 2"/>
          <p:cNvSpPr>
            <a:spLocks noGrp="1"/>
          </p:cNvSpPr>
          <p:nvPr>
            <p:ph type="body" idx="1"/>
          </p:nvPr>
        </p:nvSpPr>
        <p:spPr>
          <a:xfrm>
            <a:off x="300038" y="1484313"/>
            <a:ext cx="11591925" cy="4608512"/>
          </a:xfrm>
          <a:prstGeom prst="rect">
            <a:avLst/>
          </a:prstGeom>
        </p:spPr>
        <p:txBody>
          <a:bodyPr vert="horz" lIns="91440" tIns="45720" rIns="90000" bIns="45720" rtlCol="0">
            <a:noAutofit/>
          </a:body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70600" y="6330968"/>
            <a:ext cx="5483314" cy="292554"/>
          </a:xfrm>
          <a:prstGeom prst="rect">
            <a:avLst/>
          </a:prstGeom>
        </p:spPr>
        <p:txBody>
          <a:bodyPr vert="horz" lIns="90000" tIns="45720" rIns="90000" bIns="45720" rtlCol="0" anchor="b"/>
          <a:lstStyle>
            <a:lvl1pPr algn="r">
              <a:defRPr lang="en-US" sz="1100" b="0">
                <a:solidFill>
                  <a:schemeClr val="tx2"/>
                </a:solidFill>
              </a:defRPr>
            </a:lvl1pPr>
          </a:lstStyle>
          <a:p>
            <a:endParaRPr lang="en-US"/>
          </a:p>
        </p:txBody>
      </p:sp>
      <p:sp>
        <p:nvSpPr>
          <p:cNvPr id="6" name="Slide Number Placeholder 5"/>
          <p:cNvSpPr>
            <a:spLocks noGrp="1"/>
          </p:cNvSpPr>
          <p:nvPr>
            <p:ph type="sldNum" sz="quarter" idx="4"/>
          </p:nvPr>
        </p:nvSpPr>
        <p:spPr>
          <a:xfrm>
            <a:off x="11610261" y="6330968"/>
            <a:ext cx="411004" cy="292554"/>
          </a:xfrm>
          <a:prstGeom prst="rect">
            <a:avLst/>
          </a:prstGeom>
        </p:spPr>
        <p:txBody>
          <a:bodyPr vert="horz" lIns="0" tIns="46800" rIns="0" bIns="46800" rtlCol="0" anchor="b"/>
          <a:lstStyle>
            <a:lvl1pPr algn="r">
              <a:defRPr lang="en-US" sz="1100" b="0" smtClean="0">
                <a:solidFill>
                  <a:schemeClr val="tx2"/>
                </a:solidFill>
              </a:defRPr>
            </a:lvl1pPr>
          </a:lstStyle>
          <a:p>
            <a:fld id="{40A7B169-58CE-4E65-B1F9-ACF9E46440C2}" type="slidenum">
              <a:rPr lang="en-US" smtClean="0"/>
              <a:t>‹#›</a:t>
            </a:fld>
            <a:endParaRPr lang="en-US"/>
          </a:p>
        </p:txBody>
      </p:sp>
      <p:sp>
        <p:nvSpPr>
          <p:cNvPr id="4" name="Date Placeholder 3"/>
          <p:cNvSpPr>
            <a:spLocks noGrp="1"/>
          </p:cNvSpPr>
          <p:nvPr>
            <p:ph type="dt" sz="half" idx="2"/>
          </p:nvPr>
        </p:nvSpPr>
        <p:spPr>
          <a:xfrm>
            <a:off x="4857517" y="6330968"/>
            <a:ext cx="1184909" cy="292554"/>
          </a:xfrm>
          <a:prstGeom prst="rect">
            <a:avLst/>
          </a:prstGeom>
        </p:spPr>
        <p:txBody>
          <a:bodyPr vert="horz" lIns="91440" tIns="45720" rIns="91440" bIns="45720" rtlCol="0" anchor="b"/>
          <a:lstStyle>
            <a:lvl1pPr algn="r">
              <a:defRPr sz="1100" b="0">
                <a:solidFill>
                  <a:schemeClr val="tx2"/>
                </a:solidFill>
              </a:defRPr>
            </a:lvl1pPr>
          </a:lstStyle>
          <a:p>
            <a:fld id="{201AE6ED-181D-4C09-BF5C-1B34ADF21312}" type="datetime1">
              <a:rPr lang="en-US" smtClean="0"/>
              <a:t>8/1/2025</a:t>
            </a:fld>
            <a:endParaRPr lang="en-US"/>
          </a:p>
        </p:txBody>
      </p:sp>
      <p:sp>
        <p:nvSpPr>
          <p:cNvPr id="9" name="Rectangle 8">
            <a:extLst>
              <a:ext uri="{FF2B5EF4-FFF2-40B4-BE49-F238E27FC236}">
                <a16:creationId xmlns:a16="http://schemas.microsoft.com/office/drawing/2014/main" id="{57CD4E90-0AD7-41F7-BEF4-B339EC998E49}"/>
              </a:ext>
            </a:extLst>
          </p:cNvPr>
          <p:cNvSpPr/>
          <p:nvPr/>
        </p:nvSpPr>
        <p:spPr>
          <a:xfrm>
            <a:off x="12004894" y="0"/>
            <a:ext cx="187105" cy="114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DC1749DD-5CB4-BAFF-5C24-97F0F00F15F6}"/>
              </a:ext>
            </a:extLst>
          </p:cNvPr>
          <p:cNvGrpSpPr/>
          <p:nvPr/>
        </p:nvGrpSpPr>
        <p:grpSpPr>
          <a:xfrm>
            <a:off x="-350520" y="4319928"/>
            <a:ext cx="317500" cy="952500"/>
            <a:chOff x="-342900" y="4319928"/>
            <a:chExt cx="317500" cy="952500"/>
          </a:xfrm>
        </p:grpSpPr>
        <p:sp>
          <p:nvSpPr>
            <p:cNvPr id="43" name="ColorPatch">
              <a:extLst>
                <a:ext uri="{FF2B5EF4-FFF2-40B4-BE49-F238E27FC236}">
                  <a16:creationId xmlns:a16="http://schemas.microsoft.com/office/drawing/2014/main" id="{A2E2F886-C330-51CE-B5C9-AB46F1404BB1}"/>
                </a:ext>
              </a:extLst>
            </p:cNvPr>
            <p:cNvSpPr/>
            <p:nvPr userDrawn="1"/>
          </p:nvSpPr>
          <p:spPr>
            <a:xfrm>
              <a:off x="-342900" y="4954928"/>
              <a:ext cx="317500" cy="317500"/>
            </a:xfrm>
            <a:prstGeom prst="rect">
              <a:avLst/>
            </a:prstGeom>
            <a:solidFill>
              <a:srgbClr val="EEEFF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44" name="ColorPatch">
              <a:extLst>
                <a:ext uri="{FF2B5EF4-FFF2-40B4-BE49-F238E27FC236}">
                  <a16:creationId xmlns:a16="http://schemas.microsoft.com/office/drawing/2014/main" id="{FDB36328-023C-D8C1-7E6B-A648091D0ED0}"/>
                </a:ext>
              </a:extLst>
            </p:cNvPr>
            <p:cNvSpPr/>
            <p:nvPr userDrawn="1"/>
          </p:nvSpPr>
          <p:spPr>
            <a:xfrm>
              <a:off x="-342900" y="4637428"/>
              <a:ext cx="317500" cy="317500"/>
            </a:xfrm>
            <a:prstGeom prst="rect">
              <a:avLst/>
            </a:prstGeom>
            <a:solidFill>
              <a:srgbClr val="A6ADB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45" name="ColorPatch">
              <a:extLst>
                <a:ext uri="{FF2B5EF4-FFF2-40B4-BE49-F238E27FC236}">
                  <a16:creationId xmlns:a16="http://schemas.microsoft.com/office/drawing/2014/main" id="{9F8E65A1-0412-05F6-3F82-8EB79873A102}"/>
                </a:ext>
              </a:extLst>
            </p:cNvPr>
            <p:cNvSpPr/>
            <p:nvPr userDrawn="1"/>
          </p:nvSpPr>
          <p:spPr>
            <a:xfrm>
              <a:off x="-342900" y="4319928"/>
              <a:ext cx="317500" cy="317500"/>
            </a:xfrm>
            <a:prstGeom prst="rect">
              <a:avLst/>
            </a:prstGeom>
            <a:solidFill>
              <a:srgbClr val="525A6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grpSp>
        <p:nvGrpSpPr>
          <p:cNvPr id="49" name="Group 48">
            <a:extLst>
              <a:ext uri="{FF2B5EF4-FFF2-40B4-BE49-F238E27FC236}">
                <a16:creationId xmlns:a16="http://schemas.microsoft.com/office/drawing/2014/main" id="{7732C244-0C14-30D0-0478-36AA2A9F0B44}"/>
              </a:ext>
            </a:extLst>
          </p:cNvPr>
          <p:cNvGrpSpPr/>
          <p:nvPr/>
        </p:nvGrpSpPr>
        <p:grpSpPr>
          <a:xfrm>
            <a:off x="-350520" y="2879952"/>
            <a:ext cx="317500" cy="1270000"/>
            <a:chOff x="-342900" y="2879952"/>
            <a:chExt cx="317500" cy="1270000"/>
          </a:xfrm>
        </p:grpSpPr>
        <p:sp>
          <p:nvSpPr>
            <p:cNvPr id="50" name="ColorPatch">
              <a:extLst>
                <a:ext uri="{FF2B5EF4-FFF2-40B4-BE49-F238E27FC236}">
                  <a16:creationId xmlns:a16="http://schemas.microsoft.com/office/drawing/2014/main" id="{31E1361B-325C-EE46-1B21-F5A3ABF1D2F3}"/>
                </a:ext>
              </a:extLst>
            </p:cNvPr>
            <p:cNvSpPr/>
            <p:nvPr userDrawn="1"/>
          </p:nvSpPr>
          <p:spPr>
            <a:xfrm>
              <a:off x="-342900" y="3832452"/>
              <a:ext cx="317500" cy="317500"/>
            </a:xfrm>
            <a:prstGeom prst="rect">
              <a:avLst/>
            </a:prstGeom>
            <a:solidFill>
              <a:srgbClr val="FFF4BF"/>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51" name="ColorPatch">
              <a:extLst>
                <a:ext uri="{FF2B5EF4-FFF2-40B4-BE49-F238E27FC236}">
                  <a16:creationId xmlns:a16="http://schemas.microsoft.com/office/drawing/2014/main" id="{721D0BC2-53DB-3884-688A-247574811D85}"/>
                </a:ext>
              </a:extLst>
            </p:cNvPr>
            <p:cNvSpPr/>
            <p:nvPr userDrawn="1"/>
          </p:nvSpPr>
          <p:spPr>
            <a:xfrm>
              <a:off x="-342900" y="3515520"/>
              <a:ext cx="317500" cy="317500"/>
            </a:xfrm>
            <a:prstGeom prst="rect">
              <a:avLst/>
            </a:prstGeom>
            <a:solidFill>
              <a:srgbClr val="FFE87F"/>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52" name="ColorPatch">
              <a:extLst>
                <a:ext uri="{FF2B5EF4-FFF2-40B4-BE49-F238E27FC236}">
                  <a16:creationId xmlns:a16="http://schemas.microsoft.com/office/drawing/2014/main" id="{3D10437D-D613-EB33-523B-3A294D6295FE}"/>
                </a:ext>
              </a:extLst>
            </p:cNvPr>
            <p:cNvSpPr/>
            <p:nvPr userDrawn="1"/>
          </p:nvSpPr>
          <p:spPr>
            <a:xfrm>
              <a:off x="-342900" y="3197452"/>
              <a:ext cx="317500" cy="317500"/>
            </a:xfrm>
            <a:prstGeom prst="rect">
              <a:avLst/>
            </a:prstGeom>
            <a:solidFill>
              <a:srgbClr val="FFDD4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53" name="ColorPatch">
              <a:extLst>
                <a:ext uri="{FF2B5EF4-FFF2-40B4-BE49-F238E27FC236}">
                  <a16:creationId xmlns:a16="http://schemas.microsoft.com/office/drawing/2014/main" id="{7605F83F-A2B9-B477-973E-B28376961D98}"/>
                </a:ext>
              </a:extLst>
            </p:cNvPr>
            <p:cNvSpPr/>
            <p:nvPr userDrawn="1"/>
          </p:nvSpPr>
          <p:spPr>
            <a:xfrm>
              <a:off x="-342900" y="2879952"/>
              <a:ext cx="317500" cy="317500"/>
            </a:xfrm>
            <a:prstGeom prst="rect">
              <a:avLst/>
            </a:prstGeom>
            <a:solidFill>
              <a:srgbClr val="FFD2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grpSp>
        <p:nvGrpSpPr>
          <p:cNvPr id="54" name="Group 53">
            <a:extLst>
              <a:ext uri="{FF2B5EF4-FFF2-40B4-BE49-F238E27FC236}">
                <a16:creationId xmlns:a16="http://schemas.microsoft.com/office/drawing/2014/main" id="{F75168C8-3C72-052F-C7C0-7CD4B023E7F9}"/>
              </a:ext>
            </a:extLst>
          </p:cNvPr>
          <p:cNvGrpSpPr/>
          <p:nvPr/>
        </p:nvGrpSpPr>
        <p:grpSpPr>
          <a:xfrm>
            <a:off x="-350520" y="1439976"/>
            <a:ext cx="317500" cy="1270000"/>
            <a:chOff x="-342900" y="1439976"/>
            <a:chExt cx="317500" cy="1270000"/>
          </a:xfrm>
        </p:grpSpPr>
        <p:sp>
          <p:nvSpPr>
            <p:cNvPr id="55" name="ColorPatch">
              <a:extLst>
                <a:ext uri="{FF2B5EF4-FFF2-40B4-BE49-F238E27FC236}">
                  <a16:creationId xmlns:a16="http://schemas.microsoft.com/office/drawing/2014/main" id="{4A6E12F2-EF64-A2CC-1E25-B6F6B23289F8}"/>
                </a:ext>
              </a:extLst>
            </p:cNvPr>
            <p:cNvSpPr/>
            <p:nvPr userDrawn="1"/>
          </p:nvSpPr>
          <p:spPr>
            <a:xfrm>
              <a:off x="-342900" y="2392476"/>
              <a:ext cx="317500" cy="317500"/>
            </a:xfrm>
            <a:prstGeom prst="rect">
              <a:avLst/>
            </a:prstGeom>
            <a:solidFill>
              <a:srgbClr val="CEECF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56" name="ColorPatch">
              <a:extLst>
                <a:ext uri="{FF2B5EF4-FFF2-40B4-BE49-F238E27FC236}">
                  <a16:creationId xmlns:a16="http://schemas.microsoft.com/office/drawing/2014/main" id="{DF4090A9-80E3-4F93-64FD-1A4F5C9704A1}"/>
                </a:ext>
              </a:extLst>
            </p:cNvPr>
            <p:cNvSpPr/>
            <p:nvPr userDrawn="1"/>
          </p:nvSpPr>
          <p:spPr>
            <a:xfrm>
              <a:off x="-342900" y="2074976"/>
              <a:ext cx="317500" cy="317500"/>
            </a:xfrm>
            <a:prstGeom prst="rect">
              <a:avLst/>
            </a:prstGeom>
            <a:solidFill>
              <a:srgbClr val="9DD9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57" name="ColorPatch">
              <a:extLst>
                <a:ext uri="{FF2B5EF4-FFF2-40B4-BE49-F238E27FC236}">
                  <a16:creationId xmlns:a16="http://schemas.microsoft.com/office/drawing/2014/main" id="{383C7A3C-7DEE-3289-0A64-6DC893E895F6}"/>
                </a:ext>
              </a:extLst>
            </p:cNvPr>
            <p:cNvSpPr/>
            <p:nvPr userDrawn="1"/>
          </p:nvSpPr>
          <p:spPr>
            <a:xfrm>
              <a:off x="-342900" y="1757476"/>
              <a:ext cx="317500" cy="317500"/>
            </a:xfrm>
            <a:prstGeom prst="rect">
              <a:avLst/>
            </a:prstGeom>
            <a:solidFill>
              <a:srgbClr val="6DC7EC"/>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58" name="ColorPatch">
              <a:extLst>
                <a:ext uri="{FF2B5EF4-FFF2-40B4-BE49-F238E27FC236}">
                  <a16:creationId xmlns:a16="http://schemas.microsoft.com/office/drawing/2014/main" id="{199B6E69-48B5-574D-A56E-8532B8036346}"/>
                </a:ext>
              </a:extLst>
            </p:cNvPr>
            <p:cNvSpPr/>
            <p:nvPr userDrawn="1"/>
          </p:nvSpPr>
          <p:spPr>
            <a:xfrm>
              <a:off x="-342900" y="1439976"/>
              <a:ext cx="317500" cy="317500"/>
            </a:xfrm>
            <a:prstGeom prst="rect">
              <a:avLst/>
            </a:prstGeom>
            <a:solidFill>
              <a:srgbClr val="3CB4E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grpSp>
        <p:nvGrpSpPr>
          <p:cNvPr id="59" name="Group 58">
            <a:extLst>
              <a:ext uri="{FF2B5EF4-FFF2-40B4-BE49-F238E27FC236}">
                <a16:creationId xmlns:a16="http://schemas.microsoft.com/office/drawing/2014/main" id="{776E4B5F-4E90-DA3A-7C84-81947655F1ED}"/>
              </a:ext>
            </a:extLst>
          </p:cNvPr>
          <p:cNvGrpSpPr/>
          <p:nvPr/>
        </p:nvGrpSpPr>
        <p:grpSpPr>
          <a:xfrm>
            <a:off x="-350520" y="0"/>
            <a:ext cx="317500" cy="1271047"/>
            <a:chOff x="-342900" y="0"/>
            <a:chExt cx="317500" cy="1271047"/>
          </a:xfrm>
        </p:grpSpPr>
        <p:sp>
          <p:nvSpPr>
            <p:cNvPr id="60" name="ColorPatch">
              <a:extLst>
                <a:ext uri="{FF2B5EF4-FFF2-40B4-BE49-F238E27FC236}">
                  <a16:creationId xmlns:a16="http://schemas.microsoft.com/office/drawing/2014/main" id="{E8CC3E9E-61E4-65A9-2FB7-B210351E32AB}"/>
                </a:ext>
              </a:extLst>
            </p:cNvPr>
            <p:cNvSpPr/>
            <p:nvPr userDrawn="1"/>
          </p:nvSpPr>
          <p:spPr>
            <a:xfrm>
              <a:off x="-342900" y="953547"/>
              <a:ext cx="317500" cy="317500"/>
            </a:xfrm>
            <a:prstGeom prst="rect">
              <a:avLst/>
            </a:prstGeom>
            <a:solidFill>
              <a:srgbClr val="C0C8D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61" name="ColorPatch">
              <a:extLst>
                <a:ext uri="{FF2B5EF4-FFF2-40B4-BE49-F238E27FC236}">
                  <a16:creationId xmlns:a16="http://schemas.microsoft.com/office/drawing/2014/main" id="{52979BF7-37B7-C9E0-012F-AF2421299EA0}"/>
                </a:ext>
              </a:extLst>
            </p:cNvPr>
            <p:cNvSpPr/>
            <p:nvPr userDrawn="1"/>
          </p:nvSpPr>
          <p:spPr>
            <a:xfrm>
              <a:off x="-342900" y="635000"/>
              <a:ext cx="317500" cy="317500"/>
            </a:xfrm>
            <a:prstGeom prst="rect">
              <a:avLst/>
            </a:prstGeom>
            <a:solidFill>
              <a:srgbClr val="8191A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62" name="ColorPatch">
              <a:extLst>
                <a:ext uri="{FF2B5EF4-FFF2-40B4-BE49-F238E27FC236}">
                  <a16:creationId xmlns:a16="http://schemas.microsoft.com/office/drawing/2014/main" id="{4F93A17E-06C6-9F0F-291B-C51A93E99B57}"/>
                </a:ext>
              </a:extLst>
            </p:cNvPr>
            <p:cNvSpPr/>
            <p:nvPr userDrawn="1"/>
          </p:nvSpPr>
          <p:spPr>
            <a:xfrm>
              <a:off x="-342900" y="317500"/>
              <a:ext cx="317500" cy="317500"/>
            </a:xfrm>
            <a:prstGeom prst="rect">
              <a:avLst/>
            </a:prstGeom>
            <a:solidFill>
              <a:srgbClr val="425A78"/>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63" name="ColorPatch">
              <a:extLst>
                <a:ext uri="{FF2B5EF4-FFF2-40B4-BE49-F238E27FC236}">
                  <a16:creationId xmlns:a16="http://schemas.microsoft.com/office/drawing/2014/main" id="{435540DC-615B-FEFF-859B-65830CAC8FD4}"/>
                </a:ext>
              </a:extLst>
            </p:cNvPr>
            <p:cNvSpPr/>
            <p:nvPr userDrawn="1"/>
          </p:nvSpPr>
          <p:spPr>
            <a:xfrm>
              <a:off x="-342900" y="0"/>
              <a:ext cx="317500" cy="317500"/>
            </a:xfrm>
            <a:prstGeom prst="rect">
              <a:avLst/>
            </a:prstGeom>
            <a:solidFill>
              <a:srgbClr val="03234B"/>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pic>
        <p:nvPicPr>
          <p:cNvPr id="7" name="Graphic 6">
            <a:extLst>
              <a:ext uri="{FF2B5EF4-FFF2-40B4-BE49-F238E27FC236}">
                <a16:creationId xmlns:a16="http://schemas.microsoft.com/office/drawing/2014/main" id="{1B25AE6E-5128-CFAA-FFCC-CE0BB6C809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974" y="6155372"/>
            <a:ext cx="928614" cy="640080"/>
          </a:xfrm>
          <a:prstGeom prst="rect">
            <a:avLst/>
          </a:prstGeom>
        </p:spPr>
      </p:pic>
      <p:sp>
        <p:nvSpPr>
          <p:cNvPr id="8" name="ColorPatch">
            <a:extLst>
              <a:ext uri="{FF2B5EF4-FFF2-40B4-BE49-F238E27FC236}">
                <a16:creationId xmlns:a16="http://schemas.microsoft.com/office/drawing/2014/main" id="{0AEC0462-31D5-45A0-08F2-246AB6C48EF4}"/>
              </a:ext>
            </a:extLst>
          </p:cNvPr>
          <p:cNvSpPr/>
          <p:nvPr userDrawn="1"/>
        </p:nvSpPr>
        <p:spPr>
          <a:xfrm>
            <a:off x="-685800" y="5486400"/>
            <a:ext cx="317500" cy="317500"/>
          </a:xfrm>
          <a:prstGeom prst="rect">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0" name="ColorPatch">
            <a:extLst>
              <a:ext uri="{FF2B5EF4-FFF2-40B4-BE49-F238E27FC236}">
                <a16:creationId xmlns:a16="http://schemas.microsoft.com/office/drawing/2014/main" id="{EE806863-85CB-9BF6-788B-DB2B5EA21E90}"/>
              </a:ext>
            </a:extLst>
          </p:cNvPr>
          <p:cNvSpPr/>
          <p:nvPr userDrawn="1"/>
        </p:nvSpPr>
        <p:spPr>
          <a:xfrm>
            <a:off x="-685800" y="5143500"/>
            <a:ext cx="317500" cy="317500"/>
          </a:xfrm>
          <a:prstGeom prst="rect">
            <a:avLst/>
          </a:prstGeom>
          <a:solidFill>
            <a:srgbClr val="D1D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1" name="ColorPatch">
            <a:extLst>
              <a:ext uri="{FF2B5EF4-FFF2-40B4-BE49-F238E27FC236}">
                <a16:creationId xmlns:a16="http://schemas.microsoft.com/office/drawing/2014/main" id="{B5CF2E38-6768-CFF1-9DBB-091D5293E1EC}"/>
              </a:ext>
            </a:extLst>
          </p:cNvPr>
          <p:cNvSpPr/>
          <p:nvPr userDrawn="1"/>
        </p:nvSpPr>
        <p:spPr>
          <a:xfrm>
            <a:off x="-685800" y="4800600"/>
            <a:ext cx="317500" cy="317500"/>
          </a:xfrm>
          <a:prstGeom prst="rect">
            <a:avLst/>
          </a:prstGeom>
          <a:solidFill>
            <a:srgbClr val="A2A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2" name="ColorPatch">
            <a:extLst>
              <a:ext uri="{FF2B5EF4-FFF2-40B4-BE49-F238E27FC236}">
                <a16:creationId xmlns:a16="http://schemas.microsoft.com/office/drawing/2014/main" id="{35586280-A016-37DA-6EF7-9DF384EAEE3D}"/>
              </a:ext>
            </a:extLst>
          </p:cNvPr>
          <p:cNvSpPr/>
          <p:nvPr userDrawn="1"/>
        </p:nvSpPr>
        <p:spPr>
          <a:xfrm>
            <a:off x="-685800" y="4457700"/>
            <a:ext cx="317500" cy="317500"/>
          </a:xfrm>
          <a:prstGeom prst="rect">
            <a:avLst/>
          </a:prstGeom>
          <a:solidFill>
            <a:srgbClr val="747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3" name="ColorPatch">
            <a:extLst>
              <a:ext uri="{FF2B5EF4-FFF2-40B4-BE49-F238E27FC236}">
                <a16:creationId xmlns:a16="http://schemas.microsoft.com/office/drawing/2014/main" id="{D736E8DC-39CF-615B-C906-2494D2845A42}"/>
              </a:ext>
            </a:extLst>
          </p:cNvPr>
          <p:cNvSpPr/>
          <p:nvPr userDrawn="1"/>
        </p:nvSpPr>
        <p:spPr>
          <a:xfrm>
            <a:off x="-685800" y="4114800"/>
            <a:ext cx="317500" cy="317500"/>
          </a:xfrm>
          <a:prstGeom prst="rect">
            <a:avLst/>
          </a:prstGeom>
          <a:solidFill>
            <a:srgbClr val="464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4" name="ColorPatch">
            <a:extLst>
              <a:ext uri="{FF2B5EF4-FFF2-40B4-BE49-F238E27FC236}">
                <a16:creationId xmlns:a16="http://schemas.microsoft.com/office/drawing/2014/main" id="{2D0C1B43-96F2-6B05-8213-61CCECE8F3D5}"/>
              </a:ext>
            </a:extLst>
          </p:cNvPr>
          <p:cNvSpPr/>
          <p:nvPr userDrawn="1"/>
        </p:nvSpPr>
        <p:spPr>
          <a:xfrm>
            <a:off x="-685800" y="3771900"/>
            <a:ext cx="317500" cy="317500"/>
          </a:xfrm>
          <a:prstGeom prst="rect">
            <a:avLst/>
          </a:prstGeom>
          <a:solidFill>
            <a:srgbClr val="E2B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5" name="ColorPatch">
            <a:extLst>
              <a:ext uri="{FF2B5EF4-FFF2-40B4-BE49-F238E27FC236}">
                <a16:creationId xmlns:a16="http://schemas.microsoft.com/office/drawing/2014/main" id="{40296509-FA80-59E0-8FB6-02DD5445089C}"/>
              </a:ext>
            </a:extLst>
          </p:cNvPr>
          <p:cNvSpPr/>
          <p:nvPr userDrawn="1"/>
        </p:nvSpPr>
        <p:spPr>
          <a:xfrm>
            <a:off x="-685800" y="3429000"/>
            <a:ext cx="317500" cy="317500"/>
          </a:xfrm>
          <a:prstGeom prst="rect">
            <a:avLst/>
          </a:prstGeom>
          <a:solidFill>
            <a:srgbClr val="C57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6" name="ColorPatch">
            <a:extLst>
              <a:ext uri="{FF2B5EF4-FFF2-40B4-BE49-F238E27FC236}">
                <a16:creationId xmlns:a16="http://schemas.microsoft.com/office/drawing/2014/main" id="{C074F3A7-232F-C958-447C-4C2B2F5C5829}"/>
              </a:ext>
            </a:extLst>
          </p:cNvPr>
          <p:cNvSpPr/>
          <p:nvPr userDrawn="1"/>
        </p:nvSpPr>
        <p:spPr>
          <a:xfrm>
            <a:off x="-685800" y="3086100"/>
            <a:ext cx="317500" cy="317500"/>
          </a:xfrm>
          <a:prstGeom prst="rect">
            <a:avLst/>
          </a:prstGeom>
          <a:solidFill>
            <a:srgbClr val="A9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7" name="ColorPatch">
            <a:extLst>
              <a:ext uri="{FF2B5EF4-FFF2-40B4-BE49-F238E27FC236}">
                <a16:creationId xmlns:a16="http://schemas.microsoft.com/office/drawing/2014/main" id="{8D11974A-612C-C118-D9DC-8702E8426EA1}"/>
              </a:ext>
            </a:extLst>
          </p:cNvPr>
          <p:cNvSpPr/>
          <p:nvPr userDrawn="1"/>
        </p:nvSpPr>
        <p:spPr>
          <a:xfrm>
            <a:off x="-685800" y="2743200"/>
            <a:ext cx="317500" cy="317500"/>
          </a:xfrm>
          <a:prstGeom prst="rect">
            <a:avLst/>
          </a:prstGeom>
          <a:solidFill>
            <a:srgbClr val="8C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8" name="ColorPatch">
            <a:extLst>
              <a:ext uri="{FF2B5EF4-FFF2-40B4-BE49-F238E27FC236}">
                <a16:creationId xmlns:a16="http://schemas.microsoft.com/office/drawing/2014/main" id="{C99C4F84-A0B6-9898-0534-0B391F6BCC2D}"/>
              </a:ext>
            </a:extLst>
          </p:cNvPr>
          <p:cNvSpPr/>
          <p:nvPr userDrawn="1"/>
        </p:nvSpPr>
        <p:spPr>
          <a:xfrm>
            <a:off x="-685800" y="2400300"/>
            <a:ext cx="317500" cy="317500"/>
          </a:xfrm>
          <a:prstGeom prst="rect">
            <a:avLst/>
          </a:prstGeom>
          <a:solidFill>
            <a:srgbClr val="C0D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9" name="ColorPatch">
            <a:extLst>
              <a:ext uri="{FF2B5EF4-FFF2-40B4-BE49-F238E27FC236}">
                <a16:creationId xmlns:a16="http://schemas.microsoft.com/office/drawing/2014/main" id="{C1397836-35C8-638F-8BCE-49270C4C21BE}"/>
              </a:ext>
            </a:extLst>
          </p:cNvPr>
          <p:cNvSpPr/>
          <p:nvPr userDrawn="1"/>
        </p:nvSpPr>
        <p:spPr>
          <a:xfrm>
            <a:off x="-685800" y="2057400"/>
            <a:ext cx="317500" cy="317500"/>
          </a:xfrm>
          <a:prstGeom prst="rect">
            <a:avLst/>
          </a:prstGeom>
          <a:solidFill>
            <a:srgbClr val="81A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0" name="ColorPatch">
            <a:extLst>
              <a:ext uri="{FF2B5EF4-FFF2-40B4-BE49-F238E27FC236}">
                <a16:creationId xmlns:a16="http://schemas.microsoft.com/office/drawing/2014/main" id="{672D05E1-38D4-5AE7-B973-64141E9FB6B6}"/>
              </a:ext>
            </a:extLst>
          </p:cNvPr>
          <p:cNvSpPr/>
          <p:nvPr userDrawn="1"/>
        </p:nvSpPr>
        <p:spPr>
          <a:xfrm>
            <a:off x="-685800" y="1714500"/>
            <a:ext cx="317500" cy="317500"/>
          </a:xfrm>
          <a:prstGeom prst="rect">
            <a:avLst/>
          </a:prstGeom>
          <a:solidFill>
            <a:srgbClr val="438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1" name="ColorPatch">
            <a:extLst>
              <a:ext uri="{FF2B5EF4-FFF2-40B4-BE49-F238E27FC236}">
                <a16:creationId xmlns:a16="http://schemas.microsoft.com/office/drawing/2014/main" id="{81977813-9774-D6BE-D65D-7B1EDE481FA4}"/>
              </a:ext>
            </a:extLst>
          </p:cNvPr>
          <p:cNvSpPr/>
          <p:nvPr userDrawn="1"/>
        </p:nvSpPr>
        <p:spPr>
          <a:xfrm>
            <a:off x="-685800" y="1371600"/>
            <a:ext cx="317500" cy="317500"/>
          </a:xfrm>
          <a:prstGeom prst="rect">
            <a:avLst/>
          </a:prstGeom>
          <a:solidFill>
            <a:srgbClr val="045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2" name="ColorPatch">
            <a:extLst>
              <a:ext uri="{FF2B5EF4-FFF2-40B4-BE49-F238E27FC236}">
                <a16:creationId xmlns:a16="http://schemas.microsoft.com/office/drawing/2014/main" id="{F4D8EFCA-380E-4BA7-8AD6-37F35EC7CE38}"/>
              </a:ext>
            </a:extLst>
          </p:cNvPr>
          <p:cNvSpPr/>
          <p:nvPr userDrawn="1"/>
        </p:nvSpPr>
        <p:spPr>
          <a:xfrm>
            <a:off x="-685800" y="1028700"/>
            <a:ext cx="317500" cy="317500"/>
          </a:xfrm>
          <a:prstGeom prst="rect">
            <a:avLst/>
          </a:prstGeom>
          <a:solidFill>
            <a:srgbClr val="D1E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3" name="ColorPatch">
            <a:extLst>
              <a:ext uri="{FF2B5EF4-FFF2-40B4-BE49-F238E27FC236}">
                <a16:creationId xmlns:a16="http://schemas.microsoft.com/office/drawing/2014/main" id="{F276067D-6367-9D90-9880-BA2BD172402A}"/>
              </a:ext>
            </a:extLst>
          </p:cNvPr>
          <p:cNvSpPr/>
          <p:nvPr userDrawn="1"/>
        </p:nvSpPr>
        <p:spPr>
          <a:xfrm>
            <a:off x="-685800" y="685800"/>
            <a:ext cx="317500" cy="317500"/>
          </a:xfrm>
          <a:prstGeom prst="rect">
            <a:avLst/>
          </a:prstGeom>
          <a:solidFill>
            <a:srgbClr val="A4D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4" name="ColorPatch">
            <a:extLst>
              <a:ext uri="{FF2B5EF4-FFF2-40B4-BE49-F238E27FC236}">
                <a16:creationId xmlns:a16="http://schemas.microsoft.com/office/drawing/2014/main" id="{7D58DC38-1B9E-2715-EDA3-C14F8EC2537A}"/>
              </a:ext>
            </a:extLst>
          </p:cNvPr>
          <p:cNvSpPr/>
          <p:nvPr userDrawn="1"/>
        </p:nvSpPr>
        <p:spPr>
          <a:xfrm>
            <a:off x="-685800" y="342900"/>
            <a:ext cx="317500" cy="317500"/>
          </a:xfrm>
          <a:prstGeom prst="rect">
            <a:avLst/>
          </a:prstGeom>
          <a:solidFill>
            <a:srgbClr val="77C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5" name="ColorPatch">
            <a:extLst>
              <a:ext uri="{FF2B5EF4-FFF2-40B4-BE49-F238E27FC236}">
                <a16:creationId xmlns:a16="http://schemas.microsoft.com/office/drawing/2014/main" id="{7BF1EB83-ACA0-0156-2FF6-32A43C2B3FA0}"/>
              </a:ext>
            </a:extLst>
          </p:cNvPr>
          <p:cNvSpPr/>
          <p:nvPr userDrawn="1"/>
        </p:nvSpPr>
        <p:spPr>
          <a:xfrm>
            <a:off x="-685800" y="0"/>
            <a:ext cx="317500" cy="317500"/>
          </a:xfrm>
          <a:prstGeom prst="rect">
            <a:avLst/>
          </a:prstGeom>
          <a:solidFill>
            <a:srgbClr val="49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6" name="ColorPatch">
            <a:extLst>
              <a:ext uri="{FF2B5EF4-FFF2-40B4-BE49-F238E27FC236}">
                <a16:creationId xmlns:a16="http://schemas.microsoft.com/office/drawing/2014/main" id="{EE2D87D8-208B-FE1C-719C-188A38070171}"/>
              </a:ext>
            </a:extLst>
          </p:cNvPr>
          <p:cNvSpPr/>
          <p:nvPr userDrawn="1"/>
        </p:nvSpPr>
        <p:spPr>
          <a:xfrm>
            <a:off x="-342900" y="5143500"/>
            <a:ext cx="317500" cy="317500"/>
          </a:xfrm>
          <a:prstGeom prst="rect">
            <a:avLst/>
          </a:prstGeom>
          <a:solidFill>
            <a:srgbClr val="F9B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7" name="ColorPatch">
            <a:extLst>
              <a:ext uri="{FF2B5EF4-FFF2-40B4-BE49-F238E27FC236}">
                <a16:creationId xmlns:a16="http://schemas.microsoft.com/office/drawing/2014/main" id="{8DDA1B68-EA3F-96A2-AC03-79A8308B9230}"/>
              </a:ext>
            </a:extLst>
          </p:cNvPr>
          <p:cNvSpPr/>
          <p:nvPr userDrawn="1"/>
        </p:nvSpPr>
        <p:spPr>
          <a:xfrm>
            <a:off x="-342900" y="4800600"/>
            <a:ext cx="317500" cy="317500"/>
          </a:xfrm>
          <a:prstGeom prst="rect">
            <a:avLst/>
          </a:prstGeom>
          <a:solidFill>
            <a:srgbClr val="F27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8" name="ColorPatch">
            <a:extLst>
              <a:ext uri="{FF2B5EF4-FFF2-40B4-BE49-F238E27FC236}">
                <a16:creationId xmlns:a16="http://schemas.microsoft.com/office/drawing/2014/main" id="{F49AB6AD-C50B-3561-9F04-A0A3CFE7C902}"/>
              </a:ext>
            </a:extLst>
          </p:cNvPr>
          <p:cNvSpPr/>
          <p:nvPr userDrawn="1"/>
        </p:nvSpPr>
        <p:spPr>
          <a:xfrm>
            <a:off x="-342900" y="4457700"/>
            <a:ext cx="317500" cy="317500"/>
          </a:xfrm>
          <a:prstGeom prst="rect">
            <a:avLst/>
          </a:prstGeom>
          <a:solidFill>
            <a:srgbClr val="EC4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9" name="ColorPatch">
            <a:extLst>
              <a:ext uri="{FF2B5EF4-FFF2-40B4-BE49-F238E27FC236}">
                <a16:creationId xmlns:a16="http://schemas.microsoft.com/office/drawing/2014/main" id="{EE0D4ABA-3946-5C2B-DBA9-88E61243E92B}"/>
              </a:ext>
            </a:extLst>
          </p:cNvPr>
          <p:cNvSpPr/>
          <p:nvPr userDrawn="1"/>
        </p:nvSpPr>
        <p:spPr>
          <a:xfrm>
            <a:off x="-342900" y="4114800"/>
            <a:ext cx="317500" cy="31750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0" name="ColorPatch">
            <a:extLst>
              <a:ext uri="{FF2B5EF4-FFF2-40B4-BE49-F238E27FC236}">
                <a16:creationId xmlns:a16="http://schemas.microsoft.com/office/drawing/2014/main" id="{97AC9315-7A18-8B0F-8B35-0645C4D17C82}"/>
              </a:ext>
            </a:extLst>
          </p:cNvPr>
          <p:cNvSpPr/>
          <p:nvPr userDrawn="1"/>
        </p:nvSpPr>
        <p:spPr>
          <a:xfrm>
            <a:off x="-342900" y="3771900"/>
            <a:ext cx="317500" cy="317500"/>
          </a:xfrm>
          <a:prstGeom prst="rect">
            <a:avLst/>
          </a:prstGeom>
          <a:solidFill>
            <a:srgbClr val="FFF4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1" name="ColorPatch">
            <a:extLst>
              <a:ext uri="{FF2B5EF4-FFF2-40B4-BE49-F238E27FC236}">
                <a16:creationId xmlns:a16="http://schemas.microsoft.com/office/drawing/2014/main" id="{81258C8D-722F-D022-3C27-CD108CD683C8}"/>
              </a:ext>
            </a:extLst>
          </p:cNvPr>
          <p:cNvSpPr/>
          <p:nvPr userDrawn="1"/>
        </p:nvSpPr>
        <p:spPr>
          <a:xfrm>
            <a:off x="-342900" y="3429000"/>
            <a:ext cx="317500" cy="317500"/>
          </a:xfrm>
          <a:prstGeom prst="rect">
            <a:avLst/>
          </a:prstGeom>
          <a:solidFill>
            <a:srgbClr val="FFE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2" name="ColorPatch">
            <a:extLst>
              <a:ext uri="{FF2B5EF4-FFF2-40B4-BE49-F238E27FC236}">
                <a16:creationId xmlns:a16="http://schemas.microsoft.com/office/drawing/2014/main" id="{CAF6DB4B-BAE4-7E7F-6309-BE81514B8254}"/>
              </a:ext>
            </a:extLst>
          </p:cNvPr>
          <p:cNvSpPr/>
          <p:nvPr userDrawn="1"/>
        </p:nvSpPr>
        <p:spPr>
          <a:xfrm>
            <a:off x="-342900" y="3086100"/>
            <a:ext cx="317500" cy="317500"/>
          </a:xfrm>
          <a:prstGeom prst="rect">
            <a:avLst/>
          </a:prstGeom>
          <a:solidFill>
            <a:srgbClr val="FFD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3" name="ColorPatch">
            <a:extLst>
              <a:ext uri="{FF2B5EF4-FFF2-40B4-BE49-F238E27FC236}">
                <a16:creationId xmlns:a16="http://schemas.microsoft.com/office/drawing/2014/main" id="{707D0AE8-590E-7FC7-661E-81304F4A36AF}"/>
              </a:ext>
            </a:extLst>
          </p:cNvPr>
          <p:cNvSpPr/>
          <p:nvPr userDrawn="1"/>
        </p:nvSpPr>
        <p:spPr>
          <a:xfrm>
            <a:off x="-342900" y="2743200"/>
            <a:ext cx="317500" cy="317500"/>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4" name="ColorPatch">
            <a:extLst>
              <a:ext uri="{FF2B5EF4-FFF2-40B4-BE49-F238E27FC236}">
                <a16:creationId xmlns:a16="http://schemas.microsoft.com/office/drawing/2014/main" id="{0E9A50BB-934A-CAEF-B8ED-D6B3073AACF0}"/>
              </a:ext>
            </a:extLst>
          </p:cNvPr>
          <p:cNvSpPr/>
          <p:nvPr userDrawn="1"/>
        </p:nvSpPr>
        <p:spPr>
          <a:xfrm>
            <a:off x="-342900" y="2400300"/>
            <a:ext cx="317500" cy="317500"/>
          </a:xfrm>
          <a:prstGeom prst="rect">
            <a:avLst/>
          </a:prstGeom>
          <a:solidFill>
            <a:srgbClr val="CEE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5" name="ColorPatch">
            <a:extLst>
              <a:ext uri="{FF2B5EF4-FFF2-40B4-BE49-F238E27FC236}">
                <a16:creationId xmlns:a16="http://schemas.microsoft.com/office/drawing/2014/main" id="{E0412338-A357-F239-387B-CF8B4DB9BA70}"/>
              </a:ext>
            </a:extLst>
          </p:cNvPr>
          <p:cNvSpPr/>
          <p:nvPr userDrawn="1"/>
        </p:nvSpPr>
        <p:spPr>
          <a:xfrm>
            <a:off x="-342900" y="2057400"/>
            <a:ext cx="317500" cy="317500"/>
          </a:xfrm>
          <a:prstGeom prst="rect">
            <a:avLst/>
          </a:prstGeom>
          <a:solidFill>
            <a:srgbClr val="9D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6" name="ColorPatch">
            <a:extLst>
              <a:ext uri="{FF2B5EF4-FFF2-40B4-BE49-F238E27FC236}">
                <a16:creationId xmlns:a16="http://schemas.microsoft.com/office/drawing/2014/main" id="{309CD4DC-1135-B205-C06C-47E5BDA98005}"/>
              </a:ext>
            </a:extLst>
          </p:cNvPr>
          <p:cNvSpPr/>
          <p:nvPr userDrawn="1"/>
        </p:nvSpPr>
        <p:spPr>
          <a:xfrm>
            <a:off x="-342900" y="1714500"/>
            <a:ext cx="317500" cy="317500"/>
          </a:xfrm>
          <a:prstGeom prst="rect">
            <a:avLst/>
          </a:prstGeom>
          <a:solidFill>
            <a:srgbClr val="6DC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7" name="ColorPatch">
            <a:extLst>
              <a:ext uri="{FF2B5EF4-FFF2-40B4-BE49-F238E27FC236}">
                <a16:creationId xmlns:a16="http://schemas.microsoft.com/office/drawing/2014/main" id="{82DFD337-2FB5-0DDF-6C90-FFF5A5C62B9E}"/>
              </a:ext>
            </a:extLst>
          </p:cNvPr>
          <p:cNvSpPr/>
          <p:nvPr userDrawn="1"/>
        </p:nvSpPr>
        <p:spPr>
          <a:xfrm>
            <a:off x="-342900" y="1371600"/>
            <a:ext cx="317500" cy="317500"/>
          </a:xfrm>
          <a:prstGeom prst="rect">
            <a:avLst/>
          </a:prstGeom>
          <a:solidFill>
            <a:srgbClr val="3C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8" name="ColorPatch">
            <a:extLst>
              <a:ext uri="{FF2B5EF4-FFF2-40B4-BE49-F238E27FC236}">
                <a16:creationId xmlns:a16="http://schemas.microsoft.com/office/drawing/2014/main" id="{43F1AF73-6586-BA4F-E45A-ACF2A6B42E6C}"/>
              </a:ext>
            </a:extLst>
          </p:cNvPr>
          <p:cNvSpPr/>
          <p:nvPr userDrawn="1"/>
        </p:nvSpPr>
        <p:spPr>
          <a:xfrm>
            <a:off x="-342900" y="1028700"/>
            <a:ext cx="317500" cy="317500"/>
          </a:xfrm>
          <a:prstGeom prst="rect">
            <a:avLst/>
          </a:prstGeom>
          <a:solidFill>
            <a:srgbClr val="C0C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9" name="ColorPatch">
            <a:extLst>
              <a:ext uri="{FF2B5EF4-FFF2-40B4-BE49-F238E27FC236}">
                <a16:creationId xmlns:a16="http://schemas.microsoft.com/office/drawing/2014/main" id="{3CD99321-6988-40C8-DCE7-E08D30436CC0}"/>
              </a:ext>
            </a:extLst>
          </p:cNvPr>
          <p:cNvSpPr/>
          <p:nvPr userDrawn="1"/>
        </p:nvSpPr>
        <p:spPr>
          <a:xfrm>
            <a:off x="-342900" y="685800"/>
            <a:ext cx="317500" cy="317500"/>
          </a:xfrm>
          <a:prstGeom prst="rect">
            <a:avLst/>
          </a:prstGeom>
          <a:solidFill>
            <a:srgbClr val="81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40" name="ColorPatch">
            <a:extLst>
              <a:ext uri="{FF2B5EF4-FFF2-40B4-BE49-F238E27FC236}">
                <a16:creationId xmlns:a16="http://schemas.microsoft.com/office/drawing/2014/main" id="{B6DC71D9-B2CE-8313-54A0-DD1A919A7C2E}"/>
              </a:ext>
            </a:extLst>
          </p:cNvPr>
          <p:cNvSpPr/>
          <p:nvPr userDrawn="1"/>
        </p:nvSpPr>
        <p:spPr>
          <a:xfrm>
            <a:off x="-342900" y="342900"/>
            <a:ext cx="317500" cy="317500"/>
          </a:xfrm>
          <a:prstGeom prst="rect">
            <a:avLst/>
          </a:prstGeom>
          <a:solidFill>
            <a:srgbClr val="42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41" name="ColorPatch">
            <a:extLst>
              <a:ext uri="{FF2B5EF4-FFF2-40B4-BE49-F238E27FC236}">
                <a16:creationId xmlns:a16="http://schemas.microsoft.com/office/drawing/2014/main" id="{738DFB19-4FBD-774C-1C2B-9D47B8C90B25}"/>
              </a:ext>
            </a:extLst>
          </p:cNvPr>
          <p:cNvSpPr/>
          <p:nvPr userDrawn="1"/>
        </p:nvSpPr>
        <p:spPr>
          <a:xfrm>
            <a:off x="-342900" y="0"/>
            <a:ext cx="317500" cy="317500"/>
          </a:xfrm>
          <a:prstGeom prst="rect">
            <a:avLst/>
          </a:prstGeom>
          <a:solidFill>
            <a:srgbClr val="03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47" name="TextBox 46">
            <a:extLst>
              <a:ext uri="{FF2B5EF4-FFF2-40B4-BE49-F238E27FC236}">
                <a16:creationId xmlns:a16="http://schemas.microsoft.com/office/drawing/2014/main" id="{E261C23B-FB77-F854-2C32-4BA2CD6034C2}"/>
              </a:ext>
            </a:extLst>
          </p:cNvPr>
          <p:cNvSpPr txBox="1"/>
          <p:nvPr>
            <p:extLst>
              <p:ext uri="{1162E1C5-73C7-4A58-AE30-91384D911F3F}">
                <p184:classification xmlns:p184="http://schemas.microsoft.com/office/powerpoint/2018/4/main" val="ftr"/>
              </p:ext>
            </p:extLst>
          </p:nvPr>
        </p:nvSpPr>
        <p:spPr>
          <a:xfrm>
            <a:off x="11320463" y="6611620"/>
            <a:ext cx="842962" cy="182880"/>
          </a:xfrm>
          <a:prstGeom prst="rect">
            <a:avLst/>
          </a:prstGeom>
        </p:spPr>
        <p:txBody>
          <a:bodyPr horzOverflow="overflow" lIns="0" tIns="0" rIns="0" bIns="0">
            <a:spAutoFit/>
          </a:bodyPr>
          <a:lstStyle/>
          <a:p>
            <a:pPr algn="l"/>
            <a:r>
              <a:rPr lang="en-US" sz="1200">
                <a:solidFill>
                  <a:srgbClr val="FF0000">
                    <a:alpha val="50000"/>
                  </a:srgbClr>
                </a:solidFill>
                <a:latin typeface="Calibri" panose="020F0502020204030204" pitchFamily="34" charset="0"/>
                <a:ea typeface="Calibri" panose="020F0502020204030204" pitchFamily="34" charset="0"/>
                <a:cs typeface="Calibri" panose="020F0502020204030204" pitchFamily="34" charset="0"/>
              </a:rPr>
              <a:t>ST Restricted</a:t>
            </a:r>
          </a:p>
        </p:txBody>
      </p:sp>
    </p:spTree>
    <p:extLst>
      <p:ext uri="{BB962C8B-B14F-4D97-AF65-F5344CB8AC3E}">
        <p14:creationId xmlns:p14="http://schemas.microsoft.com/office/powerpoint/2010/main" val="15592084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hf hdr="0" ftr="0" dt="0"/>
  <p:txStyles>
    <p:titleStyle>
      <a:lvl1pPr algn="r" defTabSz="914400" rtl="0" eaLnBrk="1" latinLnBrk="0" hangingPunct="1">
        <a:lnSpc>
          <a:spcPct val="90000"/>
        </a:lnSpc>
        <a:spcBef>
          <a:spcPct val="0"/>
        </a:spcBef>
        <a:buNone/>
        <a:defRPr lang="en-US" sz="3600" b="0" kern="1200" baseline="0">
          <a:solidFill>
            <a:schemeClr val="tx1"/>
          </a:solidFill>
          <a:latin typeface="+mj-lt"/>
          <a:ea typeface="+mj-ea"/>
          <a:cs typeface="+mj-cs"/>
        </a:defRPr>
      </a:lvl1pPr>
    </p:titleStyle>
    <p:bodyStyle>
      <a:lvl1pPr marL="261938" indent="-261938" algn="l" defTabSz="914400" rtl="0" eaLnBrk="1" latinLnBrk="0" hangingPunct="1">
        <a:lnSpc>
          <a:spcPct val="100000"/>
        </a:lnSpc>
        <a:spcBef>
          <a:spcPts val="1000"/>
        </a:spcBef>
        <a:buClr>
          <a:schemeClr val="tx1"/>
        </a:buClr>
        <a:buFont typeface="Arial" panose="020B0604020202020204" pitchFamily="34" charset="0"/>
        <a:buChar char="•"/>
        <a:defRPr lang="en-US" sz="2400" kern="1200" smtClean="0">
          <a:solidFill>
            <a:schemeClr val="tx1"/>
          </a:solidFill>
          <a:latin typeface="+mn-lt"/>
          <a:ea typeface="+mn-ea"/>
          <a:cs typeface="+mn-cs"/>
        </a:defRPr>
      </a:lvl1pPr>
      <a:lvl2pPr marL="536575" indent="-266700" algn="l" defTabSz="914400" rtl="0" eaLnBrk="1" latinLnBrk="0" hangingPunct="1">
        <a:lnSpc>
          <a:spcPct val="100000"/>
        </a:lnSpc>
        <a:spcBef>
          <a:spcPts val="600"/>
        </a:spcBef>
        <a:buClr>
          <a:schemeClr val="tx1"/>
        </a:buClr>
        <a:buFont typeface="Arial" panose="020B0604020202020204" pitchFamily="34" charset="0"/>
        <a:buChar char="•"/>
        <a:defRPr lang="en-US" sz="2000" kern="1200" smtClean="0">
          <a:solidFill>
            <a:schemeClr val="tx1"/>
          </a:solidFill>
          <a:latin typeface="+mn-lt"/>
          <a:ea typeface="+mn-ea"/>
          <a:cs typeface="+mn-cs"/>
        </a:defRPr>
      </a:lvl2pPr>
      <a:lvl3pPr marL="812800" indent="-273050" algn="l" defTabSz="914400" rtl="0" eaLnBrk="1" latinLnBrk="0" hangingPunct="1">
        <a:lnSpc>
          <a:spcPct val="100000"/>
        </a:lnSpc>
        <a:spcBef>
          <a:spcPts val="600"/>
        </a:spcBef>
        <a:buClr>
          <a:schemeClr val="tx1"/>
        </a:buClr>
        <a:buFont typeface="Arial" panose="020B0604020202020204" pitchFamily="34" charset="0"/>
        <a:buChar char="•"/>
        <a:defRPr lang="en-US" sz="1800" kern="1200" smtClean="0">
          <a:solidFill>
            <a:schemeClr val="tx1"/>
          </a:solidFill>
          <a:latin typeface="+mn-lt"/>
          <a:ea typeface="+mn-ea"/>
          <a:cs typeface="+mn-cs"/>
        </a:defRPr>
      </a:lvl3pPr>
      <a:lvl4pPr marL="987425" indent="-268288" algn="l" defTabSz="914400" rtl="0" eaLnBrk="1" latinLnBrk="0" hangingPunct="1">
        <a:lnSpc>
          <a:spcPct val="100000"/>
        </a:lnSpc>
        <a:spcBef>
          <a:spcPts val="400"/>
        </a:spcBef>
        <a:buClr>
          <a:schemeClr val="tx2"/>
        </a:buClr>
        <a:buFont typeface="Arial" panose="020B0604020202020204" pitchFamily="34" charset="0"/>
        <a:buChar char="•"/>
        <a:defRPr lang="en-US" sz="1600" kern="1200" smtClean="0">
          <a:solidFill>
            <a:schemeClr val="tx2"/>
          </a:solidFill>
          <a:latin typeface="+mn-lt"/>
          <a:ea typeface="+mn-ea"/>
          <a:cs typeface="+mn-cs"/>
        </a:defRPr>
      </a:lvl4pPr>
      <a:lvl5pPr marL="1160463" indent="-261938" algn="l" defTabSz="914400" rtl="0" eaLnBrk="1" latinLnBrk="0" hangingPunct="1">
        <a:lnSpc>
          <a:spcPct val="100000"/>
        </a:lnSpc>
        <a:spcBef>
          <a:spcPts val="400"/>
        </a:spcBef>
        <a:buClr>
          <a:schemeClr val="tx2"/>
        </a:buClr>
        <a:buFont typeface="Arial" panose="020B0604020202020204" pitchFamily="34" charset="0"/>
        <a:buChar char="•"/>
        <a:defRPr lang="en-US"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p15:clr>
            <a:srgbClr val="F26B43"/>
          </p15:clr>
        </p15:guide>
        <p15:guide id="2" pos="7491">
          <p15:clr>
            <a:srgbClr val="F26B43"/>
          </p15:clr>
        </p15:guide>
        <p15:guide id="3" orient="horz" pos="2160">
          <p15:clr>
            <a:srgbClr val="F26B43"/>
          </p15:clr>
        </p15:guide>
        <p15:guide id="4" orient="horz" pos="935">
          <p15:clr>
            <a:srgbClr val="F26B43"/>
          </p15:clr>
        </p15:guide>
        <p15:guide id="5" orient="horz" pos="3838">
          <p15:clr>
            <a:srgbClr val="F26B43"/>
          </p15:clr>
        </p15:guide>
        <p15:guide id="6" orient="horz" pos="822">
          <p15:clr>
            <a:srgbClr val="F26B43"/>
          </p15:clr>
        </p15:guide>
        <p15:guide id="7" pos="3840">
          <p15:clr>
            <a:srgbClr val="F26B43"/>
          </p15:clr>
        </p15:guide>
        <p15:guide id="8" orient="horz" pos="131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wiki.st.com/stm32mcu/wiki/Connectivity:ST67W611M_AT_Command"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github.com/STMicroelectronics/st-mems-machine-learning-core" TargetMode="Externa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6.xml"/><Relationship Id="rId5" Type="http://schemas.openxmlformats.org/officeDocument/2006/relationships/image" Target="../media/image215.png"/><Relationship Id="rId4" Type="http://schemas.openxmlformats.org/officeDocument/2006/relationships/image" Target="../media/image214.png"/></Relationships>
</file>

<file path=ppt/slides/_rels/slide129.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STMicroDEMO/ST67W6X_MQTT_MLC"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19.png"/><Relationship Id="rId4" Type="http://schemas.openxmlformats.org/officeDocument/2006/relationships/image" Target="../media/image218.png"/></Relationships>
</file>

<file path=ppt/slides/_rels/slide13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hyperlink" Target="https://wiki.st.com/stm32mcu/wiki/Connectivity:Wi-Fi_ST67W6X_MQTT_Demonstration#Security_and_certificates"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29.png"/><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14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238.png"/><Relationship Id="rId1" Type="http://schemas.openxmlformats.org/officeDocument/2006/relationships/slideLayout" Target="../slideLayouts/slideLayout3.xml"/><Relationship Id="rId6" Type="http://schemas.openxmlformats.org/officeDocument/2006/relationships/image" Target="../media/image239.emf"/><Relationship Id="rId5" Type="http://schemas.openxmlformats.org/officeDocument/2006/relationships/oleObject" Target="../embeddings/oleObject1.bin"/><Relationship Id="rId4" Type="http://schemas.openxmlformats.org/officeDocument/2006/relationships/hyperlink" Target="file:///C:\X-CUBE-ST67W61\Projects\NUCLEO-U575ZI-Q\Demonstrations\ST67W6X\ST67W6X_MQTT_MLC\resources\NewPanel.js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file:///C:\X-CUBE-ST67W61\Projects\NUCLEO-U575ZI-Q\Demonstrations\ST67W6X\ST67W6X_MQTT_MLC\resources\NewPanel.json" TargetMode="External"/><Relationship Id="rId1" Type="http://schemas.openxmlformats.org/officeDocument/2006/relationships/slideLayout" Target="../slideLayouts/slideLayout3.xml"/><Relationship Id="rId5" Type="http://schemas.openxmlformats.org/officeDocument/2006/relationships/image" Target="../media/image240.jpeg"/><Relationship Id="rId4" Type="http://schemas.openxmlformats.org/officeDocument/2006/relationships/image" Target="../media/image239.emf"/></Relationships>
</file>

<file path=ppt/slides/_rels/slide151.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image" Target="../media/image241.jpe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242.jpe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43.jpe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jpe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143.jpe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hyperlink" Target="https://idp.st.com/dmsdownloader/downloadServlet/DM01156017_1_0?docname=DM01156017"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iki.st.com/stm32mcu/wiki/Connectivity:ST67W611M_Security_Over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hyperlink" Target="https://www.st.com/content/st_com/en/support/support-home.html" TargetMode="Externa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hyperlink" Target="http://www.st.com/"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254.svg"/><Relationship Id="rId4" Type="http://schemas.openxmlformats.org/officeDocument/2006/relationships/image" Target="../media/image253.png"/></Relationships>
</file>

<file path=ppt/slides/_rels/slide16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57.svg"/><Relationship Id="rId5" Type="http://schemas.openxmlformats.org/officeDocument/2006/relationships/image" Target="../media/image256.png"/><Relationship Id="rId4" Type="http://schemas.openxmlformats.org/officeDocument/2006/relationships/hyperlink" Target="https://brandportal.st.com/"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wiki.st.com/stm32mcu/wiki/Connectivity:ST67W611M1_BOOT_and_bootstrap_modes" TargetMode="External"/><Relationship Id="rId5" Type="http://schemas.openxmlformats.org/officeDocument/2006/relationships/image" Target="../media/image42.sv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st.com/en/embedded-software/stbletoolbox.html" TargetMode="External"/><Relationship Id="rId3" Type="http://schemas.openxmlformats.org/officeDocument/2006/relationships/hyperlink" Target="https://www.st.com/en/development-tools/stm32cubeide.html#get-software" TargetMode="External"/><Relationship Id="rId7" Type="http://schemas.openxmlformats.org/officeDocument/2006/relationships/hyperlink" Target="https://www.python.org/downloads/" TargetMode="External"/><Relationship Id="rId2" Type="http://schemas.openxmlformats.org/officeDocument/2006/relationships/hyperlink" Target="https://www.st.com/en/embedded-software/x-cube-st67w61.html#get-software" TargetMode="External"/><Relationship Id="rId1" Type="http://schemas.openxmlformats.org/officeDocument/2006/relationships/slideLayout" Target="../slideLayouts/slideLayout6.xml"/><Relationship Id="rId6" Type="http://schemas.openxmlformats.org/officeDocument/2006/relationships/hyperlink" Target="https://teratermproject.github.io/index-en.html" TargetMode="External"/><Relationship Id="rId11" Type="http://schemas.openxmlformats.org/officeDocument/2006/relationships/image" Target="../media/image17.png"/><Relationship Id="rId5" Type="http://schemas.openxmlformats.org/officeDocument/2006/relationships/hyperlink" Target="https://www.st.com/en/development-tools/stm32cubemx.html#get-software" TargetMode="External"/><Relationship Id="rId10" Type="http://schemas.openxmlformats.org/officeDocument/2006/relationships/image" Target="../media/image16.png"/><Relationship Id="rId4" Type="http://schemas.openxmlformats.org/officeDocument/2006/relationships/hyperlink" Target="https://www.st.com/en/development-tools/stm32cubeprog.html#get-software" TargetMode="External"/><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hyperlink" Target="https://wiki.st.com/stm32mcu/wiki/Connectivity:X-CUBE-ST67W61_Overview"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jpeg"/></Relationships>
</file>

<file path=ppt/slides/_rels/slide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applible.github.io/Web_Bluetooth_App_WBA/" TargetMode="External"/><Relationship Id="rId2" Type="http://schemas.openxmlformats.org/officeDocument/2006/relationships/hyperlink" Target="https://wiki.st.com/stm32mcu/wiki/Connectivity:BLE_smartphone_applications#ST_BLE_Toolbox" TargetMode="Externa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hyperlink" Target="https://www.st.com/en/embedded-software/stbletoolbox.html"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wiki.st.com/stm32mcu/wiki/Connectivity:Wi-Fi_ST67W6X_MQTT_Demonstration"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132.jpeg"/><Relationship Id="rId13" Type="http://schemas.openxmlformats.org/officeDocument/2006/relationships/image" Target="../media/image136.png"/><Relationship Id="rId3" Type="http://schemas.openxmlformats.org/officeDocument/2006/relationships/image" Target="../media/image127.svg"/><Relationship Id="rId7" Type="http://schemas.openxmlformats.org/officeDocument/2006/relationships/image" Target="../media/image131.svg"/><Relationship Id="rId12" Type="http://schemas.openxmlformats.org/officeDocument/2006/relationships/image" Target="../media/image135.png"/><Relationship Id="rId2" Type="http://schemas.openxmlformats.org/officeDocument/2006/relationships/image" Target="../media/image126.png"/><Relationship Id="rId16" Type="http://schemas.openxmlformats.org/officeDocument/2006/relationships/image" Target="../media/image139.svg"/><Relationship Id="rId1" Type="http://schemas.openxmlformats.org/officeDocument/2006/relationships/slideLayout" Target="../slideLayouts/slideLayout3.xml"/><Relationship Id="rId6" Type="http://schemas.openxmlformats.org/officeDocument/2006/relationships/image" Target="../media/image130.png"/><Relationship Id="rId11" Type="http://schemas.openxmlformats.org/officeDocument/2006/relationships/image" Target="../media/image134.png"/><Relationship Id="rId5" Type="http://schemas.openxmlformats.org/officeDocument/2006/relationships/image" Target="../media/image129.svg"/><Relationship Id="rId15" Type="http://schemas.openxmlformats.org/officeDocument/2006/relationships/image" Target="../media/image138.png"/><Relationship Id="rId10" Type="http://schemas.microsoft.com/office/2017/06/relationships/model3d" Target="../media/model3d1.glb"/><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apkpure.com/iot-mqtt-panel/snr.lab.iotmqttpanel.prod" TargetMode="External"/><Relationship Id="rId7" Type="http://schemas.openxmlformats.org/officeDocument/2006/relationships/image" Target="../media/image142.png"/><Relationship Id="rId2" Type="http://schemas.openxmlformats.org/officeDocument/2006/relationships/hyperlink" Target="https://play.google.com/store/apps/details?id=snr.lab.iotmqttpanel.prod&amp;hl=en-US" TargetMode="External"/><Relationship Id="rId1" Type="http://schemas.openxmlformats.org/officeDocument/2006/relationships/slideLayout" Target="../slideLayouts/slideLayout3.xml"/><Relationship Id="rId6" Type="http://schemas.openxmlformats.org/officeDocument/2006/relationships/hyperlink" Target="https://mosquitto.org/download/" TargetMode="External"/><Relationship Id="rId5" Type="http://schemas.openxmlformats.org/officeDocument/2006/relationships/hyperlink" Target="https://www.hivemq.com/mqtt/public-mqtt-broker/" TargetMode="External"/><Relationship Id="rId4" Type="http://schemas.openxmlformats.org/officeDocument/2006/relationships/hyperlink" Target="https://apps.apple.com/us/app/iot-mqtt-panel/id6466780124"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hyperlink" Target="https://wiki.st.com/stm32mcu/wiki/Connectivity:ST67W611M_AT_Command" TargetMode="Externa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52.png"/></Relationships>
</file>

<file path=ppt/slides/_rels/slide9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55.png"/><Relationship Id="rId11" Type="http://schemas.openxmlformats.org/officeDocument/2006/relationships/image" Target="../media/image160.sv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4.svg"/><Relationship Id="rId9" Type="http://schemas.openxmlformats.org/officeDocument/2006/relationships/image" Target="../media/image158.svg"/></Relationships>
</file>

<file path=ppt/slides/_rels/slide93.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69.svg"/><Relationship Id="rId17" Type="http://schemas.openxmlformats.org/officeDocument/2006/relationships/image" Target="../media/image174.svg"/><Relationship Id="rId2" Type="http://schemas.openxmlformats.org/officeDocument/2006/relationships/notesSlide" Target="../notesSlides/notesSlide26.xml"/><Relationship Id="rId16" Type="http://schemas.openxmlformats.org/officeDocument/2006/relationships/image" Target="../media/image173.png"/><Relationship Id="rId1" Type="http://schemas.openxmlformats.org/officeDocument/2006/relationships/slideLayout" Target="../slideLayouts/slideLayout6.xml"/><Relationship Id="rId6" Type="http://schemas.openxmlformats.org/officeDocument/2006/relationships/image" Target="../media/image164.svg"/><Relationship Id="rId11" Type="http://schemas.openxmlformats.org/officeDocument/2006/relationships/image" Target="../media/image159.png"/><Relationship Id="rId5" Type="http://schemas.openxmlformats.org/officeDocument/2006/relationships/image" Target="../media/image163.png"/><Relationship Id="rId15" Type="http://schemas.openxmlformats.org/officeDocument/2006/relationships/image" Target="../media/image172.png"/><Relationship Id="rId10" Type="http://schemas.openxmlformats.org/officeDocument/2006/relationships/image" Target="../media/image168.svg"/><Relationship Id="rId19" Type="http://schemas.openxmlformats.org/officeDocument/2006/relationships/image" Target="../media/image176.sv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71.jpeg"/></Relationships>
</file>

<file path=ppt/slides/_rels/slide94.xml.rels><?xml version="1.0" encoding="UTF-8" standalone="yes"?>
<Relationships xmlns="http://schemas.openxmlformats.org/package/2006/relationships"><Relationship Id="rId8" Type="http://schemas.openxmlformats.org/officeDocument/2006/relationships/image" Target="../media/image181.svg"/><Relationship Id="rId13" Type="http://schemas.openxmlformats.org/officeDocument/2006/relationships/customXml" Target="../ink/ink2.xml"/><Relationship Id="rId3" Type="http://schemas.openxmlformats.org/officeDocument/2006/relationships/image" Target="../media/image177.png"/><Relationship Id="rId7" Type="http://schemas.openxmlformats.org/officeDocument/2006/relationships/image" Target="../media/image180.png"/><Relationship Id="rId12" Type="http://schemas.openxmlformats.org/officeDocument/2006/relationships/image" Target="../media/image18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79.svg"/><Relationship Id="rId11" Type="http://schemas.openxmlformats.org/officeDocument/2006/relationships/customXml" Target="../ink/ink1.xml"/><Relationship Id="rId5" Type="http://schemas.openxmlformats.org/officeDocument/2006/relationships/image" Target="../media/image145.png"/><Relationship Id="rId15" Type="http://schemas.openxmlformats.org/officeDocument/2006/relationships/image" Target="../media/image156.svg"/><Relationship Id="rId10" Type="http://schemas.openxmlformats.org/officeDocument/2006/relationships/image" Target="../media/image183.svg"/><Relationship Id="rId4" Type="http://schemas.openxmlformats.org/officeDocument/2006/relationships/image" Target="../media/image178.svg"/><Relationship Id="rId9" Type="http://schemas.openxmlformats.org/officeDocument/2006/relationships/image" Target="../media/image182.png"/><Relationship Id="rId14" Type="http://schemas.openxmlformats.org/officeDocument/2006/relationships/image" Target="../media/image155.png"/></Relationships>
</file>

<file path=ppt/slides/_rels/slide95.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5.png"/><Relationship Id="rId21" Type="http://schemas.openxmlformats.org/officeDocument/2006/relationships/image" Target="../media/image182.png"/><Relationship Id="rId7" Type="http://schemas.openxmlformats.org/officeDocument/2006/relationships/image" Target="../media/image14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28.xml"/><Relationship Id="rId16" Type="http://schemas.openxmlformats.org/officeDocument/2006/relationships/image" Target="../media/image194.png"/><Relationship Id="rId20" Type="http://schemas.openxmlformats.org/officeDocument/2006/relationships/image" Target="../media/image181.svg"/><Relationship Id="rId1" Type="http://schemas.openxmlformats.org/officeDocument/2006/relationships/slideLayout" Target="../slideLayouts/slideLayout6.xml"/><Relationship Id="rId6" Type="http://schemas.openxmlformats.org/officeDocument/2006/relationships/image" Target="../media/image178.svg"/><Relationship Id="rId11" Type="http://schemas.openxmlformats.org/officeDocument/2006/relationships/image" Target="../media/image189.png"/><Relationship Id="rId24" Type="http://schemas.openxmlformats.org/officeDocument/2006/relationships/image" Target="../media/image154.svg"/><Relationship Id="rId5" Type="http://schemas.openxmlformats.org/officeDocument/2006/relationships/image" Target="../media/image177.png"/><Relationship Id="rId15" Type="http://schemas.openxmlformats.org/officeDocument/2006/relationships/image" Target="../media/image193.png"/><Relationship Id="rId23" Type="http://schemas.openxmlformats.org/officeDocument/2006/relationships/image" Target="../media/image153.png"/><Relationship Id="rId10" Type="http://schemas.openxmlformats.org/officeDocument/2006/relationships/image" Target="../media/image188.png"/><Relationship Id="rId19" Type="http://schemas.openxmlformats.org/officeDocument/2006/relationships/image" Target="../media/image180.png"/><Relationship Id="rId4" Type="http://schemas.openxmlformats.org/officeDocument/2006/relationships/image" Target="../media/image186.png"/><Relationship Id="rId9" Type="http://schemas.openxmlformats.org/officeDocument/2006/relationships/image" Target="../media/image187.png"/><Relationship Id="rId14" Type="http://schemas.openxmlformats.org/officeDocument/2006/relationships/image" Target="../media/image192.png"/><Relationship Id="rId22" Type="http://schemas.openxmlformats.org/officeDocument/2006/relationships/image" Target="../media/image183.svg"/></Relationships>
</file>

<file path=ppt/slides/_rels/slide96.xml.rels><?xml version="1.0" encoding="UTF-8" standalone="yes"?>
<Relationships xmlns="http://schemas.openxmlformats.org/package/2006/relationships"><Relationship Id="rId8" Type="http://schemas.openxmlformats.org/officeDocument/2006/relationships/image" Target="../media/image199.svg"/><Relationship Id="rId3" Type="http://schemas.openxmlformats.org/officeDocument/2006/relationships/customXml" Target="../ink/ink3.xml"/><Relationship Id="rId7" Type="http://schemas.openxmlformats.org/officeDocument/2006/relationships/image" Target="../media/image19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customXml" Target="../ink/ink5.xml"/><Relationship Id="rId5" Type="http://schemas.openxmlformats.org/officeDocument/2006/relationships/customXml" Target="../ink/ink4.xml"/><Relationship Id="rId4" Type="http://schemas.openxmlformats.org/officeDocument/2006/relationships/image" Target="../media/image197.png"/></Relationships>
</file>

<file path=ppt/slides/_rels/slide9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201.png"/></Relationships>
</file>

<file path=ppt/slides/_rels/slide9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9.svg"/><Relationship Id="rId3" Type="http://schemas.openxmlformats.org/officeDocument/2006/relationships/image" Target="../media/image174.svg"/><Relationship Id="rId7" Type="http://schemas.openxmlformats.org/officeDocument/2006/relationships/image" Target="../media/image164.svg"/><Relationship Id="rId12" Type="http://schemas.openxmlformats.org/officeDocument/2006/relationships/image" Target="../media/image159.png"/><Relationship Id="rId2" Type="http://schemas.openxmlformats.org/officeDocument/2006/relationships/image" Target="../media/image173.png"/><Relationship Id="rId1" Type="http://schemas.openxmlformats.org/officeDocument/2006/relationships/slideLayout" Target="../slideLayouts/slideLayout6.xml"/><Relationship Id="rId6" Type="http://schemas.openxmlformats.org/officeDocument/2006/relationships/image" Target="../media/image163.png"/><Relationship Id="rId11" Type="http://schemas.openxmlformats.org/officeDocument/2006/relationships/image" Target="../media/image168.svg"/><Relationship Id="rId5" Type="http://schemas.openxmlformats.org/officeDocument/2006/relationships/image" Target="../media/image162.svg"/><Relationship Id="rId15" Type="http://schemas.openxmlformats.org/officeDocument/2006/relationships/image" Target="../media/image176.sv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svg"/><Relationship Id="rId14" Type="http://schemas.openxmlformats.org/officeDocument/2006/relationships/image" Target="../media/image1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C064-7F98-3346-A498-F70EF928D251}"/>
              </a:ext>
            </a:extLst>
          </p:cNvPr>
          <p:cNvSpPr>
            <a:spLocks noGrp="1"/>
          </p:cNvSpPr>
          <p:nvPr>
            <p:ph type="ctrTitle"/>
          </p:nvPr>
        </p:nvSpPr>
        <p:spPr/>
        <p:txBody>
          <a:bodyPr/>
          <a:lstStyle/>
          <a:p>
            <a:r>
              <a:rPr lang="en-US"/>
              <a:t>ST67W611</a:t>
            </a:r>
            <a:br>
              <a:rPr lang="en-US"/>
            </a:br>
            <a:r>
              <a:rPr lang="en-US"/>
              <a:t>Wi-Fi 6 + Bluetooth</a:t>
            </a:r>
            <a:r>
              <a:rPr lang="en-US" baseline="30000"/>
              <a:t>®</a:t>
            </a:r>
            <a:r>
              <a:rPr lang="en-US"/>
              <a:t> LE + Thread</a:t>
            </a:r>
          </a:p>
        </p:txBody>
      </p:sp>
      <p:sp>
        <p:nvSpPr>
          <p:cNvPr id="3" name="Subtitle 2">
            <a:extLst>
              <a:ext uri="{FF2B5EF4-FFF2-40B4-BE49-F238E27FC236}">
                <a16:creationId xmlns:a16="http://schemas.microsoft.com/office/drawing/2014/main" id="{F38227A2-1834-42EC-FCA2-7201BC14EF39}"/>
              </a:ext>
            </a:extLst>
          </p:cNvPr>
          <p:cNvSpPr>
            <a:spLocks noGrp="1"/>
          </p:cNvSpPr>
          <p:nvPr>
            <p:ph type="subTitle" idx="1"/>
          </p:nvPr>
        </p:nvSpPr>
        <p:spPr/>
        <p:txBody>
          <a:bodyPr/>
          <a:lstStyle/>
          <a:p>
            <a:r>
              <a:rPr lang="en-US"/>
              <a:t>Santa Clara Wireless Team</a:t>
            </a:r>
          </a:p>
        </p:txBody>
      </p:sp>
      <p:pic>
        <p:nvPicPr>
          <p:cNvPr id="8" name="Picture 7" descr="A white text on a black background&#10;&#10;Description automatically generated">
            <a:extLst>
              <a:ext uri="{FF2B5EF4-FFF2-40B4-BE49-F238E27FC236}">
                <a16:creationId xmlns:a16="http://schemas.microsoft.com/office/drawing/2014/main" id="{09D9E214-88B8-007B-30DD-0B6D58BC1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952" y="914016"/>
            <a:ext cx="2238248" cy="1326337"/>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3587504D-ED91-157A-C0D3-E5702CE90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31" y="918960"/>
            <a:ext cx="3357562" cy="1343024"/>
          </a:xfrm>
          <a:prstGeom prst="rect">
            <a:avLst/>
          </a:prstGeom>
        </p:spPr>
      </p:pic>
      <p:pic>
        <p:nvPicPr>
          <p:cNvPr id="7" name="Picture Placeholder 5" descr="A person holding a tablet&#10;&#10;Description automatically generated">
            <a:extLst>
              <a:ext uri="{FF2B5EF4-FFF2-40B4-BE49-F238E27FC236}">
                <a16:creationId xmlns:a16="http://schemas.microsoft.com/office/drawing/2014/main" id="{3941A71A-EE76-A697-52CD-B23CAA1DFF42}"/>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9431" r="19431"/>
          <a:stretch>
            <a:fillRect/>
          </a:stretch>
        </p:blipFill>
        <p:spPr>
          <a:xfrm>
            <a:off x="438150" y="0"/>
            <a:ext cx="6281738" cy="6858000"/>
          </a:xfrm>
        </p:spPr>
      </p:pic>
    </p:spTree>
    <p:extLst>
      <p:ext uri="{BB962C8B-B14F-4D97-AF65-F5344CB8AC3E}">
        <p14:creationId xmlns:p14="http://schemas.microsoft.com/office/powerpoint/2010/main" val="3733985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7C4441-BDE4-F864-0E9C-EA1157AEE975}"/>
            </a:ext>
          </a:extLst>
        </p:cNvPr>
        <p:cNvGrpSpPr/>
        <p:nvPr/>
      </p:nvGrpSpPr>
      <p:grpSpPr>
        <a:xfrm>
          <a:off x="0" y="0"/>
          <a:ext cx="0" cy="0"/>
          <a:chOff x="0" y="0"/>
          <a:chExt cx="0" cy="0"/>
        </a:xfrm>
      </p:grpSpPr>
      <p:sp>
        <p:nvSpPr>
          <p:cNvPr id="9" name="Title 2">
            <a:extLst>
              <a:ext uri="{FF2B5EF4-FFF2-40B4-BE49-F238E27FC236}">
                <a16:creationId xmlns:a16="http://schemas.microsoft.com/office/drawing/2014/main" id="{EA38AFF5-5481-7AD0-5C41-DFBC041B5DAA}"/>
              </a:ext>
            </a:extLst>
          </p:cNvPr>
          <p:cNvSpPr>
            <a:spLocks noGrp="1"/>
          </p:cNvSpPr>
          <p:nvPr>
            <p:ph type="title"/>
          </p:nvPr>
        </p:nvSpPr>
        <p:spPr/>
        <p:txBody>
          <a:bodyPr/>
          <a:lstStyle/>
          <a:p>
            <a:r>
              <a:rPr lang="en-US" sz="3600"/>
              <a:t>X-CUBE-ST67W1</a:t>
            </a:r>
            <a:r>
              <a:rPr lang="en-US"/>
              <a:t> AT Commands cont...</a:t>
            </a:r>
          </a:p>
        </p:txBody>
      </p:sp>
      <p:sp>
        <p:nvSpPr>
          <p:cNvPr id="6" name="Slide Number Placeholder 5">
            <a:extLst>
              <a:ext uri="{FF2B5EF4-FFF2-40B4-BE49-F238E27FC236}">
                <a16:creationId xmlns:a16="http://schemas.microsoft.com/office/drawing/2014/main" id="{CF51447B-3412-660C-969B-4383B060E9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A7B169-58CE-4E65-B1F9-ACF9E46440C2}" type="slidenum">
              <a:rPr kumimoji="0" lang="en-US" sz="1100" b="0" i="0" u="none" strike="noStrike" kern="1200" cap="none" spc="0" normalizeH="0" baseline="0" noProof="0" smtClean="0">
                <a:ln>
                  <a:noFill/>
                </a:ln>
                <a:solidFill>
                  <a:srgbClr val="525A63"/>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srgbClr val="525A63"/>
              </a:solidFill>
              <a:effectLst/>
              <a:uLnTx/>
              <a:uFillTx/>
              <a:latin typeface="Arial"/>
              <a:ea typeface="+mn-ea"/>
              <a:cs typeface="+mn-cs"/>
            </a:endParaRPr>
          </a:p>
        </p:txBody>
      </p:sp>
      <p:sp>
        <p:nvSpPr>
          <p:cNvPr id="5" name="TextBox 4">
            <a:extLst>
              <a:ext uri="{FF2B5EF4-FFF2-40B4-BE49-F238E27FC236}">
                <a16:creationId xmlns:a16="http://schemas.microsoft.com/office/drawing/2014/main" id="{710A179F-0387-55C7-F157-5676FC455654}"/>
              </a:ext>
            </a:extLst>
          </p:cNvPr>
          <p:cNvSpPr txBox="1"/>
          <p:nvPr/>
        </p:nvSpPr>
        <p:spPr>
          <a:xfrm>
            <a:off x="405130" y="1304924"/>
            <a:ext cx="3729990" cy="738664"/>
          </a:xfrm>
          <a:prstGeom prst="rect">
            <a:avLst/>
          </a:prstGeom>
          <a:noFill/>
        </p:spPr>
        <p:txBody>
          <a:bodyPr wrap="square">
            <a:spAutoFit/>
          </a:bodyPr>
          <a:lstStyle/>
          <a:p>
            <a:r>
              <a:rPr lang="en-US" sz="1400">
                <a:solidFill>
                  <a:srgbClr val="03234B"/>
                </a:solidFill>
                <a:latin typeface="Arial"/>
              </a:rPr>
              <a:t>2. </a:t>
            </a:r>
            <a:r>
              <a:rPr lang="en-US" sz="1400" b="1">
                <a:solidFill>
                  <a:srgbClr val="03234B"/>
                </a:solidFill>
                <a:latin typeface="Arial"/>
              </a:rPr>
              <a:t>Message Reports </a:t>
            </a:r>
            <a:r>
              <a:rPr lang="en-US" sz="1400">
                <a:solidFill>
                  <a:srgbClr val="03234B"/>
                </a:solidFill>
                <a:latin typeface="Arial"/>
              </a:rPr>
              <a:t>: AT will report important state changes or messages in the system.</a:t>
            </a:r>
          </a:p>
        </p:txBody>
      </p:sp>
      <p:pic>
        <p:nvPicPr>
          <p:cNvPr id="3" name="Picture 2">
            <a:extLst>
              <a:ext uri="{FF2B5EF4-FFF2-40B4-BE49-F238E27FC236}">
                <a16:creationId xmlns:a16="http://schemas.microsoft.com/office/drawing/2014/main" id="{EF6E1CC6-77A2-C9B3-2E7E-9BD1500D2FCB}"/>
              </a:ext>
            </a:extLst>
          </p:cNvPr>
          <p:cNvPicPr>
            <a:picLocks noChangeAspect="1"/>
          </p:cNvPicPr>
          <p:nvPr/>
        </p:nvPicPr>
        <p:blipFill>
          <a:blip r:embed="rId3"/>
          <a:stretch>
            <a:fillRect/>
          </a:stretch>
        </p:blipFill>
        <p:spPr>
          <a:xfrm>
            <a:off x="4362132" y="1002733"/>
            <a:ext cx="5838508" cy="5770764"/>
          </a:xfrm>
          <a:prstGeom prst="rect">
            <a:avLst/>
          </a:prstGeom>
        </p:spPr>
      </p:pic>
      <p:sp>
        <p:nvSpPr>
          <p:cNvPr id="7" name="TextBox 6">
            <a:extLst>
              <a:ext uri="{FF2B5EF4-FFF2-40B4-BE49-F238E27FC236}">
                <a16:creationId xmlns:a16="http://schemas.microsoft.com/office/drawing/2014/main" id="{231C9C13-156E-8A7E-6817-498E2665F5BE}"/>
              </a:ext>
            </a:extLst>
          </p:cNvPr>
          <p:cNvSpPr txBox="1"/>
          <p:nvPr/>
        </p:nvSpPr>
        <p:spPr>
          <a:xfrm>
            <a:off x="300037" y="5898516"/>
            <a:ext cx="3639820" cy="261610"/>
          </a:xfrm>
          <a:prstGeom prst="rect">
            <a:avLst/>
          </a:prstGeom>
          <a:noFill/>
        </p:spPr>
        <p:txBody>
          <a:bodyPr wrap="square">
            <a:spAutoFit/>
          </a:bodyPr>
          <a:lstStyle/>
          <a:p>
            <a:r>
              <a:rPr lang="en-US" sz="1100">
                <a:hlinkClick r:id="rId4"/>
              </a:rPr>
              <a:t>Connectivity:ST67W611M AT Command - stm32mcu</a:t>
            </a:r>
            <a:endParaRPr lang="en-US" sz="1100"/>
          </a:p>
        </p:txBody>
      </p:sp>
    </p:spTree>
    <p:extLst>
      <p:ext uri="{BB962C8B-B14F-4D97-AF65-F5344CB8AC3E}">
        <p14:creationId xmlns:p14="http://schemas.microsoft.com/office/powerpoint/2010/main" val="20124160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1 – Capture Data</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100</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498764" y="1564304"/>
            <a:ext cx="10270760" cy="3139321"/>
          </a:xfrm>
          <a:prstGeom prst="rect">
            <a:avLst/>
          </a:prstGeom>
          <a:noFill/>
        </p:spPr>
        <p:txBody>
          <a:bodyPr wrap="none" rtlCol="0">
            <a:spAutoFit/>
          </a:bodyPr>
          <a:lstStyle/>
          <a:p>
            <a:pPr algn="l"/>
            <a:r>
              <a:rPr lang="en-US" b="1"/>
              <a:t>Prepare Board for Data Capture</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Use </a:t>
            </a:r>
            <a:r>
              <a:rPr lang="en-US" err="1"/>
              <a:t>Datalog</a:t>
            </a:r>
            <a:r>
              <a:rPr lang="en-US"/>
              <a:t> Extended Firmware from X-CUBE-MEMS1 Package</a:t>
            </a:r>
          </a:p>
          <a:p>
            <a:pPr marL="742950" lvl="1" indent="-285750">
              <a:buFont typeface="Arial" panose="020B0604020202020204" pitchFamily="34" charset="0"/>
              <a:buChar char="•"/>
            </a:pPr>
            <a:r>
              <a:rPr lang="en-US" b="1"/>
              <a:t>Note</a:t>
            </a:r>
            <a:r>
              <a:rPr lang="en-US"/>
              <a:t>: Firmware is Board Specific – use the right combo for the board stack you have</a:t>
            </a:r>
          </a:p>
          <a:p>
            <a:pPr marL="742950" lvl="1" indent="-285750">
              <a:buFont typeface="Arial" panose="020B0604020202020204" pitchFamily="34" charset="0"/>
              <a:buChar char="•"/>
            </a:pPr>
            <a:r>
              <a:rPr lang="en-US"/>
              <a:t>X-CUBE-MEMS1\Projects\</a:t>
            </a:r>
            <a:r>
              <a:rPr lang="en-US">
                <a:solidFill>
                  <a:schemeClr val="accent2"/>
                </a:solidFill>
              </a:rPr>
              <a:t>NUCLEO-U575ZI-Q</a:t>
            </a:r>
            <a:r>
              <a:rPr lang="en-US"/>
              <a:t>\Examples\</a:t>
            </a:r>
            <a:r>
              <a:rPr lang="en-US">
                <a:solidFill>
                  <a:schemeClr val="accent2"/>
                </a:solidFill>
              </a:rPr>
              <a:t>IKS4A1</a:t>
            </a:r>
            <a:r>
              <a:rPr lang="en-US"/>
              <a:t>\</a:t>
            </a:r>
            <a:r>
              <a:rPr lang="en-US" err="1"/>
              <a:t>DataLogExtended</a:t>
            </a:r>
            <a:r>
              <a:rPr lang="en-US"/>
              <a:t>\Binary</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Use STM32CubeProgrammer to flash the </a:t>
            </a:r>
            <a:r>
              <a:rPr lang="en-US" err="1"/>
              <a:t>DatalogExtended</a:t>
            </a:r>
            <a:r>
              <a:rPr lang="en-US"/>
              <a:t> binary to the board</a:t>
            </a:r>
          </a:p>
          <a:p>
            <a:pPr marL="285750" indent="-285750">
              <a:buFont typeface="Arial" panose="020B0604020202020204" pitchFamily="34" charset="0"/>
              <a:buChar char="•"/>
            </a:pPr>
            <a:r>
              <a:rPr lang="en-US"/>
              <a:t>Disconnect from board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Reset the board</a:t>
            </a:r>
          </a:p>
          <a:p>
            <a:pPr marL="285750"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D454BC2F-A3B7-677F-743F-124F884719D5}"/>
              </a:ext>
            </a:extLst>
          </p:cNvPr>
          <p:cNvSpPr txBox="1"/>
          <p:nvPr/>
        </p:nvSpPr>
        <p:spPr>
          <a:xfrm>
            <a:off x="68013" y="93840"/>
            <a:ext cx="6801322" cy="646331"/>
          </a:xfrm>
          <a:prstGeom prst="rect">
            <a:avLst/>
          </a:prstGeom>
          <a:noFill/>
        </p:spPr>
        <p:txBody>
          <a:bodyPr wrap="square" rtlCol="0">
            <a:spAutoFit/>
          </a:bodyPr>
          <a:lstStyle/>
          <a:p>
            <a:pPr algn="l"/>
            <a:r>
              <a:rPr lang="en-US">
                <a:solidFill>
                  <a:schemeClr val="accent2"/>
                </a:solidFill>
              </a:rPr>
              <a:t>NOTE: This section is intended to be a live demo, showing how the flow to generate </a:t>
            </a:r>
            <a:r>
              <a:rPr lang="en-US" err="1">
                <a:solidFill>
                  <a:schemeClr val="accent2"/>
                </a:solidFill>
              </a:rPr>
              <a:t>mlc</a:t>
            </a:r>
            <a:r>
              <a:rPr lang="en-US">
                <a:solidFill>
                  <a:schemeClr val="accent2"/>
                </a:solidFill>
              </a:rPr>
              <a:t> config file works using MEM Studio</a:t>
            </a:r>
          </a:p>
        </p:txBody>
      </p:sp>
    </p:spTree>
    <p:extLst>
      <p:ext uri="{BB962C8B-B14F-4D97-AF65-F5344CB8AC3E}">
        <p14:creationId xmlns:p14="http://schemas.microsoft.com/office/powerpoint/2010/main" val="15655396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1 – Capture Data</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101</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498764" y="1564304"/>
            <a:ext cx="11171648" cy="4678204"/>
          </a:xfrm>
          <a:prstGeom prst="rect">
            <a:avLst/>
          </a:prstGeom>
          <a:noFill/>
        </p:spPr>
        <p:txBody>
          <a:bodyPr wrap="none" rtlCol="0">
            <a:spAutoFit/>
          </a:bodyPr>
          <a:lstStyle/>
          <a:p>
            <a:r>
              <a:rPr lang="en-US" b="1"/>
              <a:t>Configure Sensors for Data Capture</a:t>
            </a:r>
          </a:p>
          <a:p>
            <a:pPr marL="285750" indent="-285750">
              <a:buFont typeface="Arial" panose="020B0604020202020204" pitchFamily="34" charset="0"/>
              <a:buChar char="•"/>
            </a:pPr>
            <a:r>
              <a:rPr lang="en-US"/>
              <a:t>Open MEMS Studio</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Connect to the board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Select LIS2DUXS12 as accelerometer and click select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 Quick Setup tab, select accelerometer FS=2g and ODR 12.5Hz </a:t>
            </a:r>
            <a:r>
              <a:rPr lang="en-US" sz="1400"/>
              <a:t>(these match Motion Intensity example on </a:t>
            </a:r>
            <a:r>
              <a:rPr lang="en-US" sz="1400" err="1"/>
              <a:t>github</a:t>
            </a:r>
            <a:r>
              <a:rPr lang="en-US" sz="1400"/>
              <a:t>)</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a:t>Click Save to File tab</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a:t>Set log file location, e.g. C:\ST67_Workshop\MLC_Demo\</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 Data box, right click then unselect all. Then check Timestamp and Accelerometer.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Ensure Time base is set to timestamp</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4853740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1 – Capture Data</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102</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498764" y="1564304"/>
            <a:ext cx="8407110" cy="3693319"/>
          </a:xfrm>
          <a:prstGeom prst="rect">
            <a:avLst/>
          </a:prstGeom>
          <a:noFill/>
        </p:spPr>
        <p:txBody>
          <a:bodyPr wrap="none" rtlCol="0">
            <a:spAutoFit/>
          </a:bodyPr>
          <a:lstStyle/>
          <a:p>
            <a:r>
              <a:rPr lang="en-US" b="1"/>
              <a:t>Run Data Capture</a:t>
            </a:r>
          </a:p>
          <a:p>
            <a:endParaRPr lang="en-US" b="1"/>
          </a:p>
          <a:p>
            <a:pPr marL="285750" indent="-285750">
              <a:buFont typeface="Arial" panose="020B0604020202020204" pitchFamily="34" charset="0"/>
              <a:buChar char="•"/>
            </a:pPr>
            <a:r>
              <a:rPr lang="en-US"/>
              <a:t>Open Line charts tab to show accel data</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Play button (top left) to start data capture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Hold board in hand for 20s – this is motion intensity 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Gently shake the board along all 3 axes for 20s – this is motion intensity 1</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Vigorously shake the board along all 3 axes for 20s – this is motion intensity 2</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Stop the capture by pressing stop button in top left corner of MEMS Studio</a:t>
            </a:r>
          </a:p>
        </p:txBody>
      </p:sp>
    </p:spTree>
    <p:extLst>
      <p:ext uri="{BB962C8B-B14F-4D97-AF65-F5344CB8AC3E}">
        <p14:creationId xmlns:p14="http://schemas.microsoft.com/office/powerpoint/2010/main" val="23715082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2 – Label Data</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103</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498764" y="1564304"/>
            <a:ext cx="10753646" cy="3416320"/>
          </a:xfrm>
          <a:prstGeom prst="rect">
            <a:avLst/>
          </a:prstGeom>
          <a:noFill/>
        </p:spPr>
        <p:txBody>
          <a:bodyPr wrap="square" rtlCol="0">
            <a:spAutoFit/>
          </a:bodyPr>
          <a:lstStyle/>
          <a:p>
            <a:pPr marL="285750" indent="-285750">
              <a:buFont typeface="Arial" panose="020B0604020202020204" pitchFamily="34" charset="0"/>
              <a:buChar char="•"/>
            </a:pPr>
            <a:r>
              <a:rPr lang="en-US"/>
              <a:t>Open Data Analysis tab</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Load the accel data capture file you created with the 3 types of motion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Use time domain graph</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on graph to select regions and label Motion Intensity 0, 1 and 2: MI0, MI1, MI2</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Once all 3 MI’s are labeled, click Save Labeled Data to generate 3 individual motion capture files, save them to same folder as original data capture file, </a:t>
            </a:r>
            <a:r>
              <a:rPr lang="en-US" err="1"/>
              <a:t>e.g</a:t>
            </a:r>
            <a:r>
              <a:rPr lang="en-US"/>
              <a:t>: C:\ST67_Workshop\MLC_Demo</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Use file explorer to show that 3 files have been created with label in file name</a:t>
            </a:r>
          </a:p>
        </p:txBody>
      </p:sp>
    </p:spTree>
    <p:extLst>
      <p:ext uri="{BB962C8B-B14F-4D97-AF65-F5344CB8AC3E}">
        <p14:creationId xmlns:p14="http://schemas.microsoft.com/office/powerpoint/2010/main" val="2770310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3 – Build Decision Tree</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104</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385408" y="1564304"/>
            <a:ext cx="11071042" cy="5078313"/>
          </a:xfrm>
          <a:prstGeom prst="rect">
            <a:avLst/>
          </a:prstGeom>
          <a:noFill/>
        </p:spPr>
        <p:txBody>
          <a:bodyPr wrap="square" rtlCol="0">
            <a:spAutoFit/>
          </a:bodyPr>
          <a:lstStyle/>
          <a:p>
            <a:r>
              <a:rPr lang="en-US" b="1"/>
              <a:t>Load Data Patterns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Open Advanced Features tab and select MLC</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Make sure Data Patterns tab is selected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Set workspace to C:\ST67_Workshop\MLC_Demo</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Select the LIS2DUXS12 sensor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Using Browse button or file explorer drag &amp; drop to load MI0 file. Assign class label MI0 to it. Click “Load”.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Repeat above step for MI1 and MI2</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You should have 3 pattern files loaded with classes MI0 through MI2</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515421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3 – Build Decision Tree</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105</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385408" y="1564304"/>
            <a:ext cx="11071042" cy="4247317"/>
          </a:xfrm>
          <a:prstGeom prst="rect">
            <a:avLst/>
          </a:prstGeom>
          <a:noFill/>
        </p:spPr>
        <p:txBody>
          <a:bodyPr wrap="square" rtlCol="0">
            <a:spAutoFit/>
          </a:bodyPr>
          <a:lstStyle/>
          <a:p>
            <a:r>
              <a:rPr lang="en-US" b="1"/>
              <a:t>Configure AFS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Open AFS tab</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Set Machine Learning Core Settings: ODR 12.5 to match captured data, Window length=25 (2s of data)</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Configure Inputs (to match captured data)</a:t>
            </a:r>
          </a:p>
          <a:p>
            <a:pPr marL="742950" lvl="1" indent="-285750">
              <a:buFont typeface="Arial" panose="020B0604020202020204" pitchFamily="34" charset="0"/>
              <a:buChar char="•"/>
            </a:pPr>
            <a:r>
              <a:rPr lang="en-US" err="1"/>
              <a:t>Accelerometer_only</a:t>
            </a:r>
            <a:endParaRPr lang="en-US"/>
          </a:p>
          <a:p>
            <a:pPr marL="742950" lvl="1" indent="-285750">
              <a:buFont typeface="Arial" panose="020B0604020202020204" pitchFamily="34" charset="0"/>
              <a:buChar char="•"/>
            </a:pPr>
            <a:r>
              <a:rPr lang="en-US"/>
              <a:t>Full Scale 2g</a:t>
            </a:r>
          </a:p>
          <a:p>
            <a:pPr marL="742950" lvl="1" indent="-285750">
              <a:buFont typeface="Arial" panose="020B0604020202020204" pitchFamily="34" charset="0"/>
              <a:buChar char="•"/>
            </a:pPr>
            <a:r>
              <a:rPr lang="en-US"/>
              <a:t>ODR: 12.5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Leave AFS settings at default and click Run to start automatic feature selection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Once AFS completes, click Apply to Settings to transfer filters/features to ARFF panel</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0578277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3 – Build Decision Tree</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106</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385408" y="1564304"/>
            <a:ext cx="11071042" cy="2585323"/>
          </a:xfrm>
          <a:prstGeom prst="rect">
            <a:avLst/>
          </a:prstGeom>
          <a:noFill/>
        </p:spPr>
        <p:txBody>
          <a:bodyPr wrap="square" rtlCol="0">
            <a:spAutoFit/>
          </a:bodyPr>
          <a:lstStyle/>
          <a:p>
            <a:r>
              <a:rPr lang="en-US" b="1"/>
              <a:t>ARFF Generation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Open ARFF Generation tab</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Note settings from AFS have been set, review them</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Generate ARFF File to generate the ARFF file used in the next step (DT generation)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5851223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3 – Build Decision Tree</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107</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385408" y="1564304"/>
            <a:ext cx="11071042" cy="3139321"/>
          </a:xfrm>
          <a:prstGeom prst="rect">
            <a:avLst/>
          </a:prstGeom>
          <a:noFill/>
        </p:spPr>
        <p:txBody>
          <a:bodyPr wrap="square" rtlCol="0">
            <a:spAutoFit/>
          </a:bodyPr>
          <a:lstStyle/>
          <a:p>
            <a:r>
              <a:rPr lang="en-US" b="1"/>
              <a:t>Decision Tree Generation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Open Decision Tree Generation tab</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Set number of decision trees to 1</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Generate Decision Tree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Once DT is generated review results and show generated decision tree (show </a:t>
            </a:r>
            <a:r>
              <a:rPr lang="en-US" err="1"/>
              <a:t>Dectree</a:t>
            </a:r>
            <a:r>
              <a:rPr lang="en-US"/>
              <a:t> button)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41392772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3 – Build Decision Tree</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108</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385408" y="1564304"/>
            <a:ext cx="11071042" cy="4524315"/>
          </a:xfrm>
          <a:prstGeom prst="rect">
            <a:avLst/>
          </a:prstGeom>
          <a:noFill/>
        </p:spPr>
        <p:txBody>
          <a:bodyPr wrap="square" rtlCol="0">
            <a:spAutoFit/>
          </a:bodyPr>
          <a:lstStyle/>
          <a:p>
            <a:r>
              <a:rPr lang="en-US" b="1"/>
              <a:t>Generation of Configuration Files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Open Config generation tab</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For output values for the classes select 0, 1 and 2 to match MI0,1 and 2</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Leave counters at 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Generate Config file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Show </a:t>
            </a:r>
            <a:r>
              <a:rPr lang="en-US" err="1"/>
              <a:t>json</a:t>
            </a:r>
            <a:r>
              <a:rPr lang="en-US"/>
              <a:t> file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Export to show how to generate corresponding header file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41466604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8EE5-0B28-F475-3C73-74A5CA0338FB}"/>
              </a:ext>
            </a:extLst>
          </p:cNvPr>
          <p:cNvSpPr>
            <a:spLocks noGrp="1"/>
          </p:cNvSpPr>
          <p:nvPr>
            <p:ph type="title"/>
          </p:nvPr>
        </p:nvSpPr>
        <p:spPr/>
        <p:txBody>
          <a:bodyPr/>
          <a:lstStyle/>
          <a:p>
            <a:r>
              <a:rPr lang="en-US"/>
              <a:t>Step 3 – Build Decision Tree</a:t>
            </a:r>
          </a:p>
        </p:txBody>
      </p:sp>
      <p:sp>
        <p:nvSpPr>
          <p:cNvPr id="3" name="Slide Number Placeholder 2">
            <a:extLst>
              <a:ext uri="{FF2B5EF4-FFF2-40B4-BE49-F238E27FC236}">
                <a16:creationId xmlns:a16="http://schemas.microsoft.com/office/drawing/2014/main" id="{E0BE928F-7E51-BF43-0A63-F41BB4479F2D}"/>
              </a:ext>
            </a:extLst>
          </p:cNvPr>
          <p:cNvSpPr>
            <a:spLocks noGrp="1"/>
          </p:cNvSpPr>
          <p:nvPr>
            <p:ph type="sldNum" sz="quarter" idx="12"/>
          </p:nvPr>
        </p:nvSpPr>
        <p:spPr/>
        <p:txBody>
          <a:bodyPr/>
          <a:lstStyle/>
          <a:p>
            <a:fld id="{62A42E78-4FE3-4E16-9FB9-64A349BFE3FC}" type="slidenum">
              <a:rPr lang="fr-FR" smtClean="0"/>
              <a:pPr/>
              <a:t>109</a:t>
            </a:fld>
            <a:endParaRPr lang="fr-FR"/>
          </a:p>
        </p:txBody>
      </p:sp>
      <p:sp>
        <p:nvSpPr>
          <p:cNvPr id="4" name="TextBox 3">
            <a:extLst>
              <a:ext uri="{FF2B5EF4-FFF2-40B4-BE49-F238E27FC236}">
                <a16:creationId xmlns:a16="http://schemas.microsoft.com/office/drawing/2014/main" id="{87D3ECE7-B96C-6E84-420E-7FCE198B0C47}"/>
              </a:ext>
            </a:extLst>
          </p:cNvPr>
          <p:cNvSpPr txBox="1"/>
          <p:nvPr/>
        </p:nvSpPr>
        <p:spPr>
          <a:xfrm>
            <a:off x="385408" y="1564304"/>
            <a:ext cx="11071042" cy="3970318"/>
          </a:xfrm>
          <a:prstGeom prst="rect">
            <a:avLst/>
          </a:prstGeom>
          <a:noFill/>
        </p:spPr>
        <p:txBody>
          <a:bodyPr wrap="square" rtlCol="0">
            <a:spAutoFit/>
          </a:bodyPr>
          <a:lstStyle/>
          <a:p>
            <a:r>
              <a:rPr lang="en-US" b="1"/>
              <a:t>Test Generated Tree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Load Config into Sensor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Decision Tree Output Viewer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Press Play button to start data capture/testing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Show Motion Intensities 0, 1 and 2</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962623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C347-475F-4E4A-3F5A-424E20B163F8}"/>
              </a:ext>
            </a:extLst>
          </p:cNvPr>
          <p:cNvSpPr>
            <a:spLocks noGrp="1"/>
          </p:cNvSpPr>
          <p:nvPr>
            <p:ph type="title"/>
          </p:nvPr>
        </p:nvSpPr>
        <p:spPr/>
        <p:txBody>
          <a:bodyPr/>
          <a:lstStyle/>
          <a:p>
            <a:r>
              <a:rPr lang="en-US"/>
              <a:t>API Documentation</a:t>
            </a:r>
          </a:p>
        </p:txBody>
      </p:sp>
      <p:grpSp>
        <p:nvGrpSpPr>
          <p:cNvPr id="11" name="Group 10">
            <a:extLst>
              <a:ext uri="{FF2B5EF4-FFF2-40B4-BE49-F238E27FC236}">
                <a16:creationId xmlns:a16="http://schemas.microsoft.com/office/drawing/2014/main" id="{C0311C73-C70D-7846-88B2-81EFBDF3CD7A}"/>
              </a:ext>
            </a:extLst>
          </p:cNvPr>
          <p:cNvGrpSpPr/>
          <p:nvPr/>
        </p:nvGrpSpPr>
        <p:grpSpPr>
          <a:xfrm>
            <a:off x="300037" y="2472361"/>
            <a:ext cx="4667902" cy="3191320"/>
            <a:chOff x="170641" y="1440666"/>
            <a:chExt cx="4667902" cy="3191320"/>
          </a:xfrm>
        </p:grpSpPr>
        <p:grpSp>
          <p:nvGrpSpPr>
            <p:cNvPr id="5" name="Group 4">
              <a:extLst>
                <a:ext uri="{FF2B5EF4-FFF2-40B4-BE49-F238E27FC236}">
                  <a16:creationId xmlns:a16="http://schemas.microsoft.com/office/drawing/2014/main" id="{CDD38AFE-96F5-8B4F-EC3A-8F656CA8AA3C}"/>
                </a:ext>
              </a:extLst>
            </p:cNvPr>
            <p:cNvGrpSpPr/>
            <p:nvPr/>
          </p:nvGrpSpPr>
          <p:grpSpPr>
            <a:xfrm>
              <a:off x="170641" y="1440666"/>
              <a:ext cx="2076740" cy="3191320"/>
              <a:chOff x="300037" y="1526930"/>
              <a:chExt cx="2076740" cy="3191320"/>
            </a:xfrm>
          </p:grpSpPr>
          <p:pic>
            <p:nvPicPr>
              <p:cNvPr id="3" name="Picture 2">
                <a:extLst>
                  <a:ext uri="{FF2B5EF4-FFF2-40B4-BE49-F238E27FC236}">
                    <a16:creationId xmlns:a16="http://schemas.microsoft.com/office/drawing/2014/main" id="{3D5ECB1C-D7F0-FA92-336B-AB022BF8DC75}"/>
                  </a:ext>
                </a:extLst>
              </p:cNvPr>
              <p:cNvPicPr>
                <a:picLocks noChangeAspect="1"/>
              </p:cNvPicPr>
              <p:nvPr/>
            </p:nvPicPr>
            <p:blipFill>
              <a:blip r:embed="rId2"/>
              <a:stretch>
                <a:fillRect/>
              </a:stretch>
            </p:blipFill>
            <p:spPr>
              <a:xfrm>
                <a:off x="300037" y="1526930"/>
                <a:ext cx="2076740" cy="3191320"/>
              </a:xfrm>
              <a:prstGeom prst="rect">
                <a:avLst/>
              </a:prstGeom>
            </p:spPr>
          </p:pic>
          <p:sp>
            <p:nvSpPr>
              <p:cNvPr id="4" name="Rectangle 3">
                <a:extLst>
                  <a:ext uri="{FF2B5EF4-FFF2-40B4-BE49-F238E27FC236}">
                    <a16:creationId xmlns:a16="http://schemas.microsoft.com/office/drawing/2014/main" id="{C55DBBB1-38F6-BE0E-D957-67340741A063}"/>
                  </a:ext>
                </a:extLst>
              </p:cNvPr>
              <p:cNvSpPr/>
              <p:nvPr/>
            </p:nvSpPr>
            <p:spPr>
              <a:xfrm>
                <a:off x="300037" y="2682815"/>
                <a:ext cx="2076740" cy="215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pic>
          <p:nvPicPr>
            <p:cNvPr id="7" name="Picture 6">
              <a:extLst>
                <a:ext uri="{FF2B5EF4-FFF2-40B4-BE49-F238E27FC236}">
                  <a16:creationId xmlns:a16="http://schemas.microsoft.com/office/drawing/2014/main" id="{9227C775-152E-51CF-7E5A-B10267E9012B}"/>
                </a:ext>
              </a:extLst>
            </p:cNvPr>
            <p:cNvPicPr>
              <a:picLocks noChangeAspect="1"/>
            </p:cNvPicPr>
            <p:nvPr/>
          </p:nvPicPr>
          <p:blipFill>
            <a:blip r:embed="rId3"/>
            <a:stretch>
              <a:fillRect/>
            </a:stretch>
          </p:blipFill>
          <p:spPr>
            <a:xfrm>
              <a:off x="2247381" y="2605177"/>
              <a:ext cx="2591162" cy="619211"/>
            </a:xfrm>
            <a:prstGeom prst="rect">
              <a:avLst/>
            </a:prstGeom>
            <a:ln>
              <a:solidFill>
                <a:srgbClr val="FF0000"/>
              </a:solidFill>
            </a:ln>
          </p:spPr>
        </p:pic>
      </p:grpSp>
      <p:sp>
        <p:nvSpPr>
          <p:cNvPr id="8" name="TextBox 7">
            <a:extLst>
              <a:ext uri="{FF2B5EF4-FFF2-40B4-BE49-F238E27FC236}">
                <a16:creationId xmlns:a16="http://schemas.microsoft.com/office/drawing/2014/main" id="{B25CBF6E-DCBE-0C4C-5087-1195F6D3900C}"/>
              </a:ext>
            </a:extLst>
          </p:cNvPr>
          <p:cNvSpPr txBox="1"/>
          <p:nvPr/>
        </p:nvSpPr>
        <p:spPr>
          <a:xfrm>
            <a:off x="5637812" y="2632200"/>
            <a:ext cx="6159260" cy="1477328"/>
          </a:xfrm>
          <a:prstGeom prst="rect">
            <a:avLst/>
          </a:prstGeom>
          <a:noFill/>
        </p:spPr>
        <p:txBody>
          <a:bodyPr wrap="square" rtlCol="0">
            <a:spAutoFit/>
          </a:bodyPr>
          <a:lstStyle/>
          <a:p>
            <a:pPr algn="l"/>
            <a:r>
              <a:rPr lang="en-US"/>
              <a:t>Found in \</a:t>
            </a:r>
            <a:r>
              <a:rPr lang="en-US" err="1"/>
              <a:t>Middlewares</a:t>
            </a:r>
            <a:r>
              <a:rPr lang="en-US"/>
              <a:t>\ST\ST67W6X_Network_Driver</a:t>
            </a:r>
            <a:r>
              <a:rPr lang="en-US" b="1"/>
              <a:t>\Doc</a:t>
            </a:r>
            <a:endParaRPr lang="en-US"/>
          </a:p>
          <a:p>
            <a:pPr algn="l"/>
            <a:endParaRPr lang="en-US"/>
          </a:p>
          <a:p>
            <a:pPr marL="285750" indent="-285750" algn="l">
              <a:buFont typeface="Arial" panose="020B0604020202020204" pitchFamily="34" charset="0"/>
              <a:buChar char="•"/>
            </a:pPr>
            <a:r>
              <a:rPr lang="en-US"/>
              <a:t>API Definitions</a:t>
            </a:r>
          </a:p>
          <a:p>
            <a:pPr marL="285750" indent="-285750" algn="l">
              <a:buFont typeface="Arial" panose="020B0604020202020204" pitchFamily="34" charset="0"/>
              <a:buChar char="•"/>
            </a:pPr>
            <a:r>
              <a:rPr lang="en-US"/>
              <a:t>Overview of API calls</a:t>
            </a:r>
          </a:p>
          <a:p>
            <a:pPr marL="285750" indent="-285750" algn="l">
              <a:buFont typeface="Arial" panose="020B0604020202020204" pitchFamily="34" charset="0"/>
              <a:buChar char="•"/>
            </a:pPr>
            <a:r>
              <a:rPr lang="en-US"/>
              <a:t>Correlated AT Commands</a:t>
            </a:r>
          </a:p>
        </p:txBody>
      </p:sp>
      <p:pic>
        <p:nvPicPr>
          <p:cNvPr id="10" name="Picture 9">
            <a:extLst>
              <a:ext uri="{FF2B5EF4-FFF2-40B4-BE49-F238E27FC236}">
                <a16:creationId xmlns:a16="http://schemas.microsoft.com/office/drawing/2014/main" id="{CC12B50C-188B-D55B-6F8C-711F3343A409}"/>
              </a:ext>
            </a:extLst>
          </p:cNvPr>
          <p:cNvPicPr>
            <a:picLocks noChangeAspect="1"/>
          </p:cNvPicPr>
          <p:nvPr/>
        </p:nvPicPr>
        <p:blipFill>
          <a:blip r:embed="rId4"/>
          <a:stretch>
            <a:fillRect/>
          </a:stretch>
        </p:blipFill>
        <p:spPr>
          <a:xfrm>
            <a:off x="300037" y="1167436"/>
            <a:ext cx="11412747" cy="1035991"/>
          </a:xfrm>
          <a:prstGeom prst="rect">
            <a:avLst/>
          </a:prstGeom>
          <a:ln>
            <a:solidFill>
              <a:schemeClr val="tx1"/>
            </a:solidFill>
          </a:ln>
        </p:spPr>
      </p:pic>
    </p:spTree>
    <p:extLst>
      <p:ext uri="{BB962C8B-B14F-4D97-AF65-F5344CB8AC3E}">
        <p14:creationId xmlns:p14="http://schemas.microsoft.com/office/powerpoint/2010/main" val="29587651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04B50-ECF7-58A4-2AC2-D871F43871D7}"/>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DA4CCAD6-2C29-EA15-BEEC-B41C6E3E577F}"/>
              </a:ext>
            </a:extLst>
          </p:cNvPr>
          <p:cNvSpPr>
            <a:spLocks noGrp="1"/>
          </p:cNvSpPr>
          <p:nvPr>
            <p:ph type="ctrTitle"/>
          </p:nvPr>
        </p:nvSpPr>
        <p:spPr/>
        <p:txBody>
          <a:bodyPr/>
          <a:lstStyle/>
          <a:p>
            <a:r>
              <a:rPr lang="en-US" sz="2800"/>
              <a:t>Hands-On: Embed MLC into MQTT App</a:t>
            </a:r>
            <a:endParaRPr lang="en-US" sz="2800" b="0"/>
          </a:p>
        </p:txBody>
      </p:sp>
      <p:pic>
        <p:nvPicPr>
          <p:cNvPr id="3" name="Picture Placeholder 2">
            <a:extLst>
              <a:ext uri="{FF2B5EF4-FFF2-40B4-BE49-F238E27FC236}">
                <a16:creationId xmlns:a16="http://schemas.microsoft.com/office/drawing/2014/main" id="{ABC0BA89-F762-4042-E3C4-3FF72A10679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33552242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111</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5"/>
            <a:ext cx="10526936" cy="2031325"/>
          </a:xfrm>
          <a:prstGeom prst="rect">
            <a:avLst/>
          </a:prstGeom>
          <a:noFill/>
        </p:spPr>
        <p:txBody>
          <a:bodyPr wrap="square" rtlCol="0">
            <a:spAutoFit/>
          </a:bodyPr>
          <a:lstStyle/>
          <a:p>
            <a:pPr marL="285750" indent="-285750" algn="l">
              <a:buFont typeface="Arial" panose="020B0604020202020204" pitchFamily="34" charset="0"/>
              <a:buChar char="•"/>
            </a:pPr>
            <a:r>
              <a:rPr lang="en-US"/>
              <a:t>In this hands-on part of the workshop, we’ll use a generated MLC example available on ST’s </a:t>
            </a:r>
            <a:r>
              <a:rPr lang="en-US" err="1"/>
              <a:t>github</a:t>
            </a:r>
            <a:endParaRPr lang="en-US"/>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err="1"/>
              <a:t>Github</a:t>
            </a:r>
            <a:r>
              <a:rPr lang="en-US"/>
              <a:t>: </a:t>
            </a:r>
            <a:r>
              <a:rPr lang="en-US">
                <a:hlinkClick r:id="rId2"/>
              </a:rPr>
              <a:t>https://github.com/STMicroelectronics/st-mems-machine-learning-core</a:t>
            </a:r>
            <a:endParaRPr lang="en-US"/>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We’ll use the LIS2DUXS12 sensor</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endParaRPr lang="en-US"/>
          </a:p>
        </p:txBody>
      </p:sp>
      <p:pic>
        <p:nvPicPr>
          <p:cNvPr id="6" name="Picture 5">
            <a:extLst>
              <a:ext uri="{FF2B5EF4-FFF2-40B4-BE49-F238E27FC236}">
                <a16:creationId xmlns:a16="http://schemas.microsoft.com/office/drawing/2014/main" id="{E2CE4F1C-D213-8389-E404-66E478363785}"/>
              </a:ext>
            </a:extLst>
          </p:cNvPr>
          <p:cNvPicPr>
            <a:picLocks noChangeAspect="1"/>
          </p:cNvPicPr>
          <p:nvPr/>
        </p:nvPicPr>
        <p:blipFill>
          <a:blip r:embed="rId3"/>
          <a:stretch>
            <a:fillRect/>
          </a:stretch>
        </p:blipFill>
        <p:spPr>
          <a:xfrm>
            <a:off x="1340304" y="2801975"/>
            <a:ext cx="8929693" cy="2737995"/>
          </a:xfrm>
          <a:prstGeom prst="rect">
            <a:avLst/>
          </a:prstGeom>
        </p:spPr>
      </p:pic>
    </p:spTree>
    <p:extLst>
      <p:ext uri="{BB962C8B-B14F-4D97-AF65-F5344CB8AC3E}">
        <p14:creationId xmlns:p14="http://schemas.microsoft.com/office/powerpoint/2010/main" val="4822925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112</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5"/>
            <a:ext cx="10526936" cy="646331"/>
          </a:xfrm>
          <a:prstGeom prst="rect">
            <a:avLst/>
          </a:prstGeom>
          <a:noFill/>
        </p:spPr>
        <p:txBody>
          <a:bodyPr wrap="square" rtlCol="0">
            <a:spAutoFit/>
          </a:bodyPr>
          <a:lstStyle/>
          <a:p>
            <a:pPr marL="285750" indent="-285750" algn="l">
              <a:buFont typeface="Arial" panose="020B0604020202020204" pitchFamily="34" charset="0"/>
              <a:buChar char="•"/>
            </a:pPr>
            <a:r>
              <a:rPr lang="en-US"/>
              <a:t>The README file provides useful information for integration</a:t>
            </a:r>
          </a:p>
          <a:p>
            <a:pPr marL="285750" indent="-285750" algn="l">
              <a:buFont typeface="Arial" panose="020B0604020202020204" pitchFamily="34" charset="0"/>
              <a:buChar char="•"/>
            </a:pPr>
            <a:r>
              <a:rPr lang="en-US"/>
              <a:t>Overview, Sensor configuration, MLC outputs, interrupts</a:t>
            </a:r>
          </a:p>
        </p:txBody>
      </p:sp>
      <p:pic>
        <p:nvPicPr>
          <p:cNvPr id="7" name="Picture 6">
            <a:extLst>
              <a:ext uri="{FF2B5EF4-FFF2-40B4-BE49-F238E27FC236}">
                <a16:creationId xmlns:a16="http://schemas.microsoft.com/office/drawing/2014/main" id="{8F30E8E5-ADAE-0985-75CE-437244E3343F}"/>
              </a:ext>
            </a:extLst>
          </p:cNvPr>
          <p:cNvPicPr>
            <a:picLocks noChangeAspect="1"/>
          </p:cNvPicPr>
          <p:nvPr/>
        </p:nvPicPr>
        <p:blipFill>
          <a:blip r:embed="rId2"/>
          <a:stretch>
            <a:fillRect/>
          </a:stretch>
        </p:blipFill>
        <p:spPr>
          <a:xfrm>
            <a:off x="3037924" y="1857267"/>
            <a:ext cx="5442784" cy="4619978"/>
          </a:xfrm>
          <a:prstGeom prst="rect">
            <a:avLst/>
          </a:prstGeom>
        </p:spPr>
      </p:pic>
    </p:spTree>
    <p:extLst>
      <p:ext uri="{BB962C8B-B14F-4D97-AF65-F5344CB8AC3E}">
        <p14:creationId xmlns:p14="http://schemas.microsoft.com/office/powerpoint/2010/main" val="6277353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113</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5"/>
            <a:ext cx="10526936" cy="1754326"/>
          </a:xfrm>
          <a:prstGeom prst="rect">
            <a:avLst/>
          </a:prstGeom>
          <a:noFill/>
        </p:spPr>
        <p:txBody>
          <a:bodyPr wrap="square" rtlCol="0">
            <a:spAutoFit/>
          </a:bodyPr>
          <a:lstStyle/>
          <a:p>
            <a:pPr marL="285750" indent="-285750" algn="l">
              <a:buFont typeface="Arial" panose="020B0604020202020204" pitchFamily="34" charset="0"/>
              <a:buChar char="•"/>
            </a:pPr>
            <a:r>
              <a:rPr lang="en-US"/>
              <a:t>Folder contains 3 files:</a:t>
            </a:r>
          </a:p>
          <a:p>
            <a:pPr marL="742950" lvl="1" indent="-285750">
              <a:buFont typeface="Arial" panose="020B0604020202020204" pitchFamily="34" charset="0"/>
              <a:buChar char="•"/>
            </a:pPr>
            <a:r>
              <a:rPr lang="en-US"/>
              <a:t>README.md – useful info</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JSON </a:t>
            </a:r>
            <a:r>
              <a:rPr lang="en-US" err="1"/>
              <a:t>cofig</a:t>
            </a:r>
            <a:r>
              <a:rPr lang="en-US"/>
              <a:t> file – useful for testing using ST Tools </a:t>
            </a:r>
            <a:r>
              <a:rPr lang="en-US" err="1"/>
              <a:t>e.g</a:t>
            </a:r>
            <a:r>
              <a:rPr lang="en-US"/>
              <a:t> MEMS Studio</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C header file – useful for integration into STM32 projects</a:t>
            </a:r>
          </a:p>
        </p:txBody>
      </p:sp>
      <p:pic>
        <p:nvPicPr>
          <p:cNvPr id="6" name="Picture 5">
            <a:extLst>
              <a:ext uri="{FF2B5EF4-FFF2-40B4-BE49-F238E27FC236}">
                <a16:creationId xmlns:a16="http://schemas.microsoft.com/office/drawing/2014/main" id="{1A3AE1EB-831A-2FFD-FC92-EB2C986238CB}"/>
              </a:ext>
            </a:extLst>
          </p:cNvPr>
          <p:cNvPicPr>
            <a:picLocks noChangeAspect="1"/>
          </p:cNvPicPr>
          <p:nvPr/>
        </p:nvPicPr>
        <p:blipFill>
          <a:blip r:embed="rId2"/>
          <a:stretch>
            <a:fillRect/>
          </a:stretch>
        </p:blipFill>
        <p:spPr>
          <a:xfrm>
            <a:off x="3555488" y="2973689"/>
            <a:ext cx="4143953" cy="2133898"/>
          </a:xfrm>
          <a:prstGeom prst="rect">
            <a:avLst/>
          </a:prstGeom>
        </p:spPr>
      </p:pic>
      <p:sp>
        <p:nvSpPr>
          <p:cNvPr id="8" name="TextBox 7">
            <a:extLst>
              <a:ext uri="{FF2B5EF4-FFF2-40B4-BE49-F238E27FC236}">
                <a16:creationId xmlns:a16="http://schemas.microsoft.com/office/drawing/2014/main" id="{72F7E629-7E1D-C42D-C411-4C78AD2DE03A}"/>
              </a:ext>
            </a:extLst>
          </p:cNvPr>
          <p:cNvSpPr txBox="1"/>
          <p:nvPr/>
        </p:nvSpPr>
        <p:spPr>
          <a:xfrm>
            <a:off x="733031" y="5233537"/>
            <a:ext cx="10526936" cy="923330"/>
          </a:xfrm>
          <a:prstGeom prst="rect">
            <a:avLst/>
          </a:prstGeom>
          <a:noFill/>
        </p:spPr>
        <p:txBody>
          <a:bodyPr wrap="square" rtlCol="0">
            <a:spAutoFit/>
          </a:bodyPr>
          <a:lstStyle/>
          <a:p>
            <a:pPr marL="285750" indent="-285750" algn="l">
              <a:buFont typeface="Arial" panose="020B0604020202020204" pitchFamily="34" charset="0"/>
              <a:buChar char="•"/>
            </a:pPr>
            <a:r>
              <a:rPr lang="en-US"/>
              <a:t>We’ll use the header file to enable the MLC in out MQTT Project</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We’ll send the detected motion intensity to the MQTT broker and display it in the mobile app </a:t>
            </a:r>
          </a:p>
        </p:txBody>
      </p:sp>
    </p:spTree>
    <p:extLst>
      <p:ext uri="{BB962C8B-B14F-4D97-AF65-F5344CB8AC3E}">
        <p14:creationId xmlns:p14="http://schemas.microsoft.com/office/powerpoint/2010/main" val="1669737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114</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5"/>
            <a:ext cx="10526936" cy="1200329"/>
          </a:xfrm>
          <a:prstGeom prst="rect">
            <a:avLst/>
          </a:prstGeom>
          <a:noFill/>
        </p:spPr>
        <p:txBody>
          <a:bodyPr wrap="square" rtlCol="0">
            <a:spAutoFit/>
          </a:bodyPr>
          <a:lstStyle/>
          <a:p>
            <a:pPr marL="285750" indent="-285750">
              <a:buFont typeface="Arial" panose="020B0604020202020204" pitchFamily="34" charset="0"/>
              <a:buChar char="•"/>
            </a:pPr>
            <a:r>
              <a:rPr lang="en-US"/>
              <a:t>Header file contains an array with a sequence of commands to execute to configure the sensor and MLC</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Each array entry contains an opcode and relevant info, such as register addresses and data</a:t>
            </a:r>
          </a:p>
        </p:txBody>
      </p:sp>
      <p:pic>
        <p:nvPicPr>
          <p:cNvPr id="10" name="Picture 9">
            <a:extLst>
              <a:ext uri="{FF2B5EF4-FFF2-40B4-BE49-F238E27FC236}">
                <a16:creationId xmlns:a16="http://schemas.microsoft.com/office/drawing/2014/main" id="{B9FB7C20-E2E6-3FD7-CDA7-EB8E67A4AFE5}"/>
              </a:ext>
            </a:extLst>
          </p:cNvPr>
          <p:cNvPicPr>
            <a:picLocks noChangeAspect="1"/>
          </p:cNvPicPr>
          <p:nvPr/>
        </p:nvPicPr>
        <p:blipFill>
          <a:blip r:embed="rId2"/>
          <a:stretch>
            <a:fillRect/>
          </a:stretch>
        </p:blipFill>
        <p:spPr>
          <a:xfrm>
            <a:off x="3572048" y="2777735"/>
            <a:ext cx="4848902" cy="2572109"/>
          </a:xfrm>
          <a:prstGeom prst="rect">
            <a:avLst/>
          </a:prstGeom>
        </p:spPr>
      </p:pic>
    </p:spTree>
    <p:extLst>
      <p:ext uri="{BB962C8B-B14F-4D97-AF65-F5344CB8AC3E}">
        <p14:creationId xmlns:p14="http://schemas.microsoft.com/office/powerpoint/2010/main" val="2264505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115</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5"/>
            <a:ext cx="10526936" cy="2985433"/>
          </a:xfrm>
          <a:prstGeom prst="rect">
            <a:avLst/>
          </a:prstGeom>
          <a:noFill/>
        </p:spPr>
        <p:txBody>
          <a:bodyPr wrap="square" rtlCol="0">
            <a:spAutoFit/>
          </a:bodyPr>
          <a:lstStyle/>
          <a:p>
            <a:pPr marL="285750" indent="-285750">
              <a:buFont typeface="Arial" panose="020B0604020202020204" pitchFamily="34" charset="0"/>
              <a:buChar char="•"/>
            </a:pPr>
            <a:r>
              <a:rPr lang="en-US"/>
              <a:t>We’ve added the necessary code to configure the MLC, read the outputs and publish the motion intensity to the MQTT broker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Modified files:</a:t>
            </a:r>
          </a:p>
          <a:p>
            <a:pPr marL="285750" indent="-285750">
              <a:buFont typeface="Arial" panose="020B0604020202020204" pitchFamily="34" charset="0"/>
              <a:buChar char="•"/>
            </a:pPr>
            <a:endParaRPr lang="en-US"/>
          </a:p>
          <a:p>
            <a:pPr marL="742950" lvl="1" indent="-285750">
              <a:buFont typeface="Arial" panose="020B0604020202020204" pitchFamily="34" charset="0"/>
              <a:buChar char="•"/>
            </a:pPr>
            <a:r>
              <a:rPr lang="en-US" sz="1400"/>
              <a:t>Projects\NUCLEO-U575ZI-Q\Demonstrations\ST67W6X\ST67W6X_MQTT\X-CUBE-MEMS1\App\</a:t>
            </a:r>
            <a:r>
              <a:rPr lang="en-US" sz="1400" err="1"/>
              <a:t>sys_sensors.h</a:t>
            </a:r>
            <a:endParaRPr lang="en-US" sz="1400"/>
          </a:p>
          <a:p>
            <a:pPr marL="742950" lvl="1" indent="-285750">
              <a:buFont typeface="Arial" panose="020B0604020202020204" pitchFamily="34" charset="0"/>
              <a:buChar char="•"/>
            </a:pPr>
            <a:r>
              <a:rPr lang="en-US" sz="1400"/>
              <a:t>Projects\NUCLEO-U575ZI-Q\Demonstrations\ST67W6X\ST67W6X_MQTT\X-CUBE-MEMS1\App\</a:t>
            </a:r>
            <a:r>
              <a:rPr lang="en-US" sz="1400" err="1"/>
              <a:t>sys_sensors.c</a:t>
            </a:r>
            <a:endParaRPr lang="en-US" sz="1400"/>
          </a:p>
          <a:p>
            <a:pPr marL="742950" lvl="1" indent="-285750">
              <a:buFont typeface="Arial" panose="020B0604020202020204" pitchFamily="34" charset="0"/>
              <a:buChar char="•"/>
            </a:pPr>
            <a:endParaRPr lang="en-US" sz="1400"/>
          </a:p>
          <a:p>
            <a:pPr marL="742950" lvl="1" indent="-285750">
              <a:buFont typeface="Arial" panose="020B0604020202020204" pitchFamily="34" charset="0"/>
              <a:buChar char="•"/>
            </a:pPr>
            <a:r>
              <a:rPr lang="en-US" sz="1400"/>
              <a:t>Projects\NUCLEO-U575ZI-Q\Demonstrations\ST67W6X\ST67W6X_MQTT\App_MQTT\App\</a:t>
            </a:r>
            <a:r>
              <a:rPr lang="en-US" sz="1400" err="1"/>
              <a:t>app_config.h</a:t>
            </a:r>
            <a:endParaRPr lang="en-US" sz="1400"/>
          </a:p>
          <a:p>
            <a:pPr marL="742950" lvl="1" indent="-285750">
              <a:buFont typeface="Arial" panose="020B0604020202020204" pitchFamily="34" charset="0"/>
              <a:buChar char="•"/>
            </a:pPr>
            <a:r>
              <a:rPr lang="en-US" sz="1400"/>
              <a:t>Projects\NUCLEO-U575ZI-Q\Demonstrations\ST67W6X\ST67W6X_MQTT\App_MQTT\App\</a:t>
            </a:r>
            <a:r>
              <a:rPr lang="en-US" sz="1400" err="1"/>
              <a:t>main_app.c</a:t>
            </a:r>
            <a:endParaRPr lang="en-US" sz="1400"/>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p:txBody>
      </p:sp>
    </p:spTree>
    <p:extLst>
      <p:ext uri="{BB962C8B-B14F-4D97-AF65-F5344CB8AC3E}">
        <p14:creationId xmlns:p14="http://schemas.microsoft.com/office/powerpoint/2010/main" val="11269388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116</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5"/>
            <a:ext cx="10526936" cy="646331"/>
          </a:xfrm>
          <a:prstGeom prst="rect">
            <a:avLst/>
          </a:prstGeom>
          <a:noFill/>
        </p:spPr>
        <p:txBody>
          <a:bodyPr wrap="square" rtlCol="0">
            <a:spAutoFit/>
          </a:bodyPr>
          <a:lstStyle/>
          <a:p>
            <a:pPr marL="285750" indent="-285750">
              <a:buFont typeface="Arial" panose="020B0604020202020204" pitchFamily="34" charset="0"/>
              <a:buChar char="•"/>
            </a:pPr>
            <a:r>
              <a:rPr lang="en-US"/>
              <a:t>Modified files: </a:t>
            </a:r>
            <a:r>
              <a:rPr lang="en-US" err="1"/>
              <a:t>sys_sensors.h</a:t>
            </a:r>
            <a:endParaRPr lang="en-US"/>
          </a:p>
          <a:p>
            <a:pPr marL="742950" lvl="1" indent="-285750">
              <a:buFont typeface="Arial" panose="020B0604020202020204" pitchFamily="34" charset="0"/>
              <a:buChar char="•"/>
            </a:pPr>
            <a:endParaRPr lang="en-US"/>
          </a:p>
        </p:txBody>
      </p:sp>
      <p:pic>
        <p:nvPicPr>
          <p:cNvPr id="6" name="Picture 5">
            <a:extLst>
              <a:ext uri="{FF2B5EF4-FFF2-40B4-BE49-F238E27FC236}">
                <a16:creationId xmlns:a16="http://schemas.microsoft.com/office/drawing/2014/main" id="{6BFE8199-95E6-2829-0156-18A91E3F46D1}"/>
              </a:ext>
            </a:extLst>
          </p:cNvPr>
          <p:cNvPicPr>
            <a:picLocks noChangeAspect="1"/>
          </p:cNvPicPr>
          <p:nvPr/>
        </p:nvPicPr>
        <p:blipFill>
          <a:blip r:embed="rId2"/>
          <a:stretch>
            <a:fillRect/>
          </a:stretch>
        </p:blipFill>
        <p:spPr>
          <a:xfrm>
            <a:off x="2736039" y="1703620"/>
            <a:ext cx="5601482" cy="790685"/>
          </a:xfrm>
          <a:prstGeom prst="rect">
            <a:avLst/>
          </a:prstGeom>
        </p:spPr>
      </p:pic>
      <p:pic>
        <p:nvPicPr>
          <p:cNvPr id="8" name="Picture 7">
            <a:extLst>
              <a:ext uri="{FF2B5EF4-FFF2-40B4-BE49-F238E27FC236}">
                <a16:creationId xmlns:a16="http://schemas.microsoft.com/office/drawing/2014/main" id="{69587123-1F92-5089-D3FB-6B7237667D5B}"/>
              </a:ext>
            </a:extLst>
          </p:cNvPr>
          <p:cNvPicPr>
            <a:picLocks noChangeAspect="1"/>
          </p:cNvPicPr>
          <p:nvPr/>
        </p:nvPicPr>
        <p:blipFill>
          <a:blip r:embed="rId3"/>
          <a:stretch>
            <a:fillRect/>
          </a:stretch>
        </p:blipFill>
        <p:spPr>
          <a:xfrm>
            <a:off x="2736039" y="3372957"/>
            <a:ext cx="5477639" cy="1981477"/>
          </a:xfrm>
          <a:prstGeom prst="rect">
            <a:avLst/>
          </a:prstGeom>
        </p:spPr>
      </p:pic>
    </p:spTree>
    <p:extLst>
      <p:ext uri="{BB962C8B-B14F-4D97-AF65-F5344CB8AC3E}">
        <p14:creationId xmlns:p14="http://schemas.microsoft.com/office/powerpoint/2010/main" val="21935702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117</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5"/>
            <a:ext cx="10526936" cy="646331"/>
          </a:xfrm>
          <a:prstGeom prst="rect">
            <a:avLst/>
          </a:prstGeom>
          <a:noFill/>
        </p:spPr>
        <p:txBody>
          <a:bodyPr wrap="square" rtlCol="0">
            <a:spAutoFit/>
          </a:bodyPr>
          <a:lstStyle/>
          <a:p>
            <a:pPr marL="285750" indent="-285750">
              <a:buFont typeface="Arial" panose="020B0604020202020204" pitchFamily="34" charset="0"/>
              <a:buChar char="•"/>
            </a:pPr>
            <a:r>
              <a:rPr lang="en-US"/>
              <a:t>Modified files: </a:t>
            </a:r>
            <a:r>
              <a:rPr lang="en-US" err="1"/>
              <a:t>sys_sensors.c</a:t>
            </a:r>
            <a:endParaRPr lang="en-US"/>
          </a:p>
          <a:p>
            <a:pPr marL="742950" lvl="1"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3A09B505-B4AC-5B49-1574-19A2719697F2}"/>
              </a:ext>
            </a:extLst>
          </p:cNvPr>
          <p:cNvSpPr txBox="1"/>
          <p:nvPr/>
        </p:nvSpPr>
        <p:spPr>
          <a:xfrm>
            <a:off x="1337593" y="1620735"/>
            <a:ext cx="9650321" cy="830997"/>
          </a:xfrm>
          <a:prstGeom prst="rect">
            <a:avLst/>
          </a:prstGeom>
          <a:solidFill>
            <a:schemeClr val="bg1">
              <a:lumMod val="85000"/>
            </a:schemeClr>
          </a:solidFill>
        </p:spPr>
        <p:txBody>
          <a:bodyPr wrap="square" rtlCol="0">
            <a:spAutoFit/>
          </a:bodyPr>
          <a:lstStyle/>
          <a:p>
            <a:pPr algn="l"/>
            <a:r>
              <a:rPr lang="en-US" sz="1200">
                <a:solidFill>
                  <a:srgbClr val="FF0000"/>
                </a:solidFill>
                <a:latin typeface="Consolas" panose="020B0609020204030204" pitchFamily="49" charset="0"/>
              </a:rPr>
              <a:t>#include "</a:t>
            </a:r>
            <a:r>
              <a:rPr lang="en-US" sz="1200" err="1">
                <a:solidFill>
                  <a:srgbClr val="FF0000"/>
                </a:solidFill>
                <a:latin typeface="Consolas" panose="020B0609020204030204" pitchFamily="49" charset="0"/>
              </a:rPr>
              <a:t>logging.h</a:t>
            </a:r>
            <a:r>
              <a:rPr lang="en-US" sz="1200">
                <a:solidFill>
                  <a:srgbClr val="FF0000"/>
                </a:solidFill>
                <a:latin typeface="Consolas" panose="020B0609020204030204" pitchFamily="49" charset="0"/>
              </a:rPr>
              <a:t>"</a:t>
            </a:r>
          </a:p>
          <a:p>
            <a:pPr algn="l"/>
            <a:endParaRPr lang="en-US" sz="1200">
              <a:solidFill>
                <a:srgbClr val="FF0000"/>
              </a:solidFill>
              <a:latin typeface="Consolas" panose="020B0609020204030204" pitchFamily="49" charset="0"/>
            </a:endParaRPr>
          </a:p>
          <a:p>
            <a:pPr algn="l"/>
            <a:r>
              <a:rPr lang="en-US" sz="1200">
                <a:solidFill>
                  <a:srgbClr val="FF0000"/>
                </a:solidFill>
                <a:latin typeface="Consolas" panose="020B0609020204030204" pitchFamily="49" charset="0"/>
              </a:rPr>
              <a:t>#include "iks4a1_motion_sensors_ex.h"</a:t>
            </a:r>
          </a:p>
          <a:p>
            <a:pPr algn="l"/>
            <a:r>
              <a:rPr lang="en-US" sz="1200">
                <a:solidFill>
                  <a:srgbClr val="FF0000"/>
                </a:solidFill>
                <a:latin typeface="Consolas" panose="020B0609020204030204" pitchFamily="49" charset="0"/>
              </a:rPr>
              <a:t>#include "lis2duxs12_motion_intensity.h" /* MLC Config file */</a:t>
            </a:r>
          </a:p>
        </p:txBody>
      </p:sp>
      <p:sp>
        <p:nvSpPr>
          <p:cNvPr id="7" name="TextBox 6">
            <a:extLst>
              <a:ext uri="{FF2B5EF4-FFF2-40B4-BE49-F238E27FC236}">
                <a16:creationId xmlns:a16="http://schemas.microsoft.com/office/drawing/2014/main" id="{F94AD835-3EC8-5683-7B18-2A8A543A7791}"/>
              </a:ext>
            </a:extLst>
          </p:cNvPr>
          <p:cNvSpPr txBox="1"/>
          <p:nvPr/>
        </p:nvSpPr>
        <p:spPr>
          <a:xfrm>
            <a:off x="1337593" y="2831119"/>
            <a:ext cx="9650321" cy="461665"/>
          </a:xfrm>
          <a:prstGeom prst="rect">
            <a:avLst/>
          </a:prstGeom>
          <a:solidFill>
            <a:schemeClr val="bg1">
              <a:lumMod val="85000"/>
            </a:schemeClr>
          </a:solidFill>
        </p:spPr>
        <p:txBody>
          <a:bodyPr wrap="square" rtlCol="0">
            <a:spAutoFit/>
          </a:bodyPr>
          <a:lstStyle/>
          <a:p>
            <a:pPr algn="l"/>
            <a:r>
              <a:rPr lang="en-US" sz="1200">
                <a:solidFill>
                  <a:srgbClr val="FF0000"/>
                </a:solidFill>
                <a:latin typeface="Consolas" panose="020B0609020204030204" pitchFamily="49" charset="0"/>
              </a:rPr>
              <a:t>/* Private function prototypes -----------------------------------------------*/</a:t>
            </a:r>
          </a:p>
          <a:p>
            <a:pPr algn="l"/>
            <a:r>
              <a:rPr lang="en-US" sz="1200">
                <a:solidFill>
                  <a:srgbClr val="FF0000"/>
                </a:solidFill>
                <a:latin typeface="Consolas" panose="020B0609020204030204" pitchFamily="49" charset="0"/>
              </a:rPr>
              <a:t>static int32_t </a:t>
            </a:r>
            <a:r>
              <a:rPr lang="en-US" sz="1200" err="1">
                <a:solidFill>
                  <a:srgbClr val="FF0000"/>
                </a:solidFill>
                <a:latin typeface="Consolas" panose="020B0609020204030204" pitchFamily="49" charset="0"/>
              </a:rPr>
              <a:t>MLC_Init</a:t>
            </a:r>
            <a:r>
              <a:rPr lang="en-US" sz="1200">
                <a:solidFill>
                  <a:srgbClr val="FF0000"/>
                </a:solidFill>
                <a:latin typeface="Consolas" panose="020B0609020204030204" pitchFamily="49" charset="0"/>
              </a:rPr>
              <a:t>(void);</a:t>
            </a:r>
          </a:p>
        </p:txBody>
      </p:sp>
      <p:sp>
        <p:nvSpPr>
          <p:cNvPr id="9" name="TextBox 8">
            <a:extLst>
              <a:ext uri="{FF2B5EF4-FFF2-40B4-BE49-F238E27FC236}">
                <a16:creationId xmlns:a16="http://schemas.microsoft.com/office/drawing/2014/main" id="{F9820FD4-2B39-0F80-98D2-595A460C93A7}"/>
              </a:ext>
            </a:extLst>
          </p:cNvPr>
          <p:cNvSpPr txBox="1"/>
          <p:nvPr/>
        </p:nvSpPr>
        <p:spPr>
          <a:xfrm>
            <a:off x="1337593" y="3658843"/>
            <a:ext cx="9650321" cy="2123658"/>
          </a:xfrm>
          <a:prstGeom prst="rect">
            <a:avLst/>
          </a:prstGeom>
          <a:solidFill>
            <a:schemeClr val="bg1">
              <a:lumMod val="85000"/>
            </a:schemeClr>
          </a:solidFill>
        </p:spPr>
        <p:txBody>
          <a:bodyPr wrap="square" rtlCol="0">
            <a:spAutoFit/>
          </a:bodyPr>
          <a:lstStyle/>
          <a:p>
            <a:pPr algn="l"/>
            <a:r>
              <a:rPr lang="en-US" sz="1200">
                <a:solidFill>
                  <a:srgbClr val="FF0000"/>
                </a:solidFill>
                <a:latin typeface="Consolas" panose="020B0609020204030204" pitchFamily="49" charset="0"/>
              </a:rPr>
              <a:t>int32_t </a:t>
            </a:r>
            <a:r>
              <a:rPr lang="en-US" sz="1200" err="1">
                <a:solidFill>
                  <a:srgbClr val="FF0000"/>
                </a:solidFill>
                <a:latin typeface="Consolas" panose="020B0609020204030204" pitchFamily="49" charset="0"/>
              </a:rPr>
              <a:t>Sys_Sensors_Read</a:t>
            </a:r>
            <a:r>
              <a:rPr lang="en-US" sz="1200">
                <a:solidFill>
                  <a:srgbClr val="FF0000"/>
                </a:solidFill>
                <a:latin typeface="Consolas" panose="020B0609020204030204" pitchFamily="49" charset="0"/>
              </a:rPr>
              <a:t>(</a:t>
            </a:r>
            <a:r>
              <a:rPr lang="en-US" sz="1200" err="1">
                <a:solidFill>
                  <a:srgbClr val="FF0000"/>
                </a:solidFill>
                <a:latin typeface="Consolas" panose="020B0609020204030204" pitchFamily="49" charset="0"/>
              </a:rPr>
              <a:t>Sys_Sensors_Data_t</a:t>
            </a:r>
            <a:r>
              <a:rPr lang="en-US" sz="1200">
                <a:solidFill>
                  <a:srgbClr val="FF0000"/>
                </a:solidFill>
                <a:latin typeface="Consolas" panose="020B0609020204030204" pitchFamily="49" charset="0"/>
              </a:rPr>
              <a:t> *data)</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#ifdef USE_MLC</a:t>
            </a:r>
          </a:p>
          <a:p>
            <a:pPr algn="l"/>
            <a:r>
              <a:rPr lang="en-US" sz="1200">
                <a:solidFill>
                  <a:srgbClr val="FF0000"/>
                </a:solidFill>
                <a:latin typeface="Consolas" panose="020B0609020204030204" pitchFamily="49" charset="0"/>
              </a:rPr>
              <a:t>  /* Get </a:t>
            </a:r>
            <a:r>
              <a:rPr lang="en-US" sz="1200" err="1">
                <a:solidFill>
                  <a:srgbClr val="FF0000"/>
                </a:solidFill>
                <a:latin typeface="Consolas" panose="020B0609020204030204" pitchFamily="49" charset="0"/>
              </a:rPr>
              <a:t>mlc</a:t>
            </a:r>
            <a:r>
              <a:rPr lang="en-US" sz="1200">
                <a:solidFill>
                  <a:srgbClr val="FF0000"/>
                </a:solidFill>
                <a:latin typeface="Consolas" panose="020B0609020204030204" pitchFamily="49" charset="0"/>
              </a:rPr>
              <a:t> outputs */</a:t>
            </a:r>
          </a:p>
          <a:p>
            <a:pPr algn="l"/>
            <a:r>
              <a:rPr lang="en-US" sz="1200">
                <a:solidFill>
                  <a:srgbClr val="FF0000"/>
                </a:solidFill>
                <a:latin typeface="Consolas" panose="020B0609020204030204" pitchFamily="49" charset="0"/>
              </a:rPr>
              <a:t>    (void)IKS4A1_MOTION_SENSOR_Write_Register(IKS4A1_LIS2DUXS12_0, LIS2DUXS12_FUNC_CFG_ACCESS, 0x80);</a:t>
            </a:r>
          </a:p>
          <a:p>
            <a:pPr algn="l"/>
            <a:r>
              <a:rPr lang="en-US" sz="1200">
                <a:solidFill>
                  <a:srgbClr val="FF0000"/>
                </a:solidFill>
                <a:latin typeface="Consolas" panose="020B0609020204030204" pitchFamily="49" charset="0"/>
              </a:rPr>
              <a:t>    (void)IKS4A1_MOTION_SENSOR_Read_Register(IKS4A1_LIS2DUXS12_0, LIS2DUXS12_MLC1_SRC, &amp;data-&gt;</a:t>
            </a:r>
            <a:r>
              <a:rPr lang="en-US" sz="1200" err="1">
                <a:solidFill>
                  <a:srgbClr val="FF0000"/>
                </a:solidFill>
                <a:latin typeface="Consolas" panose="020B0609020204030204" pitchFamily="49" charset="0"/>
              </a:rPr>
              <a:t>motion_intensity</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(void)IKS4A1_MOTION_SENSOR_Write_Register(IKS4A1_LIS2DUXS12_0, LIS2DUXS12_FUNC_CFG_ACCESS, 0x00);</a:t>
            </a:r>
          </a:p>
          <a:p>
            <a:pPr algn="l"/>
            <a:r>
              <a:rPr lang="en-US" sz="1200">
                <a:solidFill>
                  <a:srgbClr val="FF0000"/>
                </a:solidFill>
                <a:latin typeface="Consolas" panose="020B0609020204030204" pitchFamily="49" charset="0"/>
              </a:rPr>
              <a:t>#endif</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p:txBody>
      </p:sp>
    </p:spTree>
    <p:extLst>
      <p:ext uri="{BB962C8B-B14F-4D97-AF65-F5344CB8AC3E}">
        <p14:creationId xmlns:p14="http://schemas.microsoft.com/office/powerpoint/2010/main" val="1833445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118</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5"/>
            <a:ext cx="10526936" cy="646331"/>
          </a:xfrm>
          <a:prstGeom prst="rect">
            <a:avLst/>
          </a:prstGeom>
          <a:noFill/>
        </p:spPr>
        <p:txBody>
          <a:bodyPr wrap="square" rtlCol="0">
            <a:spAutoFit/>
          </a:bodyPr>
          <a:lstStyle/>
          <a:p>
            <a:pPr marL="285750" indent="-285750">
              <a:buFont typeface="Arial" panose="020B0604020202020204" pitchFamily="34" charset="0"/>
              <a:buChar char="•"/>
            </a:pPr>
            <a:r>
              <a:rPr lang="en-US"/>
              <a:t>Modified files: </a:t>
            </a:r>
            <a:r>
              <a:rPr lang="en-US" err="1"/>
              <a:t>sys_sensors.c</a:t>
            </a:r>
            <a:endParaRPr lang="en-US"/>
          </a:p>
          <a:p>
            <a:pPr marL="742950" lvl="1"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3A09B505-B4AC-5B49-1574-19A2719697F2}"/>
              </a:ext>
            </a:extLst>
          </p:cNvPr>
          <p:cNvSpPr txBox="1"/>
          <p:nvPr/>
        </p:nvSpPr>
        <p:spPr>
          <a:xfrm>
            <a:off x="1337593" y="2361321"/>
            <a:ext cx="9650321" cy="1938992"/>
          </a:xfrm>
          <a:prstGeom prst="rect">
            <a:avLst/>
          </a:prstGeom>
          <a:solidFill>
            <a:schemeClr val="bg1">
              <a:lumMod val="85000"/>
            </a:schemeClr>
          </a:solidFill>
        </p:spPr>
        <p:txBody>
          <a:bodyPr wrap="square" rtlCol="0">
            <a:spAutoFit/>
          </a:bodyPr>
          <a:lstStyle/>
          <a:p>
            <a:pPr algn="l"/>
            <a:r>
              <a:rPr lang="en-US" sz="1200">
                <a:solidFill>
                  <a:srgbClr val="FF0000"/>
                </a:solidFill>
                <a:latin typeface="Consolas" panose="020B0609020204030204" pitchFamily="49" charset="0"/>
              </a:rPr>
              <a:t>static int32_t Sys_Sensors_IKS4A1_Init(void)</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#ifdef USE_MLC</a:t>
            </a:r>
          </a:p>
          <a:p>
            <a:pPr algn="l"/>
            <a:r>
              <a:rPr lang="en-US" sz="1200">
                <a:solidFill>
                  <a:srgbClr val="FF0000"/>
                </a:solidFill>
                <a:latin typeface="Consolas" panose="020B0609020204030204" pitchFamily="49" charset="0"/>
              </a:rPr>
              <a:t>  /* Initialize the MLC */</a:t>
            </a:r>
          </a:p>
          <a:p>
            <a:pPr algn="l"/>
            <a:r>
              <a:rPr lang="en-US" sz="1200">
                <a:solidFill>
                  <a:srgbClr val="FF0000"/>
                </a:solidFill>
                <a:latin typeface="Consolas" panose="020B0609020204030204" pitchFamily="49" charset="0"/>
              </a:rPr>
              <a:t>  ret = </a:t>
            </a:r>
            <a:r>
              <a:rPr lang="en-US" sz="1200" err="1">
                <a:solidFill>
                  <a:srgbClr val="FF0000"/>
                </a:solidFill>
                <a:latin typeface="Consolas" panose="020B0609020204030204" pitchFamily="49" charset="0"/>
              </a:rPr>
              <a:t>MLC_Init</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#endif</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a:p>
            <a:pPr algn="l"/>
            <a:endParaRPr lang="en-US" sz="1200">
              <a:solidFill>
                <a:srgbClr val="FF0000"/>
              </a:solidFill>
              <a:latin typeface="Consolas" panose="020B0609020204030204" pitchFamily="49" charset="0"/>
            </a:endParaRPr>
          </a:p>
        </p:txBody>
      </p:sp>
    </p:spTree>
    <p:extLst>
      <p:ext uri="{BB962C8B-B14F-4D97-AF65-F5344CB8AC3E}">
        <p14:creationId xmlns:p14="http://schemas.microsoft.com/office/powerpoint/2010/main" val="31523953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119</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646331"/>
          </a:xfrm>
          <a:prstGeom prst="rect">
            <a:avLst/>
          </a:prstGeom>
          <a:noFill/>
        </p:spPr>
        <p:txBody>
          <a:bodyPr wrap="square" rtlCol="0">
            <a:spAutoFit/>
          </a:bodyPr>
          <a:lstStyle/>
          <a:p>
            <a:pPr marL="285750" indent="-285750">
              <a:buFont typeface="Arial" panose="020B0604020202020204" pitchFamily="34" charset="0"/>
              <a:buChar char="•"/>
            </a:pPr>
            <a:r>
              <a:rPr lang="en-US"/>
              <a:t>Modified files: </a:t>
            </a:r>
            <a:r>
              <a:rPr lang="en-US" err="1"/>
              <a:t>sys_sensors.c</a:t>
            </a:r>
            <a:endParaRPr lang="en-US"/>
          </a:p>
          <a:p>
            <a:pPr marL="742950" lvl="1"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3A09B505-B4AC-5B49-1574-19A2719697F2}"/>
              </a:ext>
            </a:extLst>
          </p:cNvPr>
          <p:cNvSpPr txBox="1"/>
          <p:nvPr/>
        </p:nvSpPr>
        <p:spPr>
          <a:xfrm>
            <a:off x="1466062" y="1559804"/>
            <a:ext cx="9887108" cy="4893647"/>
          </a:xfrm>
          <a:prstGeom prst="rect">
            <a:avLst/>
          </a:prstGeom>
          <a:solidFill>
            <a:schemeClr val="bg1">
              <a:lumMod val="85000"/>
            </a:schemeClr>
          </a:solidFill>
        </p:spPr>
        <p:txBody>
          <a:bodyPr wrap="square" rtlCol="0">
            <a:spAutoFit/>
          </a:bodyPr>
          <a:lstStyle/>
          <a:p>
            <a:pPr algn="l"/>
            <a:r>
              <a:rPr lang="en-US" sz="1200">
                <a:solidFill>
                  <a:srgbClr val="FF0000"/>
                </a:solidFill>
                <a:latin typeface="Consolas" panose="020B0609020204030204" pitchFamily="49" charset="0"/>
              </a:rPr>
              <a:t>int32_t </a:t>
            </a:r>
            <a:r>
              <a:rPr lang="en-US" sz="1200" err="1">
                <a:solidFill>
                  <a:srgbClr val="FF0000"/>
                </a:solidFill>
                <a:latin typeface="Consolas" panose="020B0609020204030204" pitchFamily="49" charset="0"/>
              </a:rPr>
              <a:t>MLC_Init</a:t>
            </a:r>
            <a:r>
              <a:rPr lang="en-US" sz="1200">
                <a:solidFill>
                  <a:srgbClr val="FF0000"/>
                </a:solidFill>
                <a:latin typeface="Consolas" panose="020B0609020204030204" pitchFamily="49" charset="0"/>
              </a:rPr>
              <a:t>(void)</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length = MEMS_CONF_ARRAY_LEN(MLC_CONFIGURATION);</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i</a:t>
            </a:r>
            <a:r>
              <a:rPr lang="en-US" sz="1200">
                <a:solidFill>
                  <a:srgbClr val="FF0000"/>
                </a:solidFill>
                <a:latin typeface="Consolas" panose="020B0609020204030204" pitchFamily="49" charset="0"/>
              </a:rPr>
              <a:t> = 0;</a:t>
            </a:r>
          </a:p>
          <a:p>
            <a:pPr algn="l"/>
            <a:r>
              <a:rPr lang="en-US" sz="1200">
                <a:solidFill>
                  <a:srgbClr val="FF0000"/>
                </a:solidFill>
                <a:latin typeface="Consolas" panose="020B0609020204030204" pitchFamily="49" charset="0"/>
              </a:rPr>
              <a:t>  while ((</a:t>
            </a:r>
            <a:r>
              <a:rPr lang="en-US" sz="1200" err="1">
                <a:solidFill>
                  <a:srgbClr val="FF0000"/>
                </a:solidFill>
                <a:latin typeface="Consolas" panose="020B0609020204030204" pitchFamily="49" charset="0"/>
              </a:rPr>
              <a:t>i</a:t>
            </a:r>
            <a:r>
              <a:rPr lang="en-US" sz="1200">
                <a:solidFill>
                  <a:srgbClr val="FF0000"/>
                </a:solidFill>
                <a:latin typeface="Consolas" panose="020B0609020204030204" pitchFamily="49" charset="0"/>
              </a:rPr>
              <a:t> &lt; length) &amp; (ret == BSP_ERROR_NONE))</a:t>
            </a:r>
          </a:p>
          <a:p>
            <a:pPr algn="l"/>
            <a:r>
              <a:rPr lang="en-US" sz="1200">
                <a:solidFill>
                  <a:srgbClr val="FF0000"/>
                </a:solidFill>
                <a:latin typeface="Consolas" panose="020B0609020204030204" pitchFamily="49" charset="0"/>
              </a:rPr>
              <a:t>  {</a:t>
            </a:r>
          </a:p>
          <a:p>
            <a:pPr algn="l"/>
            <a:endParaRPr lang="en-US" sz="1200">
              <a:solidFill>
                <a:srgbClr val="FF0000"/>
              </a:solidFill>
              <a:latin typeface="Consolas" panose="020B0609020204030204" pitchFamily="49" charset="0"/>
            </a:endParaRPr>
          </a:p>
          <a:p>
            <a:pPr algn="l"/>
            <a:r>
              <a:rPr lang="en-US" sz="1200">
                <a:solidFill>
                  <a:srgbClr val="FF0000"/>
                </a:solidFill>
                <a:latin typeface="Consolas" panose="020B0609020204030204" pitchFamily="49" charset="0"/>
              </a:rPr>
              <a:t>	  if (MLC_CONFIGURATION[</a:t>
            </a:r>
            <a:r>
              <a:rPr lang="en-US" sz="1200" err="1">
                <a:solidFill>
                  <a:srgbClr val="FF0000"/>
                </a:solidFill>
                <a:latin typeface="Consolas" panose="020B0609020204030204" pitchFamily="49" charset="0"/>
              </a:rPr>
              <a:t>i</a:t>
            </a:r>
            <a:r>
              <a:rPr lang="en-US" sz="1200">
                <a:solidFill>
                  <a:srgbClr val="FF0000"/>
                </a:solidFill>
                <a:latin typeface="Consolas" panose="020B0609020204030204" pitchFamily="49" charset="0"/>
              </a:rPr>
              <a:t>].type == MEMS_CONF_OP_TYPE_DELAY)</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HAL_Delay</a:t>
            </a:r>
            <a:r>
              <a:rPr lang="en-US" sz="1200">
                <a:solidFill>
                  <a:srgbClr val="FF0000"/>
                </a:solidFill>
                <a:latin typeface="Consolas" panose="020B0609020204030204" pitchFamily="49" charset="0"/>
              </a:rPr>
              <a:t>(MLC_CONFIGURATION[</a:t>
            </a:r>
            <a:r>
              <a:rPr lang="en-US" sz="1200" err="1">
                <a:solidFill>
                  <a:srgbClr val="FF0000"/>
                </a:solidFill>
                <a:latin typeface="Consolas" panose="020B0609020204030204" pitchFamily="49" charset="0"/>
              </a:rPr>
              <a:t>i</a:t>
            </a:r>
            <a:r>
              <a:rPr lang="en-US" sz="1200">
                <a:solidFill>
                  <a:srgbClr val="FF0000"/>
                </a:solidFill>
                <a:latin typeface="Consolas" panose="020B0609020204030204" pitchFamily="49" charset="0"/>
              </a:rPr>
              <a:t>].data);</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else if (MLC_CONFIGURATION[</a:t>
            </a:r>
            <a:r>
              <a:rPr lang="en-US" sz="1200" err="1">
                <a:solidFill>
                  <a:srgbClr val="FF0000"/>
                </a:solidFill>
                <a:latin typeface="Consolas" panose="020B0609020204030204" pitchFamily="49" charset="0"/>
              </a:rPr>
              <a:t>i</a:t>
            </a:r>
            <a:r>
              <a:rPr lang="en-US" sz="1200">
                <a:solidFill>
                  <a:srgbClr val="FF0000"/>
                </a:solidFill>
                <a:latin typeface="Consolas" panose="020B0609020204030204" pitchFamily="49" charset="0"/>
              </a:rPr>
              <a:t>].type == MEMS_CONF_OP_TYPE_WRITE)</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ret = IKS4A1_MOTION_SENSOR_Write_Register(IKS4A1_LIS2DUXS12_0, MLC_CONFIGURATION[</a:t>
            </a:r>
            <a:r>
              <a:rPr lang="en-US" sz="1200" err="1">
                <a:solidFill>
                  <a:srgbClr val="FF0000"/>
                </a:solidFill>
                <a:latin typeface="Consolas" panose="020B0609020204030204" pitchFamily="49" charset="0"/>
              </a:rPr>
              <a:t>i</a:t>
            </a:r>
            <a:r>
              <a:rPr lang="en-US" sz="1200">
                <a:solidFill>
                  <a:srgbClr val="FF0000"/>
                </a:solidFill>
                <a:latin typeface="Consolas" panose="020B0609020204030204" pitchFamily="49" charset="0"/>
              </a:rPr>
              <a:t>].address, MLC_CONFIGURATION[</a:t>
            </a:r>
            <a:r>
              <a:rPr lang="en-US" sz="1200" err="1">
                <a:solidFill>
                  <a:srgbClr val="FF0000"/>
                </a:solidFill>
                <a:latin typeface="Consolas" panose="020B0609020204030204" pitchFamily="49" charset="0"/>
              </a:rPr>
              <a:t>i</a:t>
            </a:r>
            <a:r>
              <a:rPr lang="en-US" sz="1200">
                <a:solidFill>
                  <a:srgbClr val="FF0000"/>
                </a:solidFill>
                <a:latin typeface="Consolas" panose="020B0609020204030204" pitchFamily="49" charset="0"/>
              </a:rPr>
              <a:t>].data);</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else</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 Unsupported opcode */</a:t>
            </a:r>
          </a:p>
          <a:p>
            <a:pPr algn="l"/>
            <a:r>
              <a:rPr lang="en-US" sz="1200">
                <a:solidFill>
                  <a:srgbClr val="FF0000"/>
                </a:solidFill>
                <a:latin typeface="Consolas" panose="020B0609020204030204" pitchFamily="49" charset="0"/>
              </a:rPr>
              <a:t>		ret = BSP_ERROR_FEATURE_NOT_SUPPORTED;</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i</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p:txBody>
      </p:sp>
    </p:spTree>
    <p:extLst>
      <p:ext uri="{BB962C8B-B14F-4D97-AF65-F5344CB8AC3E}">
        <p14:creationId xmlns:p14="http://schemas.microsoft.com/office/powerpoint/2010/main" val="215070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C1886-2F61-ACD0-5E61-1ED2DE70B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40E69-EDE3-5FC7-9F74-A7A2DC710DC7}"/>
              </a:ext>
            </a:extLst>
          </p:cNvPr>
          <p:cNvSpPr>
            <a:spLocks noGrp="1"/>
          </p:cNvSpPr>
          <p:nvPr>
            <p:ph type="title"/>
          </p:nvPr>
        </p:nvSpPr>
        <p:spPr/>
        <p:txBody>
          <a:bodyPr/>
          <a:lstStyle/>
          <a:p>
            <a:r>
              <a:rPr lang="en-US"/>
              <a:t>API Documentation </a:t>
            </a:r>
            <a:r>
              <a:rPr lang="en-US" err="1"/>
              <a:t>cont</a:t>
            </a:r>
            <a:r>
              <a:rPr lang="en-US"/>
              <a:t>…</a:t>
            </a:r>
          </a:p>
        </p:txBody>
      </p:sp>
      <p:grpSp>
        <p:nvGrpSpPr>
          <p:cNvPr id="13" name="Group 12">
            <a:extLst>
              <a:ext uri="{FF2B5EF4-FFF2-40B4-BE49-F238E27FC236}">
                <a16:creationId xmlns:a16="http://schemas.microsoft.com/office/drawing/2014/main" id="{2AF2B9FD-C68C-7E85-60A3-58270C6A3E7E}"/>
              </a:ext>
            </a:extLst>
          </p:cNvPr>
          <p:cNvGrpSpPr/>
          <p:nvPr/>
        </p:nvGrpSpPr>
        <p:grpSpPr>
          <a:xfrm>
            <a:off x="300037" y="940279"/>
            <a:ext cx="8757699" cy="957534"/>
            <a:chOff x="300037" y="1167436"/>
            <a:chExt cx="11412747" cy="1035991"/>
          </a:xfrm>
        </p:grpSpPr>
        <p:pic>
          <p:nvPicPr>
            <p:cNvPr id="10" name="Picture 9">
              <a:extLst>
                <a:ext uri="{FF2B5EF4-FFF2-40B4-BE49-F238E27FC236}">
                  <a16:creationId xmlns:a16="http://schemas.microsoft.com/office/drawing/2014/main" id="{8FBCD1DB-BAD6-83DB-3DE4-6F1D789EF4EE}"/>
                </a:ext>
              </a:extLst>
            </p:cNvPr>
            <p:cNvPicPr>
              <a:picLocks noChangeAspect="1"/>
            </p:cNvPicPr>
            <p:nvPr/>
          </p:nvPicPr>
          <p:blipFill>
            <a:blip r:embed="rId2"/>
            <a:stretch>
              <a:fillRect/>
            </a:stretch>
          </p:blipFill>
          <p:spPr>
            <a:xfrm>
              <a:off x="300037" y="1167436"/>
              <a:ext cx="11412747" cy="1035991"/>
            </a:xfrm>
            <a:prstGeom prst="rect">
              <a:avLst/>
            </a:prstGeom>
            <a:ln>
              <a:solidFill>
                <a:schemeClr val="tx1"/>
              </a:solidFill>
            </a:ln>
          </p:spPr>
        </p:pic>
        <p:sp>
          <p:nvSpPr>
            <p:cNvPr id="6" name="Rectangle 5">
              <a:extLst>
                <a:ext uri="{FF2B5EF4-FFF2-40B4-BE49-F238E27FC236}">
                  <a16:creationId xmlns:a16="http://schemas.microsoft.com/office/drawing/2014/main" id="{DC58E7EA-336E-764F-FD05-86E2BB15F083}"/>
                </a:ext>
              </a:extLst>
            </p:cNvPr>
            <p:cNvSpPr/>
            <p:nvPr/>
          </p:nvSpPr>
          <p:spPr>
            <a:xfrm>
              <a:off x="9678838" y="1811547"/>
              <a:ext cx="698739" cy="267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pic>
        <p:nvPicPr>
          <p:cNvPr id="12" name="Picture 11">
            <a:extLst>
              <a:ext uri="{FF2B5EF4-FFF2-40B4-BE49-F238E27FC236}">
                <a16:creationId xmlns:a16="http://schemas.microsoft.com/office/drawing/2014/main" id="{CD3A712A-94DF-1996-6779-79D61AC70DE9}"/>
              </a:ext>
            </a:extLst>
          </p:cNvPr>
          <p:cNvPicPr>
            <a:picLocks noChangeAspect="1"/>
          </p:cNvPicPr>
          <p:nvPr/>
        </p:nvPicPr>
        <p:blipFill>
          <a:blip r:embed="rId3"/>
          <a:stretch>
            <a:fillRect/>
          </a:stretch>
        </p:blipFill>
        <p:spPr>
          <a:xfrm>
            <a:off x="289284" y="2009956"/>
            <a:ext cx="1746610" cy="4127641"/>
          </a:xfrm>
          <a:prstGeom prst="rect">
            <a:avLst/>
          </a:prstGeom>
          <a:ln w="19050">
            <a:solidFill>
              <a:schemeClr val="tx1">
                <a:lumMod val="10000"/>
                <a:lumOff val="90000"/>
              </a:schemeClr>
            </a:solidFill>
          </a:ln>
        </p:spPr>
      </p:pic>
      <p:sp>
        <p:nvSpPr>
          <p:cNvPr id="14" name="Rectangle 13">
            <a:extLst>
              <a:ext uri="{FF2B5EF4-FFF2-40B4-BE49-F238E27FC236}">
                <a16:creationId xmlns:a16="http://schemas.microsoft.com/office/drawing/2014/main" id="{D2E23DFD-2323-80F2-C634-2E139C1DE650}"/>
              </a:ext>
            </a:extLst>
          </p:cNvPr>
          <p:cNvSpPr/>
          <p:nvPr/>
        </p:nvSpPr>
        <p:spPr>
          <a:xfrm>
            <a:off x="603849" y="4873925"/>
            <a:ext cx="1173193" cy="1466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pic>
        <p:nvPicPr>
          <p:cNvPr id="16" name="Picture 15">
            <a:extLst>
              <a:ext uri="{FF2B5EF4-FFF2-40B4-BE49-F238E27FC236}">
                <a16:creationId xmlns:a16="http://schemas.microsoft.com/office/drawing/2014/main" id="{FEBFF09E-BA9F-25A3-37E7-7ED34A37DDD0}"/>
              </a:ext>
            </a:extLst>
          </p:cNvPr>
          <p:cNvPicPr>
            <a:picLocks noChangeAspect="1"/>
          </p:cNvPicPr>
          <p:nvPr/>
        </p:nvPicPr>
        <p:blipFill>
          <a:blip r:embed="rId4"/>
          <a:stretch>
            <a:fillRect/>
          </a:stretch>
        </p:blipFill>
        <p:spPr>
          <a:xfrm>
            <a:off x="2436056" y="3295058"/>
            <a:ext cx="5528083" cy="3304381"/>
          </a:xfrm>
          <a:prstGeom prst="rect">
            <a:avLst/>
          </a:prstGeom>
          <a:ln w="19050">
            <a:solidFill>
              <a:schemeClr val="tx1">
                <a:lumMod val="10000"/>
                <a:lumOff val="90000"/>
              </a:schemeClr>
            </a:solidFill>
          </a:ln>
        </p:spPr>
      </p:pic>
      <p:cxnSp>
        <p:nvCxnSpPr>
          <p:cNvPr id="18" name="Connector: Elbow 17">
            <a:extLst>
              <a:ext uri="{FF2B5EF4-FFF2-40B4-BE49-F238E27FC236}">
                <a16:creationId xmlns:a16="http://schemas.microsoft.com/office/drawing/2014/main" id="{4ED9E3A8-8357-A2F9-B949-4E878D3AADE0}"/>
              </a:ext>
            </a:extLst>
          </p:cNvPr>
          <p:cNvCxnSpPr>
            <a:stCxn id="6" idx="2"/>
            <a:endCxn id="14" idx="0"/>
          </p:cNvCxnSpPr>
          <p:nvPr/>
        </p:nvCxnSpPr>
        <p:spPr>
          <a:xfrm rot="5400000">
            <a:off x="2932179" y="41045"/>
            <a:ext cx="3091147" cy="6574612"/>
          </a:xfrm>
          <a:prstGeom prst="bentConnector3">
            <a:avLst>
              <a:gd name="adj1" fmla="val 5349"/>
            </a:avLst>
          </a:prstGeom>
          <a:ln w="22225">
            <a:solidFill>
              <a:schemeClr val="accent2"/>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71FCC546-9611-37AD-8D43-5CC9759294AF}"/>
              </a:ext>
            </a:extLst>
          </p:cNvPr>
          <p:cNvCxnSpPr>
            <a:stCxn id="14" idx="3"/>
            <a:endCxn id="16" idx="1"/>
          </p:cNvCxnSpPr>
          <p:nvPr/>
        </p:nvCxnSpPr>
        <p:spPr>
          <a:xfrm flipV="1">
            <a:off x="1777042" y="4947249"/>
            <a:ext cx="659014" cy="1"/>
          </a:xfrm>
          <a:prstGeom prst="bentConnector3">
            <a:avLst/>
          </a:prstGeom>
          <a:ln w="22225">
            <a:solidFill>
              <a:schemeClr val="accent2"/>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3595DA8-E6B6-DA2A-158D-FB3592E3C317}"/>
              </a:ext>
            </a:extLst>
          </p:cNvPr>
          <p:cNvSpPr txBox="1"/>
          <p:nvPr/>
        </p:nvSpPr>
        <p:spPr>
          <a:xfrm>
            <a:off x="2342750" y="2147207"/>
            <a:ext cx="8757699" cy="923330"/>
          </a:xfrm>
          <a:prstGeom prst="rect">
            <a:avLst/>
          </a:prstGeom>
          <a:noFill/>
        </p:spPr>
        <p:txBody>
          <a:bodyPr wrap="square" rtlCol="0">
            <a:spAutoFit/>
          </a:bodyPr>
          <a:lstStyle/>
          <a:p>
            <a:pPr algn="l"/>
            <a:r>
              <a:rPr lang="en-US"/>
              <a:t>Selecting </a:t>
            </a:r>
            <a:r>
              <a:rPr lang="en-US" b="1"/>
              <a:t>w6x_wifi.c </a:t>
            </a:r>
            <a:r>
              <a:rPr lang="en-US"/>
              <a:t>will provide the different API categories</a:t>
            </a:r>
          </a:p>
          <a:p>
            <a:pPr algn="l"/>
            <a:endParaRPr lang="en-US"/>
          </a:p>
          <a:p>
            <a:pPr algn="l"/>
            <a:r>
              <a:rPr lang="en-US"/>
              <a:t>Selecting the API, </a:t>
            </a:r>
            <a:r>
              <a:rPr lang="en-US" b="1"/>
              <a:t>W6X_WiFi_Scan(), </a:t>
            </a:r>
            <a:r>
              <a:rPr lang="en-US"/>
              <a:t>will provide information and the call graph</a:t>
            </a:r>
          </a:p>
        </p:txBody>
      </p:sp>
    </p:spTree>
    <p:extLst>
      <p:ext uri="{BB962C8B-B14F-4D97-AF65-F5344CB8AC3E}">
        <p14:creationId xmlns:p14="http://schemas.microsoft.com/office/powerpoint/2010/main" val="25267632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120</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646331"/>
          </a:xfrm>
          <a:prstGeom prst="rect">
            <a:avLst/>
          </a:prstGeom>
          <a:noFill/>
        </p:spPr>
        <p:txBody>
          <a:bodyPr wrap="square" rtlCol="0">
            <a:spAutoFit/>
          </a:bodyPr>
          <a:lstStyle/>
          <a:p>
            <a:pPr marL="285750" indent="-285750">
              <a:buFont typeface="Arial" panose="020B0604020202020204" pitchFamily="34" charset="0"/>
              <a:buChar char="•"/>
            </a:pPr>
            <a:r>
              <a:rPr lang="en-US"/>
              <a:t>Modified files: </a:t>
            </a:r>
            <a:r>
              <a:rPr lang="en-US" err="1"/>
              <a:t>app_config.h</a:t>
            </a:r>
            <a:endParaRPr lang="en-US"/>
          </a:p>
          <a:p>
            <a:pPr marL="742950" lvl="1"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3A09B505-B4AC-5B49-1574-19A2719697F2}"/>
              </a:ext>
            </a:extLst>
          </p:cNvPr>
          <p:cNvSpPr txBox="1"/>
          <p:nvPr/>
        </p:nvSpPr>
        <p:spPr>
          <a:xfrm>
            <a:off x="1466062" y="1559804"/>
            <a:ext cx="9887108" cy="3970318"/>
          </a:xfrm>
          <a:prstGeom prst="rect">
            <a:avLst/>
          </a:prstGeom>
          <a:solidFill>
            <a:schemeClr val="bg1">
              <a:lumMod val="85000"/>
            </a:schemeClr>
          </a:solidFill>
        </p:spPr>
        <p:txBody>
          <a:bodyPr wrap="square" rtlCol="0">
            <a:spAutoFit/>
          </a:bodyPr>
          <a:lstStyle/>
          <a:p>
            <a:pPr algn="l"/>
            <a:r>
              <a:rPr lang="en-US" sz="1200">
                <a:solidFill>
                  <a:srgbClr val="FF0000"/>
                </a:solidFill>
                <a:latin typeface="Consolas" panose="020B0609020204030204" pitchFamily="49" charset="0"/>
              </a:rPr>
              <a:t>/* Local Access Point (e.g. gateway, hotspot, </a:t>
            </a:r>
            <a:r>
              <a:rPr lang="en-US" sz="1200" err="1">
                <a:solidFill>
                  <a:srgbClr val="FF0000"/>
                </a:solidFill>
                <a:latin typeface="Consolas" panose="020B0609020204030204" pitchFamily="49" charset="0"/>
              </a:rPr>
              <a:t>etc</a:t>
            </a:r>
            <a:r>
              <a:rPr lang="en-US" sz="1200">
                <a:solidFill>
                  <a:srgbClr val="FF0000"/>
                </a:solidFill>
                <a:latin typeface="Consolas" panose="020B0609020204030204" pitchFamily="49" charset="0"/>
              </a:rPr>
              <a:t>) connection parameters */</a:t>
            </a:r>
          </a:p>
          <a:p>
            <a:pPr algn="l"/>
            <a:r>
              <a:rPr lang="en-US" sz="1200">
                <a:solidFill>
                  <a:srgbClr val="FF0000"/>
                </a:solidFill>
                <a:latin typeface="Consolas" panose="020B0609020204030204" pitchFamily="49" charset="0"/>
              </a:rPr>
              <a:t>#define WIFI_SSID                   “&lt;</a:t>
            </a:r>
            <a:r>
              <a:rPr lang="en-US" sz="1200" err="1">
                <a:solidFill>
                  <a:srgbClr val="FF0000"/>
                </a:solidFill>
                <a:latin typeface="Consolas" panose="020B0609020204030204" pitchFamily="49" charset="0"/>
              </a:rPr>
              <a:t>wifi-ssid</a:t>
            </a:r>
            <a:r>
              <a:rPr lang="en-US" sz="1200">
                <a:solidFill>
                  <a:srgbClr val="FF0000"/>
                </a:solidFill>
                <a:latin typeface="Consolas" panose="020B0609020204030204" pitchFamily="49" charset="0"/>
              </a:rPr>
              <a:t>&gt;"</a:t>
            </a:r>
          </a:p>
          <a:p>
            <a:pPr algn="l"/>
            <a:endParaRPr lang="en-US" sz="1200">
              <a:solidFill>
                <a:srgbClr val="FF0000"/>
              </a:solidFill>
              <a:latin typeface="Consolas" panose="020B0609020204030204" pitchFamily="49" charset="0"/>
            </a:endParaRPr>
          </a:p>
          <a:p>
            <a:pPr algn="l"/>
            <a:r>
              <a:rPr lang="en-US" sz="1200">
                <a:solidFill>
                  <a:srgbClr val="FF0000"/>
                </a:solidFill>
                <a:latin typeface="Consolas" panose="020B0609020204030204" pitchFamily="49" charset="0"/>
              </a:rPr>
              <a:t>#define WIFI_PASSWORD               “&lt;</a:t>
            </a:r>
            <a:r>
              <a:rPr lang="en-US" sz="1200" err="1">
                <a:solidFill>
                  <a:srgbClr val="FF0000"/>
                </a:solidFill>
                <a:latin typeface="Consolas" panose="020B0609020204030204" pitchFamily="49" charset="0"/>
              </a:rPr>
              <a:t>wifi</a:t>
            </a:r>
            <a:r>
              <a:rPr lang="en-US" sz="1200">
                <a:solidFill>
                  <a:srgbClr val="FF0000"/>
                </a:solidFill>
                <a:latin typeface="Consolas" panose="020B0609020204030204" pitchFamily="49" charset="0"/>
              </a:rPr>
              <a:t>-password&gt;"</a:t>
            </a:r>
          </a:p>
          <a:p>
            <a:pPr algn="l"/>
            <a:endParaRPr lang="en-US" sz="1200">
              <a:solidFill>
                <a:srgbClr val="FF0000"/>
              </a:solidFill>
              <a:latin typeface="Consolas" panose="020B0609020204030204" pitchFamily="49" charset="0"/>
            </a:endParaRPr>
          </a:p>
          <a:p>
            <a:pPr algn="l"/>
            <a:r>
              <a:rPr lang="en-US" sz="1200">
                <a:solidFill>
                  <a:srgbClr val="FF0000"/>
                </a:solidFill>
                <a:latin typeface="Consolas" panose="020B0609020204030204" pitchFamily="49" charset="0"/>
              </a:rPr>
              <a:t>/** Host name of remote MQTT Broker</a:t>
            </a:r>
          </a:p>
          <a:p>
            <a:pPr algn="l"/>
            <a:r>
              <a:rPr lang="en-US" sz="1200">
                <a:solidFill>
                  <a:srgbClr val="FF0000"/>
                </a:solidFill>
                <a:latin typeface="Consolas" panose="020B0609020204030204" pitchFamily="49" charset="0"/>
              </a:rPr>
              <a:t>  * Multiple options are possibles:</a:t>
            </a:r>
          </a:p>
          <a:p>
            <a:pPr algn="l"/>
            <a:r>
              <a:rPr lang="en-US" sz="1200">
                <a:solidFill>
                  <a:srgbClr val="FF0000"/>
                </a:solidFill>
                <a:latin typeface="Consolas" panose="020B0609020204030204" pitchFamily="49" charset="0"/>
              </a:rPr>
              <a:t>  *   - broker.hivemq.com</a:t>
            </a:r>
          </a:p>
          <a:p>
            <a:pPr algn="l"/>
            <a:r>
              <a:rPr lang="en-US" sz="1200">
                <a:solidFill>
                  <a:srgbClr val="FF0000"/>
                </a:solidFill>
                <a:latin typeface="Consolas" panose="020B0609020204030204" pitchFamily="49" charset="0"/>
              </a:rPr>
              <a:t>  *   - broker.emqx.io</a:t>
            </a:r>
          </a:p>
          <a:p>
            <a:pPr algn="l"/>
            <a:r>
              <a:rPr lang="en-US" sz="1200">
                <a:solidFill>
                  <a:srgbClr val="FF0000"/>
                </a:solidFill>
                <a:latin typeface="Consolas" panose="020B0609020204030204" pitchFamily="49" charset="0"/>
              </a:rPr>
              <a:t>  *   - test.mosquitto.org</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#define MQTT_HOST_NAME              "broker.hivemq.com"</a:t>
            </a:r>
          </a:p>
          <a:p>
            <a:pPr algn="l"/>
            <a:endParaRPr lang="en-US" sz="1200">
              <a:solidFill>
                <a:srgbClr val="FF0000"/>
              </a:solidFill>
              <a:latin typeface="Consolas" panose="020B0609020204030204" pitchFamily="49" charset="0"/>
            </a:endParaRPr>
          </a:p>
          <a:p>
            <a:pPr algn="l"/>
            <a:r>
              <a:rPr lang="en-US" sz="1200">
                <a:solidFill>
                  <a:srgbClr val="FF0000"/>
                </a:solidFill>
                <a:latin typeface="Consolas" panose="020B0609020204030204" pitchFamily="49" charset="0"/>
              </a:rPr>
              <a:t>/** Port of remote MQTT Broker */</a:t>
            </a:r>
          </a:p>
          <a:p>
            <a:pPr algn="l"/>
            <a:r>
              <a:rPr lang="en-US" sz="1200">
                <a:solidFill>
                  <a:srgbClr val="FF0000"/>
                </a:solidFill>
                <a:latin typeface="Consolas" panose="020B0609020204030204" pitchFamily="49" charset="0"/>
              </a:rPr>
              <a:t>#define MQTT_HOST_PORT              1883</a:t>
            </a:r>
          </a:p>
          <a:p>
            <a:pPr algn="l"/>
            <a:endParaRPr lang="en-US" sz="1200">
              <a:solidFill>
                <a:srgbClr val="FF0000"/>
              </a:solidFill>
              <a:latin typeface="Consolas" panose="020B0609020204030204" pitchFamily="49" charset="0"/>
            </a:endParaRPr>
          </a:p>
          <a:p>
            <a:pPr algn="l"/>
            <a:r>
              <a:rPr lang="en-US" sz="1200">
                <a:solidFill>
                  <a:srgbClr val="FF0000"/>
                </a:solidFill>
                <a:latin typeface="Consolas" panose="020B0609020204030204" pitchFamily="49" charset="0"/>
              </a:rPr>
              <a:t>/** Security level. only non-secure is currently available */</a:t>
            </a:r>
          </a:p>
          <a:p>
            <a:pPr algn="l"/>
            <a:r>
              <a:rPr lang="en-US" sz="1200">
                <a:solidFill>
                  <a:srgbClr val="FF0000"/>
                </a:solidFill>
                <a:latin typeface="Consolas" panose="020B0609020204030204" pitchFamily="49" charset="0"/>
              </a:rPr>
              <a:t>#define MQTT_SECURITY_LEVEL         0</a:t>
            </a:r>
          </a:p>
          <a:p>
            <a:pPr algn="l"/>
            <a:endParaRPr lang="en-US" sz="1200">
              <a:solidFill>
                <a:srgbClr val="FF0000"/>
              </a:solidFill>
              <a:latin typeface="Consolas" panose="020B0609020204030204" pitchFamily="49" charset="0"/>
            </a:endParaRPr>
          </a:p>
          <a:p>
            <a:pPr algn="l"/>
            <a:r>
              <a:rPr lang="en-US" sz="1200">
                <a:solidFill>
                  <a:srgbClr val="FF0000"/>
                </a:solidFill>
                <a:latin typeface="Consolas" panose="020B0609020204030204" pitchFamily="49" charset="0"/>
              </a:rPr>
              <a:t>/** MQTT Client ID to be identified on MQTT Broker */</a:t>
            </a:r>
          </a:p>
          <a:p>
            <a:pPr algn="l"/>
            <a:r>
              <a:rPr lang="en-US" sz="1200">
                <a:solidFill>
                  <a:srgbClr val="FF0000"/>
                </a:solidFill>
                <a:latin typeface="Consolas" panose="020B0609020204030204" pitchFamily="49" charset="0"/>
              </a:rPr>
              <a:t>#define MQTT_CLIENT_ID              “&lt;your-client-id&gt;"</a:t>
            </a:r>
          </a:p>
        </p:txBody>
      </p:sp>
    </p:spTree>
    <p:extLst>
      <p:ext uri="{BB962C8B-B14F-4D97-AF65-F5344CB8AC3E}">
        <p14:creationId xmlns:p14="http://schemas.microsoft.com/office/powerpoint/2010/main" val="5702533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121</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646331"/>
          </a:xfrm>
          <a:prstGeom prst="rect">
            <a:avLst/>
          </a:prstGeom>
          <a:noFill/>
        </p:spPr>
        <p:txBody>
          <a:bodyPr wrap="square" rtlCol="0">
            <a:spAutoFit/>
          </a:bodyPr>
          <a:lstStyle/>
          <a:p>
            <a:pPr marL="285750" indent="-285750">
              <a:buFont typeface="Arial" panose="020B0604020202020204" pitchFamily="34" charset="0"/>
              <a:buChar char="•"/>
            </a:pPr>
            <a:r>
              <a:rPr lang="en-US"/>
              <a:t>Injecting Client ID into </a:t>
            </a:r>
            <a:r>
              <a:rPr lang="en-US" err="1"/>
              <a:t>IotMQTTPanel</a:t>
            </a:r>
            <a:r>
              <a:rPr lang="en-US"/>
              <a:t> config file:</a:t>
            </a:r>
          </a:p>
          <a:p>
            <a:pPr marL="742950" lvl="1" indent="-285750">
              <a:buFont typeface="Arial" panose="020B0604020202020204" pitchFamily="34" charset="0"/>
              <a:buChar char="•"/>
            </a:pPr>
            <a:endParaRPr lang="en-US"/>
          </a:p>
        </p:txBody>
      </p:sp>
      <p:sp>
        <p:nvSpPr>
          <p:cNvPr id="8" name="TextBox 7">
            <a:extLst>
              <a:ext uri="{FF2B5EF4-FFF2-40B4-BE49-F238E27FC236}">
                <a16:creationId xmlns:a16="http://schemas.microsoft.com/office/drawing/2014/main" id="{1793530F-29AB-E91D-C851-91DF395796A6}"/>
              </a:ext>
            </a:extLst>
          </p:cNvPr>
          <p:cNvSpPr txBox="1"/>
          <p:nvPr/>
        </p:nvSpPr>
        <p:spPr>
          <a:xfrm>
            <a:off x="921957" y="1843913"/>
            <a:ext cx="10688304" cy="2677656"/>
          </a:xfrm>
          <a:prstGeom prst="rect">
            <a:avLst/>
          </a:prstGeom>
          <a:solidFill>
            <a:schemeClr val="bg1">
              <a:lumMod val="85000"/>
            </a:schemeClr>
          </a:solidFill>
        </p:spPr>
        <p:txBody>
          <a:bodyPr wrap="square" rtlCol="0">
            <a:spAutoFit/>
          </a:bodyPr>
          <a:lstStyle/>
          <a:p>
            <a:pPr algn="l"/>
            <a:r>
              <a:rPr lang="en-US" sz="1400"/>
              <a:t>Open a command prompt</a:t>
            </a:r>
          </a:p>
          <a:p>
            <a:pPr marL="342900" indent="-342900" algn="l">
              <a:buFont typeface="+mj-lt"/>
              <a:buAutoNum type="arabicPeriod"/>
            </a:pPr>
            <a:endParaRPr lang="en-US" sz="1400"/>
          </a:p>
          <a:p>
            <a:pPr algn="l"/>
            <a:r>
              <a:rPr lang="en-US" sz="1400"/>
              <a:t>cd to </a:t>
            </a:r>
          </a:p>
          <a:p>
            <a:pPr algn="l"/>
            <a:r>
              <a:rPr lang="en-US" sz="1400"/>
              <a:t>Projects\NUCLEO-U575ZI-Q\Demonstrations\ST67W6X\ST67W6X_MQTT\resources&gt;</a:t>
            </a:r>
          </a:p>
          <a:p>
            <a:pPr algn="l"/>
            <a:endParaRPr lang="en-US" sz="1400"/>
          </a:p>
          <a:p>
            <a:pPr algn="l"/>
            <a:r>
              <a:rPr lang="en-US" sz="1400"/>
              <a:t>Run the command:</a:t>
            </a:r>
          </a:p>
          <a:p>
            <a:pPr algn="l"/>
            <a:r>
              <a:rPr lang="en-US" sz="1400"/>
              <a:t>IotMQTTPanel_Helper.py  IoTMQTTPanel-250618_134546.json --</a:t>
            </a:r>
            <a:r>
              <a:rPr lang="en-US" sz="1400" err="1"/>
              <a:t>clientid</a:t>
            </a:r>
            <a:r>
              <a:rPr lang="en-US" sz="1400"/>
              <a:t> &lt;Your ClientID&gt; -- broker &lt;MQTT broker&gt; -o </a:t>
            </a:r>
            <a:r>
              <a:rPr lang="en-US" sz="1400" err="1"/>
              <a:t>IotMQTTPanel</a:t>
            </a:r>
            <a:r>
              <a:rPr lang="en-US" sz="1400"/>
              <a:t>-MLC-</a:t>
            </a:r>
            <a:r>
              <a:rPr lang="en-US" sz="1400" err="1"/>
              <a:t>MotionIntensity.json</a:t>
            </a:r>
            <a:endParaRPr lang="en-US" sz="1400"/>
          </a:p>
          <a:p>
            <a:pPr algn="l"/>
            <a:endParaRPr lang="en-US" sz="1400"/>
          </a:p>
          <a:p>
            <a:pPr algn="l"/>
            <a:r>
              <a:rPr lang="en-US" sz="1400"/>
              <a:t>Copy the output file </a:t>
            </a:r>
            <a:r>
              <a:rPr lang="en-US" sz="1400" err="1"/>
              <a:t>IotMQTTPanel</a:t>
            </a:r>
            <a:r>
              <a:rPr lang="en-US" sz="1400"/>
              <a:t>-MLC-</a:t>
            </a:r>
            <a:r>
              <a:rPr lang="en-US" sz="1400" err="1"/>
              <a:t>MotionIntensity.json</a:t>
            </a:r>
            <a:r>
              <a:rPr lang="en-US" sz="1400"/>
              <a:t>  to your mobile device</a:t>
            </a:r>
          </a:p>
          <a:p>
            <a:pPr algn="l"/>
            <a:endParaRPr lang="en-US" sz="1400"/>
          </a:p>
          <a:p>
            <a:pPr algn="l"/>
            <a:r>
              <a:rPr lang="en-US" sz="1400"/>
              <a:t>Load the configuration file into the </a:t>
            </a:r>
            <a:r>
              <a:rPr lang="en-US" sz="1400" err="1"/>
              <a:t>IotMQTTPanel</a:t>
            </a:r>
            <a:r>
              <a:rPr lang="en-US" sz="1400"/>
              <a:t> app</a:t>
            </a:r>
          </a:p>
        </p:txBody>
      </p:sp>
    </p:spTree>
    <p:extLst>
      <p:ext uri="{BB962C8B-B14F-4D97-AF65-F5344CB8AC3E}">
        <p14:creationId xmlns:p14="http://schemas.microsoft.com/office/powerpoint/2010/main" val="2103068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122</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646331"/>
          </a:xfrm>
          <a:prstGeom prst="rect">
            <a:avLst/>
          </a:prstGeom>
          <a:noFill/>
        </p:spPr>
        <p:txBody>
          <a:bodyPr wrap="square" rtlCol="0">
            <a:spAutoFit/>
          </a:bodyPr>
          <a:lstStyle/>
          <a:p>
            <a:pPr marL="285750" indent="-285750">
              <a:buFont typeface="Arial" panose="020B0604020202020204" pitchFamily="34" charset="0"/>
              <a:buChar char="•"/>
            </a:pPr>
            <a:r>
              <a:rPr lang="en-US"/>
              <a:t>Modified files: </a:t>
            </a:r>
            <a:r>
              <a:rPr lang="en-US" err="1"/>
              <a:t>main_app.c</a:t>
            </a:r>
            <a:endParaRPr lang="en-US"/>
          </a:p>
          <a:p>
            <a:pPr marL="742950" lvl="1"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3A09B505-B4AC-5B49-1574-19A2719697F2}"/>
              </a:ext>
            </a:extLst>
          </p:cNvPr>
          <p:cNvSpPr txBox="1"/>
          <p:nvPr/>
        </p:nvSpPr>
        <p:spPr>
          <a:xfrm>
            <a:off x="1372859" y="1884756"/>
            <a:ext cx="9887108" cy="3416320"/>
          </a:xfrm>
          <a:prstGeom prst="rect">
            <a:avLst/>
          </a:prstGeom>
          <a:solidFill>
            <a:schemeClr val="bg1">
              <a:lumMod val="85000"/>
            </a:schemeClr>
          </a:solidFill>
        </p:spPr>
        <p:txBody>
          <a:bodyPr wrap="square" rtlCol="0">
            <a:spAutoFit/>
          </a:bodyPr>
          <a:lstStyle/>
          <a:p>
            <a:pPr algn="l"/>
            <a:r>
              <a:rPr lang="en-US" sz="1200">
                <a:solidFill>
                  <a:srgbClr val="FF0000"/>
                </a:solidFill>
                <a:latin typeface="Consolas" panose="020B0609020204030204" pitchFamily="49" charset="0"/>
              </a:rPr>
              <a:t>static void </a:t>
            </a:r>
            <a:r>
              <a:rPr lang="en-US" sz="1200" err="1">
                <a:solidFill>
                  <a:srgbClr val="FF0000"/>
                </a:solidFill>
                <a:latin typeface="Consolas" panose="020B0609020204030204" pitchFamily="49" charset="0"/>
              </a:rPr>
              <a:t>Subscription_process_task</a:t>
            </a:r>
            <a:r>
              <a:rPr lang="en-US" sz="1200">
                <a:solidFill>
                  <a:srgbClr val="FF0000"/>
                </a:solidFill>
                <a:latin typeface="Consolas" panose="020B0609020204030204" pitchFamily="49" charset="0"/>
              </a:rPr>
              <a:t>(void *</a:t>
            </a:r>
            <a:r>
              <a:rPr lang="en-US" sz="1200" err="1">
                <a:solidFill>
                  <a:srgbClr val="FF0000"/>
                </a:solidFill>
                <a:latin typeface="Consolas" panose="020B0609020204030204" pitchFamily="49" charset="0"/>
              </a:rPr>
              <a:t>arg</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 Process the field '</a:t>
            </a:r>
            <a:r>
              <a:rPr lang="en-US" sz="1200" err="1">
                <a:solidFill>
                  <a:srgbClr val="FF0000"/>
                </a:solidFill>
                <a:latin typeface="Consolas" panose="020B0609020204030204" pitchFamily="49" charset="0"/>
              </a:rPr>
              <a:t>motionintensity</a:t>
            </a:r>
            <a:r>
              <a:rPr lang="en-US" sz="1200">
                <a:solidFill>
                  <a:srgbClr val="FF0000"/>
                </a:solidFill>
                <a:latin typeface="Consolas" panose="020B0609020204030204" pitchFamily="49" charset="0"/>
              </a:rPr>
              <a:t>'. Value type: Int. Format: 1 (range 0-7) */</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 = </a:t>
            </a:r>
            <a:r>
              <a:rPr lang="en-US" sz="1200" err="1">
                <a:solidFill>
                  <a:srgbClr val="FF0000"/>
                </a:solidFill>
                <a:latin typeface="Consolas" panose="020B0609020204030204" pitchFamily="49" charset="0"/>
              </a:rPr>
              <a:t>cJSON_GetObjectItemCaseSensitive</a:t>
            </a:r>
            <a:r>
              <a:rPr lang="en-US" sz="1200">
                <a:solidFill>
                  <a:srgbClr val="FF0000"/>
                </a:solidFill>
                <a:latin typeface="Consolas" panose="020B0609020204030204" pitchFamily="49" charset="0"/>
              </a:rPr>
              <a:t>(child, "</a:t>
            </a:r>
            <a:r>
              <a:rPr lang="en-US" sz="1200" err="1">
                <a:solidFill>
                  <a:srgbClr val="FF0000"/>
                </a:solidFill>
                <a:latin typeface="Consolas" panose="020B0609020204030204" pitchFamily="49" charset="0"/>
              </a:rPr>
              <a:t>motionintensity</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if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 != NULL)</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if (</a:t>
            </a:r>
            <a:r>
              <a:rPr lang="en-US" sz="1200" err="1">
                <a:solidFill>
                  <a:srgbClr val="FF0000"/>
                </a:solidFill>
                <a:latin typeface="Consolas" panose="020B0609020204030204" pitchFamily="49" charset="0"/>
              </a:rPr>
              <a:t>cJSON_IsNumber</a:t>
            </a:r>
            <a:r>
              <a:rPr lang="en-US" sz="1200">
                <a:solidFill>
                  <a:srgbClr val="FF0000"/>
                </a:solidFill>
                <a:latin typeface="Consolas" panose="020B0609020204030204" pitchFamily="49" charset="0"/>
              </a:rPr>
              <a:t>(</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 == true)</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LogInfo</a:t>
            </a:r>
            <a:r>
              <a:rPr lang="en-US" sz="1200">
                <a:solidFill>
                  <a:srgbClr val="FF0000"/>
                </a:solidFill>
                <a:latin typeface="Consolas" panose="020B0609020204030204" pitchFamily="49" charset="0"/>
              </a:rPr>
              <a:t>("  %s: %d\n",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-&gt;string,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-&gt;</a:t>
            </a:r>
            <a:r>
              <a:rPr lang="en-US" sz="1200" err="1">
                <a:solidFill>
                  <a:srgbClr val="FF0000"/>
                </a:solidFill>
                <a:latin typeface="Consolas" panose="020B0609020204030204" pitchFamily="49" charset="0"/>
              </a:rPr>
              <a:t>valueint</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else</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LogError</a:t>
            </a:r>
            <a:r>
              <a:rPr lang="en-US" sz="1200">
                <a:solidFill>
                  <a:srgbClr val="FF0000"/>
                </a:solidFill>
                <a:latin typeface="Consolas" panose="020B0609020204030204" pitchFamily="49" charset="0"/>
              </a:rPr>
              <a:t>("JSON parsing error of %s value.\n",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-&gt;string);</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p:txBody>
      </p:sp>
    </p:spTree>
    <p:extLst>
      <p:ext uri="{BB962C8B-B14F-4D97-AF65-F5344CB8AC3E}">
        <p14:creationId xmlns:p14="http://schemas.microsoft.com/office/powerpoint/2010/main" val="11151065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123</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646331"/>
          </a:xfrm>
          <a:prstGeom prst="rect">
            <a:avLst/>
          </a:prstGeom>
          <a:noFill/>
        </p:spPr>
        <p:txBody>
          <a:bodyPr wrap="square" rtlCol="0">
            <a:spAutoFit/>
          </a:bodyPr>
          <a:lstStyle/>
          <a:p>
            <a:pPr marL="285750" indent="-285750">
              <a:buFont typeface="Arial" panose="020B0604020202020204" pitchFamily="34" charset="0"/>
              <a:buChar char="•"/>
            </a:pPr>
            <a:r>
              <a:rPr lang="en-US"/>
              <a:t>Modified files: </a:t>
            </a:r>
            <a:r>
              <a:rPr lang="en-US" err="1"/>
              <a:t>main_app.c</a:t>
            </a:r>
            <a:endParaRPr lang="en-US"/>
          </a:p>
          <a:p>
            <a:pPr marL="742950" lvl="1"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3A09B505-B4AC-5B49-1574-19A2719697F2}"/>
              </a:ext>
            </a:extLst>
          </p:cNvPr>
          <p:cNvSpPr txBox="1"/>
          <p:nvPr/>
        </p:nvSpPr>
        <p:spPr>
          <a:xfrm>
            <a:off x="1372859" y="1884756"/>
            <a:ext cx="9887108" cy="2123658"/>
          </a:xfrm>
          <a:prstGeom prst="rect">
            <a:avLst/>
          </a:prstGeom>
          <a:solidFill>
            <a:schemeClr val="bg1">
              <a:lumMod val="85000"/>
            </a:schemeClr>
          </a:solidFill>
        </p:spPr>
        <p:txBody>
          <a:bodyPr wrap="square" rtlCol="0">
            <a:spAutoFit/>
          </a:bodyPr>
          <a:lstStyle/>
          <a:p>
            <a:pPr algn="l"/>
            <a:r>
              <a:rPr lang="en-US" sz="1200">
                <a:solidFill>
                  <a:srgbClr val="FF0000"/>
                </a:solidFill>
                <a:latin typeface="Consolas" panose="020B0609020204030204" pitchFamily="49" charset="0"/>
              </a:rPr>
              <a:t>#ifdef USE_MLC</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len</a:t>
            </a:r>
            <a:r>
              <a:rPr lang="en-US" sz="1200">
                <a:solidFill>
                  <a:srgbClr val="FF0000"/>
                </a:solidFill>
                <a:latin typeface="Consolas" panose="020B0609020204030204" pitchFamily="49" charset="0"/>
              </a:rPr>
              <a:t> += </a:t>
            </a:r>
            <a:r>
              <a:rPr lang="en-US" sz="1200" err="1">
                <a:solidFill>
                  <a:srgbClr val="FF0000"/>
                </a:solidFill>
                <a:latin typeface="Consolas" panose="020B0609020204030204" pitchFamily="49" charset="0"/>
              </a:rPr>
              <a:t>snprintf</a:t>
            </a:r>
            <a:r>
              <a:rPr lang="en-US" sz="1200">
                <a:solidFill>
                  <a:srgbClr val="FF0000"/>
                </a:solidFill>
                <a:latin typeface="Consolas" panose="020B0609020204030204" pitchFamily="49" charset="0"/>
              </a:rPr>
              <a:t>((char *)&amp;</a:t>
            </a:r>
            <a:r>
              <a:rPr lang="en-US" sz="1200" err="1">
                <a:solidFill>
                  <a:srgbClr val="FF0000"/>
                </a:solidFill>
                <a:latin typeface="Consolas" panose="020B0609020204030204" pitchFamily="49" charset="0"/>
              </a:rPr>
              <a:t>mqtt_pubmsg</a:t>
            </a:r>
            <a:r>
              <a:rPr lang="en-US" sz="1200">
                <a:solidFill>
                  <a:srgbClr val="FF0000"/>
                </a:solidFill>
                <a:latin typeface="Consolas" panose="020B0609020204030204" pitchFamily="49" charset="0"/>
              </a:rPr>
              <a:t>[</a:t>
            </a:r>
            <a:r>
              <a:rPr lang="en-US" sz="1200" err="1">
                <a:solidFill>
                  <a:srgbClr val="FF0000"/>
                </a:solidFill>
                <a:latin typeface="Consolas" panose="020B0609020204030204" pitchFamily="49" charset="0"/>
              </a:rPr>
              <a:t>len</a:t>
            </a:r>
            <a:r>
              <a:rPr lang="en-US" sz="1200">
                <a:solidFill>
                  <a:srgbClr val="FF0000"/>
                </a:solidFill>
                <a:latin typeface="Consolas" panose="020B0609020204030204" pitchFamily="49" charset="0"/>
              </a:rPr>
              <a:t>], MQTT_MSG_BUFFER_SIZE - </a:t>
            </a:r>
            <a:r>
              <a:rPr lang="en-US" sz="1200" err="1">
                <a:solidFill>
                  <a:srgbClr val="FF0000"/>
                </a:solidFill>
                <a:latin typeface="Consolas" panose="020B0609020204030204" pitchFamily="49" charset="0"/>
              </a:rPr>
              <a:t>len</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 \"temperature\": %.2f, \"humidity\": %.2f, \"pressure\": %.2f</a:t>
            </a:r>
            <a:r>
              <a:rPr lang="en-US" sz="1200">
                <a:solidFill>
                  <a:srgbClr val="FF0000"/>
                </a:solidFill>
                <a:highlight>
                  <a:srgbClr val="FFFF00"/>
                </a:highlight>
                <a:latin typeface="Consolas" panose="020B0609020204030204" pitchFamily="49" charset="0"/>
              </a:rPr>
              <a:t>, \"</a:t>
            </a:r>
            <a:r>
              <a:rPr lang="en-US" sz="1200" err="1">
                <a:solidFill>
                  <a:srgbClr val="FF0000"/>
                </a:solidFill>
                <a:highlight>
                  <a:srgbClr val="FFFF00"/>
                </a:highlight>
                <a:latin typeface="Consolas" panose="020B0609020204030204" pitchFamily="49" charset="0"/>
              </a:rPr>
              <a:t>motionintensity</a:t>
            </a:r>
            <a:r>
              <a:rPr lang="en-US" sz="1200">
                <a:solidFill>
                  <a:srgbClr val="FF0000"/>
                </a:solidFill>
                <a:highlight>
                  <a:srgbClr val="FFFF00"/>
                </a:highlight>
                <a:latin typeface="Consolas" panose="020B0609020204030204" pitchFamily="49" charset="0"/>
              </a:rPr>
              <a:t>\":%d</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(double)</a:t>
            </a:r>
            <a:r>
              <a:rPr lang="en-US" sz="1200" err="1">
                <a:solidFill>
                  <a:srgbClr val="FF0000"/>
                </a:solidFill>
                <a:latin typeface="Consolas" panose="020B0609020204030204" pitchFamily="49" charset="0"/>
              </a:rPr>
              <a:t>sensors_data.temperature</a:t>
            </a:r>
            <a:r>
              <a:rPr lang="en-US" sz="1200">
                <a:solidFill>
                  <a:srgbClr val="FF0000"/>
                </a:solidFill>
                <a:latin typeface="Consolas" panose="020B0609020204030204" pitchFamily="49" charset="0"/>
              </a:rPr>
              <a:t>, (double)</a:t>
            </a:r>
            <a:r>
              <a:rPr lang="en-US" sz="1200" err="1">
                <a:solidFill>
                  <a:srgbClr val="FF0000"/>
                </a:solidFill>
                <a:latin typeface="Consolas" panose="020B0609020204030204" pitchFamily="49" charset="0"/>
              </a:rPr>
              <a:t>sensors_data.humidity</a:t>
            </a:r>
            <a:r>
              <a:rPr lang="en-US" sz="1200">
                <a:solidFill>
                  <a:srgbClr val="FF0000"/>
                </a:solidFill>
                <a:latin typeface="Consolas" panose="020B0609020204030204" pitchFamily="49" charset="0"/>
              </a:rPr>
              <a:t>, (double)</a:t>
            </a:r>
            <a:r>
              <a:rPr lang="en-US" sz="1200" err="1">
                <a:solidFill>
                  <a:srgbClr val="FF0000"/>
                </a:solidFill>
                <a:latin typeface="Consolas" panose="020B0609020204030204" pitchFamily="49" charset="0"/>
              </a:rPr>
              <a:t>sensors_data.pressure</a:t>
            </a:r>
            <a:r>
              <a:rPr lang="en-US" sz="1200">
                <a:solidFill>
                  <a:srgbClr val="FF0000"/>
                </a:solidFill>
                <a:latin typeface="Consolas" panose="020B0609020204030204" pitchFamily="49" charset="0"/>
              </a:rPr>
              <a:t>, </a:t>
            </a:r>
            <a:r>
              <a:rPr lang="en-US" sz="1200">
                <a:solidFill>
                  <a:srgbClr val="FF0000"/>
                </a:solidFill>
                <a:highlight>
                  <a:srgbClr val="FFFF00"/>
                </a:highlight>
                <a:latin typeface="Consolas" panose="020B0609020204030204" pitchFamily="49" charset="0"/>
              </a:rPr>
              <a:t>(int)</a:t>
            </a:r>
            <a:r>
              <a:rPr lang="en-US" sz="1200" err="1">
                <a:solidFill>
                  <a:srgbClr val="FF0000"/>
                </a:solidFill>
                <a:highlight>
                  <a:srgbClr val="FFFF00"/>
                </a:highlight>
                <a:latin typeface="Consolas" panose="020B0609020204030204" pitchFamily="49" charset="0"/>
              </a:rPr>
              <a:t>sensors_data.motion_intensity</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#else</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len</a:t>
            </a:r>
            <a:r>
              <a:rPr lang="en-US" sz="1200">
                <a:solidFill>
                  <a:srgbClr val="FF0000"/>
                </a:solidFill>
                <a:latin typeface="Consolas" panose="020B0609020204030204" pitchFamily="49" charset="0"/>
              </a:rPr>
              <a:t> += </a:t>
            </a:r>
            <a:r>
              <a:rPr lang="en-US" sz="1200" err="1">
                <a:solidFill>
                  <a:srgbClr val="FF0000"/>
                </a:solidFill>
                <a:latin typeface="Consolas" panose="020B0609020204030204" pitchFamily="49" charset="0"/>
              </a:rPr>
              <a:t>snprintf</a:t>
            </a:r>
            <a:r>
              <a:rPr lang="en-US" sz="1200">
                <a:solidFill>
                  <a:srgbClr val="FF0000"/>
                </a:solidFill>
                <a:latin typeface="Consolas" panose="020B0609020204030204" pitchFamily="49" charset="0"/>
              </a:rPr>
              <a:t>((char *)&amp;</a:t>
            </a:r>
            <a:r>
              <a:rPr lang="en-US" sz="1200" err="1">
                <a:solidFill>
                  <a:srgbClr val="FF0000"/>
                </a:solidFill>
                <a:latin typeface="Consolas" panose="020B0609020204030204" pitchFamily="49" charset="0"/>
              </a:rPr>
              <a:t>mqtt_pubmsg</a:t>
            </a:r>
            <a:r>
              <a:rPr lang="en-US" sz="1200">
                <a:solidFill>
                  <a:srgbClr val="FF0000"/>
                </a:solidFill>
                <a:latin typeface="Consolas" panose="020B0609020204030204" pitchFamily="49" charset="0"/>
              </a:rPr>
              <a:t>[</a:t>
            </a:r>
            <a:r>
              <a:rPr lang="en-US" sz="1200" err="1">
                <a:solidFill>
                  <a:srgbClr val="FF0000"/>
                </a:solidFill>
                <a:latin typeface="Consolas" panose="020B0609020204030204" pitchFamily="49" charset="0"/>
              </a:rPr>
              <a:t>len</a:t>
            </a:r>
            <a:r>
              <a:rPr lang="en-US" sz="1200">
                <a:solidFill>
                  <a:srgbClr val="FF0000"/>
                </a:solidFill>
                <a:latin typeface="Consolas" panose="020B0609020204030204" pitchFamily="49" charset="0"/>
              </a:rPr>
              <a:t>], MQTT_MSG_BUFFER_SIZE - </a:t>
            </a:r>
            <a:r>
              <a:rPr lang="en-US" sz="1200" err="1">
                <a:solidFill>
                  <a:srgbClr val="FF0000"/>
                </a:solidFill>
                <a:latin typeface="Consolas" panose="020B0609020204030204" pitchFamily="49" charset="0"/>
              </a:rPr>
              <a:t>len</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 \"temperature\": %.2f, \"humidity\": %.2f, \"pressure\": %.2f",</a:t>
            </a:r>
          </a:p>
          <a:p>
            <a:pPr algn="l"/>
            <a:r>
              <a:rPr lang="en-US" sz="1200">
                <a:solidFill>
                  <a:srgbClr val="FF0000"/>
                </a:solidFill>
                <a:latin typeface="Consolas" panose="020B0609020204030204" pitchFamily="49" charset="0"/>
              </a:rPr>
              <a:t>                            (double)</a:t>
            </a:r>
            <a:r>
              <a:rPr lang="en-US" sz="1200" err="1">
                <a:solidFill>
                  <a:srgbClr val="FF0000"/>
                </a:solidFill>
                <a:latin typeface="Consolas" panose="020B0609020204030204" pitchFamily="49" charset="0"/>
              </a:rPr>
              <a:t>sensors_data.temperature</a:t>
            </a:r>
            <a:r>
              <a:rPr lang="en-US" sz="1200">
                <a:solidFill>
                  <a:srgbClr val="FF0000"/>
                </a:solidFill>
                <a:latin typeface="Consolas" panose="020B0609020204030204" pitchFamily="49" charset="0"/>
              </a:rPr>
              <a:t>, (double)</a:t>
            </a:r>
            <a:r>
              <a:rPr lang="en-US" sz="1200" err="1">
                <a:solidFill>
                  <a:srgbClr val="FF0000"/>
                </a:solidFill>
                <a:latin typeface="Consolas" panose="020B0609020204030204" pitchFamily="49" charset="0"/>
              </a:rPr>
              <a:t>sensors_data.humidity</a:t>
            </a:r>
            <a:r>
              <a:rPr lang="en-US" sz="1200">
                <a:solidFill>
                  <a:srgbClr val="FF0000"/>
                </a:solidFill>
                <a:latin typeface="Consolas" panose="020B0609020204030204" pitchFamily="49" charset="0"/>
              </a:rPr>
              <a:t>, (double)</a:t>
            </a:r>
            <a:r>
              <a:rPr lang="en-US" sz="1200" err="1">
                <a:solidFill>
                  <a:srgbClr val="FF0000"/>
                </a:solidFill>
                <a:latin typeface="Consolas" panose="020B0609020204030204" pitchFamily="49" charset="0"/>
              </a:rPr>
              <a:t>sensors_data.pressure</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#endif</a:t>
            </a:r>
          </a:p>
        </p:txBody>
      </p:sp>
    </p:spTree>
    <p:extLst>
      <p:ext uri="{BB962C8B-B14F-4D97-AF65-F5344CB8AC3E}">
        <p14:creationId xmlns:p14="http://schemas.microsoft.com/office/powerpoint/2010/main" val="2574396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124</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646331"/>
          </a:xfrm>
          <a:prstGeom prst="rect">
            <a:avLst/>
          </a:prstGeom>
          <a:noFill/>
        </p:spPr>
        <p:txBody>
          <a:bodyPr wrap="square" rtlCol="0">
            <a:spAutoFit/>
          </a:bodyPr>
          <a:lstStyle/>
          <a:p>
            <a:pPr marL="285750" indent="-285750">
              <a:buFont typeface="Arial" panose="020B0604020202020204" pitchFamily="34" charset="0"/>
              <a:buChar char="•"/>
            </a:pPr>
            <a:r>
              <a:rPr lang="en-US"/>
              <a:t>Modified files: </a:t>
            </a:r>
            <a:r>
              <a:rPr lang="en-US" err="1"/>
              <a:t>main_app.c</a:t>
            </a:r>
            <a:endParaRPr lang="en-US"/>
          </a:p>
          <a:p>
            <a:pPr marL="742950" lvl="1"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3A09B505-B4AC-5B49-1574-19A2719697F2}"/>
              </a:ext>
            </a:extLst>
          </p:cNvPr>
          <p:cNvSpPr txBox="1"/>
          <p:nvPr/>
        </p:nvSpPr>
        <p:spPr>
          <a:xfrm>
            <a:off x="1372859" y="1884756"/>
            <a:ext cx="9887108" cy="3416320"/>
          </a:xfrm>
          <a:prstGeom prst="rect">
            <a:avLst/>
          </a:prstGeom>
          <a:solidFill>
            <a:schemeClr val="bg1">
              <a:lumMod val="85000"/>
            </a:schemeClr>
          </a:solidFill>
        </p:spPr>
        <p:txBody>
          <a:bodyPr wrap="square" rtlCol="0">
            <a:spAutoFit/>
          </a:bodyPr>
          <a:lstStyle/>
          <a:p>
            <a:pPr algn="l"/>
            <a:r>
              <a:rPr lang="en-US" sz="1200">
                <a:solidFill>
                  <a:srgbClr val="FF0000"/>
                </a:solidFill>
                <a:latin typeface="Consolas" panose="020B0609020204030204" pitchFamily="49" charset="0"/>
              </a:rPr>
              <a:t>static void </a:t>
            </a:r>
            <a:r>
              <a:rPr lang="en-US" sz="1200" err="1">
                <a:solidFill>
                  <a:srgbClr val="FF0000"/>
                </a:solidFill>
                <a:latin typeface="Consolas" panose="020B0609020204030204" pitchFamily="49" charset="0"/>
              </a:rPr>
              <a:t>Subscription_process_task</a:t>
            </a:r>
            <a:r>
              <a:rPr lang="en-US" sz="1200">
                <a:solidFill>
                  <a:srgbClr val="FF0000"/>
                </a:solidFill>
                <a:latin typeface="Consolas" panose="020B0609020204030204" pitchFamily="49" charset="0"/>
              </a:rPr>
              <a:t>(void *</a:t>
            </a:r>
            <a:r>
              <a:rPr lang="en-US" sz="1200" err="1">
                <a:solidFill>
                  <a:srgbClr val="FF0000"/>
                </a:solidFill>
                <a:latin typeface="Consolas" panose="020B0609020204030204" pitchFamily="49" charset="0"/>
              </a:rPr>
              <a:t>arg</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 Process the field '</a:t>
            </a:r>
            <a:r>
              <a:rPr lang="en-US" sz="1200" err="1">
                <a:solidFill>
                  <a:srgbClr val="FF0000"/>
                </a:solidFill>
                <a:latin typeface="Consolas" panose="020B0609020204030204" pitchFamily="49" charset="0"/>
              </a:rPr>
              <a:t>motionintensity</a:t>
            </a:r>
            <a:r>
              <a:rPr lang="en-US" sz="1200">
                <a:solidFill>
                  <a:srgbClr val="FF0000"/>
                </a:solidFill>
                <a:latin typeface="Consolas" panose="020B0609020204030204" pitchFamily="49" charset="0"/>
              </a:rPr>
              <a:t>'. Value type: Int. Format: 1 (range 0-7) */</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 = </a:t>
            </a:r>
            <a:r>
              <a:rPr lang="en-US" sz="1200" err="1">
                <a:solidFill>
                  <a:srgbClr val="FF0000"/>
                </a:solidFill>
                <a:latin typeface="Consolas" panose="020B0609020204030204" pitchFamily="49" charset="0"/>
              </a:rPr>
              <a:t>cJSON_GetObjectItemCaseSensitive</a:t>
            </a:r>
            <a:r>
              <a:rPr lang="en-US" sz="1200">
                <a:solidFill>
                  <a:srgbClr val="FF0000"/>
                </a:solidFill>
                <a:latin typeface="Consolas" panose="020B0609020204030204" pitchFamily="49" charset="0"/>
              </a:rPr>
              <a:t>(child, "</a:t>
            </a:r>
            <a:r>
              <a:rPr lang="en-US" sz="1200" err="1">
                <a:solidFill>
                  <a:srgbClr val="FF0000"/>
                </a:solidFill>
                <a:latin typeface="Consolas" panose="020B0609020204030204" pitchFamily="49" charset="0"/>
              </a:rPr>
              <a:t>motionintensity</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if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 != NULL)</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if (</a:t>
            </a:r>
            <a:r>
              <a:rPr lang="en-US" sz="1200" err="1">
                <a:solidFill>
                  <a:srgbClr val="FF0000"/>
                </a:solidFill>
                <a:latin typeface="Consolas" panose="020B0609020204030204" pitchFamily="49" charset="0"/>
              </a:rPr>
              <a:t>cJSON_IsNumber</a:t>
            </a:r>
            <a:r>
              <a:rPr lang="en-US" sz="1200">
                <a:solidFill>
                  <a:srgbClr val="FF0000"/>
                </a:solidFill>
                <a:latin typeface="Consolas" panose="020B0609020204030204" pitchFamily="49" charset="0"/>
              </a:rPr>
              <a:t>(</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 == true)</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LogInfo</a:t>
            </a:r>
            <a:r>
              <a:rPr lang="en-US" sz="1200">
                <a:solidFill>
                  <a:srgbClr val="FF0000"/>
                </a:solidFill>
                <a:latin typeface="Consolas" panose="020B0609020204030204" pitchFamily="49" charset="0"/>
              </a:rPr>
              <a:t>("  %s: %d\n",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-&gt;string,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-&gt;</a:t>
            </a:r>
            <a:r>
              <a:rPr lang="en-US" sz="1200" err="1">
                <a:solidFill>
                  <a:srgbClr val="FF0000"/>
                </a:solidFill>
                <a:latin typeface="Consolas" panose="020B0609020204030204" pitchFamily="49" charset="0"/>
              </a:rPr>
              <a:t>valueint</a:t>
            </a:r>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else</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a:t>
            </a:r>
            <a:r>
              <a:rPr lang="en-US" sz="1200" err="1">
                <a:solidFill>
                  <a:srgbClr val="FF0000"/>
                </a:solidFill>
                <a:latin typeface="Consolas" panose="020B0609020204030204" pitchFamily="49" charset="0"/>
              </a:rPr>
              <a:t>LogError</a:t>
            </a:r>
            <a:r>
              <a:rPr lang="en-US" sz="1200">
                <a:solidFill>
                  <a:srgbClr val="FF0000"/>
                </a:solidFill>
                <a:latin typeface="Consolas" panose="020B0609020204030204" pitchFamily="49" charset="0"/>
              </a:rPr>
              <a:t>("JSON parsing error of %s value.\n", </a:t>
            </a:r>
            <a:r>
              <a:rPr lang="en-US" sz="1200" err="1">
                <a:solidFill>
                  <a:srgbClr val="FF0000"/>
                </a:solidFill>
                <a:latin typeface="Consolas" panose="020B0609020204030204" pitchFamily="49" charset="0"/>
              </a:rPr>
              <a:t>json</a:t>
            </a:r>
            <a:r>
              <a:rPr lang="en-US" sz="1200">
                <a:solidFill>
                  <a:srgbClr val="FF0000"/>
                </a:solidFill>
                <a:latin typeface="Consolas" panose="020B0609020204030204" pitchFamily="49" charset="0"/>
              </a:rPr>
              <a:t>-&gt;string);</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  }</a:t>
            </a:r>
          </a:p>
          <a:p>
            <a:pPr algn="l"/>
            <a:r>
              <a:rPr lang="en-US" sz="1200">
                <a:solidFill>
                  <a:srgbClr val="FF0000"/>
                </a:solidFill>
                <a:latin typeface="Consolas" panose="020B0609020204030204" pitchFamily="49" charset="0"/>
              </a:rPr>
              <a:t>…</a:t>
            </a:r>
          </a:p>
          <a:p>
            <a:pPr algn="l"/>
            <a:r>
              <a:rPr lang="en-US" sz="1200">
                <a:solidFill>
                  <a:srgbClr val="FF0000"/>
                </a:solidFill>
                <a:latin typeface="Consolas" panose="020B0609020204030204" pitchFamily="49" charset="0"/>
              </a:rPr>
              <a:t>}</a:t>
            </a:r>
          </a:p>
        </p:txBody>
      </p:sp>
    </p:spTree>
    <p:extLst>
      <p:ext uri="{BB962C8B-B14F-4D97-AF65-F5344CB8AC3E}">
        <p14:creationId xmlns:p14="http://schemas.microsoft.com/office/powerpoint/2010/main" val="22349638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125</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369332"/>
          </a:xfrm>
          <a:prstGeom prst="rect">
            <a:avLst/>
          </a:prstGeom>
          <a:noFill/>
        </p:spPr>
        <p:txBody>
          <a:bodyPr wrap="square" rtlCol="0">
            <a:spAutoFit/>
          </a:bodyPr>
          <a:lstStyle/>
          <a:p>
            <a:pPr marL="285750" indent="-285750">
              <a:buFont typeface="Arial" panose="020B0604020202020204" pitchFamily="34" charset="0"/>
              <a:buChar char="•"/>
            </a:pPr>
            <a:r>
              <a:rPr lang="en-US"/>
              <a:t>To enable the MLC code, add USE_MLC to project properties</a:t>
            </a:r>
          </a:p>
        </p:txBody>
      </p:sp>
      <p:pic>
        <p:nvPicPr>
          <p:cNvPr id="7" name="Picture 6">
            <a:extLst>
              <a:ext uri="{FF2B5EF4-FFF2-40B4-BE49-F238E27FC236}">
                <a16:creationId xmlns:a16="http://schemas.microsoft.com/office/drawing/2014/main" id="{26957FE0-67CA-3FD0-AC03-3672E7E89A18}"/>
              </a:ext>
            </a:extLst>
          </p:cNvPr>
          <p:cNvPicPr>
            <a:picLocks noChangeAspect="1"/>
          </p:cNvPicPr>
          <p:nvPr/>
        </p:nvPicPr>
        <p:blipFill>
          <a:blip r:embed="rId2"/>
          <a:stretch>
            <a:fillRect/>
          </a:stretch>
        </p:blipFill>
        <p:spPr>
          <a:xfrm>
            <a:off x="3083448" y="1973629"/>
            <a:ext cx="6355278" cy="4097776"/>
          </a:xfrm>
          <a:prstGeom prst="rect">
            <a:avLst/>
          </a:prstGeom>
        </p:spPr>
      </p:pic>
    </p:spTree>
    <p:extLst>
      <p:ext uri="{BB962C8B-B14F-4D97-AF65-F5344CB8AC3E}">
        <p14:creationId xmlns:p14="http://schemas.microsoft.com/office/powerpoint/2010/main" val="16723680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126</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369332"/>
          </a:xfrm>
          <a:prstGeom prst="rect">
            <a:avLst/>
          </a:prstGeom>
          <a:noFill/>
        </p:spPr>
        <p:txBody>
          <a:bodyPr wrap="square" rtlCol="0">
            <a:spAutoFit/>
          </a:bodyPr>
          <a:lstStyle/>
          <a:p>
            <a:pPr marL="285750" indent="-285750">
              <a:buFont typeface="Arial" panose="020B0604020202020204" pitchFamily="34" charset="0"/>
              <a:buChar char="•"/>
            </a:pPr>
            <a:r>
              <a:rPr lang="en-US"/>
              <a:t>Build the project</a:t>
            </a:r>
          </a:p>
        </p:txBody>
      </p:sp>
      <p:pic>
        <p:nvPicPr>
          <p:cNvPr id="6" name="Picture 5">
            <a:extLst>
              <a:ext uri="{FF2B5EF4-FFF2-40B4-BE49-F238E27FC236}">
                <a16:creationId xmlns:a16="http://schemas.microsoft.com/office/drawing/2014/main" id="{81C0CE12-5D97-1C59-1EDA-39236028A366}"/>
              </a:ext>
            </a:extLst>
          </p:cNvPr>
          <p:cNvPicPr>
            <a:picLocks noChangeAspect="1"/>
          </p:cNvPicPr>
          <p:nvPr/>
        </p:nvPicPr>
        <p:blipFill>
          <a:blip r:embed="rId2"/>
          <a:stretch>
            <a:fillRect/>
          </a:stretch>
        </p:blipFill>
        <p:spPr>
          <a:xfrm>
            <a:off x="3952576" y="1173828"/>
            <a:ext cx="4286848" cy="2867425"/>
          </a:xfrm>
          <a:prstGeom prst="rect">
            <a:avLst/>
          </a:prstGeom>
        </p:spPr>
      </p:pic>
      <p:sp>
        <p:nvSpPr>
          <p:cNvPr id="8" name="Rectangle 7">
            <a:extLst>
              <a:ext uri="{FF2B5EF4-FFF2-40B4-BE49-F238E27FC236}">
                <a16:creationId xmlns:a16="http://schemas.microsoft.com/office/drawing/2014/main" id="{E95275D9-D8E7-1737-E528-1E3AD6C06ACD}"/>
              </a:ext>
            </a:extLst>
          </p:cNvPr>
          <p:cNvSpPr/>
          <p:nvPr/>
        </p:nvSpPr>
        <p:spPr>
          <a:xfrm>
            <a:off x="5199233" y="1624761"/>
            <a:ext cx="309838" cy="30983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9A5EFAD-D211-5933-4FBB-11F7DEA01E99}"/>
              </a:ext>
            </a:extLst>
          </p:cNvPr>
          <p:cNvPicPr>
            <a:picLocks noChangeAspect="1"/>
          </p:cNvPicPr>
          <p:nvPr/>
        </p:nvPicPr>
        <p:blipFill>
          <a:blip r:embed="rId3"/>
          <a:stretch>
            <a:fillRect/>
          </a:stretch>
        </p:blipFill>
        <p:spPr>
          <a:xfrm>
            <a:off x="3217952" y="4643856"/>
            <a:ext cx="6239746" cy="1838582"/>
          </a:xfrm>
          <a:prstGeom prst="rect">
            <a:avLst/>
          </a:prstGeom>
        </p:spPr>
      </p:pic>
      <p:sp>
        <p:nvSpPr>
          <p:cNvPr id="11" name="TextBox 10">
            <a:extLst>
              <a:ext uri="{FF2B5EF4-FFF2-40B4-BE49-F238E27FC236}">
                <a16:creationId xmlns:a16="http://schemas.microsoft.com/office/drawing/2014/main" id="{A09AF2C3-1EA5-5BD3-1E8D-213C5ACEF8F0}"/>
              </a:ext>
            </a:extLst>
          </p:cNvPr>
          <p:cNvSpPr txBox="1"/>
          <p:nvPr/>
        </p:nvSpPr>
        <p:spPr>
          <a:xfrm>
            <a:off x="733031" y="4169407"/>
            <a:ext cx="10526936" cy="369332"/>
          </a:xfrm>
          <a:prstGeom prst="rect">
            <a:avLst/>
          </a:prstGeom>
          <a:noFill/>
        </p:spPr>
        <p:txBody>
          <a:bodyPr wrap="square" rtlCol="0">
            <a:spAutoFit/>
          </a:bodyPr>
          <a:lstStyle/>
          <a:p>
            <a:pPr marL="285750" indent="-285750">
              <a:buFont typeface="Arial" panose="020B0604020202020204" pitchFamily="34" charset="0"/>
              <a:buChar char="•"/>
            </a:pPr>
            <a:r>
              <a:rPr lang="en-US"/>
              <a:t>Make sure project builds successfully</a:t>
            </a:r>
          </a:p>
        </p:txBody>
      </p:sp>
    </p:spTree>
    <p:extLst>
      <p:ext uri="{BB962C8B-B14F-4D97-AF65-F5344CB8AC3E}">
        <p14:creationId xmlns:p14="http://schemas.microsoft.com/office/powerpoint/2010/main" val="2692748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F470DC-7FF1-7002-CDF6-E366EDB69623}"/>
              </a:ext>
            </a:extLst>
          </p:cNvPr>
          <p:cNvPicPr>
            <a:picLocks noChangeAspect="1"/>
          </p:cNvPicPr>
          <p:nvPr/>
        </p:nvPicPr>
        <p:blipFill>
          <a:blip r:embed="rId2"/>
          <a:stretch>
            <a:fillRect/>
          </a:stretch>
        </p:blipFill>
        <p:spPr>
          <a:xfrm>
            <a:off x="2055740" y="1515369"/>
            <a:ext cx="7401958" cy="2581635"/>
          </a:xfrm>
          <a:prstGeom prst="rect">
            <a:avLst/>
          </a:prstGeom>
        </p:spPr>
      </p:pic>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127</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369332"/>
          </a:xfrm>
          <a:prstGeom prst="rect">
            <a:avLst/>
          </a:prstGeom>
          <a:noFill/>
        </p:spPr>
        <p:txBody>
          <a:bodyPr wrap="square" rtlCol="0">
            <a:spAutoFit/>
          </a:bodyPr>
          <a:lstStyle/>
          <a:p>
            <a:pPr marL="285750" indent="-285750">
              <a:buFont typeface="Arial" panose="020B0604020202020204" pitchFamily="34" charset="0"/>
              <a:buChar char="•"/>
            </a:pPr>
            <a:r>
              <a:rPr lang="en-US"/>
              <a:t>Flash the board</a:t>
            </a:r>
          </a:p>
        </p:txBody>
      </p:sp>
      <p:sp>
        <p:nvSpPr>
          <p:cNvPr id="8" name="Rectangle 7">
            <a:extLst>
              <a:ext uri="{FF2B5EF4-FFF2-40B4-BE49-F238E27FC236}">
                <a16:creationId xmlns:a16="http://schemas.microsoft.com/office/drawing/2014/main" id="{E95275D9-D8E7-1737-E528-1E3AD6C06ACD}"/>
              </a:ext>
            </a:extLst>
          </p:cNvPr>
          <p:cNvSpPr/>
          <p:nvPr/>
        </p:nvSpPr>
        <p:spPr>
          <a:xfrm>
            <a:off x="7103597" y="1964826"/>
            <a:ext cx="309838" cy="30983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2804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128</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369332"/>
          </a:xfrm>
          <a:prstGeom prst="rect">
            <a:avLst/>
          </a:prstGeom>
          <a:noFill/>
        </p:spPr>
        <p:txBody>
          <a:bodyPr wrap="square" rtlCol="0">
            <a:spAutoFit/>
          </a:bodyPr>
          <a:lstStyle/>
          <a:p>
            <a:pPr marL="285750" indent="-285750">
              <a:buFont typeface="Arial" panose="020B0604020202020204" pitchFamily="34" charset="0"/>
              <a:buChar char="•"/>
            </a:pPr>
            <a:r>
              <a:rPr lang="en-US"/>
              <a:t>Connect to board using Tera Term</a:t>
            </a:r>
          </a:p>
        </p:txBody>
      </p:sp>
      <p:pic>
        <p:nvPicPr>
          <p:cNvPr id="6" name="Picture 5">
            <a:extLst>
              <a:ext uri="{FF2B5EF4-FFF2-40B4-BE49-F238E27FC236}">
                <a16:creationId xmlns:a16="http://schemas.microsoft.com/office/drawing/2014/main" id="{7CCBB181-A8A8-0329-68DC-84E98B1988BE}"/>
              </a:ext>
            </a:extLst>
          </p:cNvPr>
          <p:cNvPicPr>
            <a:picLocks noChangeAspect="1"/>
          </p:cNvPicPr>
          <p:nvPr/>
        </p:nvPicPr>
        <p:blipFill>
          <a:blip r:embed="rId2"/>
          <a:stretch>
            <a:fillRect/>
          </a:stretch>
        </p:blipFill>
        <p:spPr>
          <a:xfrm>
            <a:off x="874876" y="1579466"/>
            <a:ext cx="3381813" cy="1982685"/>
          </a:xfrm>
          <a:prstGeom prst="rect">
            <a:avLst/>
          </a:prstGeom>
        </p:spPr>
      </p:pic>
      <p:pic>
        <p:nvPicPr>
          <p:cNvPr id="10" name="Picture 9">
            <a:extLst>
              <a:ext uri="{FF2B5EF4-FFF2-40B4-BE49-F238E27FC236}">
                <a16:creationId xmlns:a16="http://schemas.microsoft.com/office/drawing/2014/main" id="{05AE874A-2A07-C212-7512-A2A5B2AE83FA}"/>
              </a:ext>
            </a:extLst>
          </p:cNvPr>
          <p:cNvPicPr>
            <a:picLocks noChangeAspect="1"/>
          </p:cNvPicPr>
          <p:nvPr/>
        </p:nvPicPr>
        <p:blipFill>
          <a:blip r:embed="rId3"/>
          <a:stretch>
            <a:fillRect/>
          </a:stretch>
        </p:blipFill>
        <p:spPr>
          <a:xfrm>
            <a:off x="4659523" y="1560618"/>
            <a:ext cx="3188629" cy="2066830"/>
          </a:xfrm>
          <a:prstGeom prst="rect">
            <a:avLst/>
          </a:prstGeom>
        </p:spPr>
      </p:pic>
      <p:pic>
        <p:nvPicPr>
          <p:cNvPr id="12" name="Picture 11">
            <a:extLst>
              <a:ext uri="{FF2B5EF4-FFF2-40B4-BE49-F238E27FC236}">
                <a16:creationId xmlns:a16="http://schemas.microsoft.com/office/drawing/2014/main" id="{80C18040-D1C9-835B-8176-305A35D2FB4B}"/>
              </a:ext>
            </a:extLst>
          </p:cNvPr>
          <p:cNvPicPr>
            <a:picLocks noChangeAspect="1"/>
          </p:cNvPicPr>
          <p:nvPr/>
        </p:nvPicPr>
        <p:blipFill>
          <a:blip r:embed="rId4"/>
          <a:stretch>
            <a:fillRect/>
          </a:stretch>
        </p:blipFill>
        <p:spPr>
          <a:xfrm>
            <a:off x="8250986" y="1579466"/>
            <a:ext cx="3188630" cy="2047982"/>
          </a:xfrm>
          <a:prstGeom prst="rect">
            <a:avLst/>
          </a:prstGeom>
        </p:spPr>
      </p:pic>
      <p:pic>
        <p:nvPicPr>
          <p:cNvPr id="14" name="Picture 13">
            <a:extLst>
              <a:ext uri="{FF2B5EF4-FFF2-40B4-BE49-F238E27FC236}">
                <a16:creationId xmlns:a16="http://schemas.microsoft.com/office/drawing/2014/main" id="{A086E0E3-31E0-3B2E-446F-0B4414DB4E42}"/>
              </a:ext>
            </a:extLst>
          </p:cNvPr>
          <p:cNvPicPr>
            <a:picLocks noChangeAspect="1"/>
          </p:cNvPicPr>
          <p:nvPr/>
        </p:nvPicPr>
        <p:blipFill>
          <a:blip r:embed="rId5"/>
          <a:stretch>
            <a:fillRect/>
          </a:stretch>
        </p:blipFill>
        <p:spPr>
          <a:xfrm>
            <a:off x="2771311" y="3836693"/>
            <a:ext cx="6649378" cy="2524477"/>
          </a:xfrm>
          <a:prstGeom prst="rect">
            <a:avLst/>
          </a:prstGeom>
        </p:spPr>
      </p:pic>
    </p:spTree>
    <p:extLst>
      <p:ext uri="{BB962C8B-B14F-4D97-AF65-F5344CB8AC3E}">
        <p14:creationId xmlns:p14="http://schemas.microsoft.com/office/powerpoint/2010/main" val="42454531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C40-7521-A8BB-AE72-47F8E394B924}"/>
              </a:ext>
            </a:extLst>
          </p:cNvPr>
          <p:cNvSpPr>
            <a:spLocks noGrp="1"/>
          </p:cNvSpPr>
          <p:nvPr>
            <p:ph type="title"/>
          </p:nvPr>
        </p:nvSpPr>
        <p:spPr/>
        <p:txBody>
          <a:bodyPr/>
          <a:lstStyle/>
          <a:p>
            <a:r>
              <a:rPr lang="en-US"/>
              <a:t>Enabling MLC in Your STM32 Project</a:t>
            </a:r>
          </a:p>
        </p:txBody>
      </p:sp>
      <p:sp>
        <p:nvSpPr>
          <p:cNvPr id="3" name="Slide Number Placeholder 2">
            <a:extLst>
              <a:ext uri="{FF2B5EF4-FFF2-40B4-BE49-F238E27FC236}">
                <a16:creationId xmlns:a16="http://schemas.microsoft.com/office/drawing/2014/main" id="{16D721B0-A4A1-AF02-10A8-FB38CA5C6115}"/>
              </a:ext>
            </a:extLst>
          </p:cNvPr>
          <p:cNvSpPr>
            <a:spLocks noGrp="1"/>
          </p:cNvSpPr>
          <p:nvPr>
            <p:ph type="sldNum" sz="quarter" idx="12"/>
          </p:nvPr>
        </p:nvSpPr>
        <p:spPr/>
        <p:txBody>
          <a:bodyPr/>
          <a:lstStyle/>
          <a:p>
            <a:fld id="{62A42E78-4FE3-4E16-9FB9-64A349BFE3FC}" type="slidenum">
              <a:rPr lang="fr-FR" smtClean="0"/>
              <a:pPr/>
              <a:t>129</a:t>
            </a:fld>
            <a:endParaRPr lang="fr-FR"/>
          </a:p>
        </p:txBody>
      </p:sp>
      <p:sp>
        <p:nvSpPr>
          <p:cNvPr id="4" name="TextBox 3">
            <a:extLst>
              <a:ext uri="{FF2B5EF4-FFF2-40B4-BE49-F238E27FC236}">
                <a16:creationId xmlns:a16="http://schemas.microsoft.com/office/drawing/2014/main" id="{351DAB8A-8C2C-A453-6394-2EF134B3EB78}"/>
              </a:ext>
            </a:extLst>
          </p:cNvPr>
          <p:cNvSpPr txBox="1"/>
          <p:nvPr/>
        </p:nvSpPr>
        <p:spPr>
          <a:xfrm>
            <a:off x="733031" y="1119104"/>
            <a:ext cx="10526936" cy="923330"/>
          </a:xfrm>
          <a:prstGeom prst="rect">
            <a:avLst/>
          </a:prstGeom>
          <a:noFill/>
        </p:spPr>
        <p:txBody>
          <a:bodyPr wrap="square" rtlCol="0">
            <a:spAutoFit/>
          </a:bodyPr>
          <a:lstStyle/>
          <a:p>
            <a:pPr marL="285750" indent="-285750">
              <a:buFont typeface="Arial" panose="020B0604020202020204" pitchFamily="34" charset="0"/>
              <a:buChar char="•"/>
            </a:pPr>
            <a:r>
              <a:rPr lang="en-US"/>
              <a:t>Open the </a:t>
            </a:r>
            <a:r>
              <a:rPr lang="en-US" err="1"/>
              <a:t>IotMQTTPanel</a:t>
            </a:r>
            <a:r>
              <a:rPr lang="en-US"/>
              <a:t> app and load the configuration file you generated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Move/shake the board to see motion intensity value change in the Backup panel</a:t>
            </a:r>
          </a:p>
        </p:txBody>
      </p:sp>
      <p:pic>
        <p:nvPicPr>
          <p:cNvPr id="7" name="Picture 6" descr="A screenshot of a device&#10;&#10;Description automatically generated">
            <a:extLst>
              <a:ext uri="{FF2B5EF4-FFF2-40B4-BE49-F238E27FC236}">
                <a16:creationId xmlns:a16="http://schemas.microsoft.com/office/drawing/2014/main" id="{12CF1F61-D971-D639-7E63-82CB639C3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949" y="2042434"/>
            <a:ext cx="2037344" cy="3359285"/>
          </a:xfrm>
          <a:prstGeom prst="rect">
            <a:avLst/>
          </a:prstGeom>
        </p:spPr>
      </p:pic>
      <p:pic>
        <p:nvPicPr>
          <p:cNvPr id="9" name="Picture 8" descr="Screens screenshot of a graph&#10;&#10;Description automatically generated">
            <a:extLst>
              <a:ext uri="{FF2B5EF4-FFF2-40B4-BE49-F238E27FC236}">
                <a16:creationId xmlns:a16="http://schemas.microsoft.com/office/drawing/2014/main" id="{AE0D39F7-A2C8-DB54-2E7D-787091261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275" y="2042434"/>
            <a:ext cx="2037344" cy="4416838"/>
          </a:xfrm>
          <a:prstGeom prst="rect">
            <a:avLst/>
          </a:prstGeom>
        </p:spPr>
      </p:pic>
    </p:spTree>
    <p:extLst>
      <p:ext uri="{BB962C8B-B14F-4D97-AF65-F5344CB8AC3E}">
        <p14:creationId xmlns:p14="http://schemas.microsoft.com/office/powerpoint/2010/main" val="69281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5E4CE6-F75A-D906-FFE9-6ED67B3E0039}"/>
              </a:ext>
            </a:extLst>
          </p:cNvPr>
          <p:cNvSpPr>
            <a:spLocks noGrp="1"/>
          </p:cNvSpPr>
          <p:nvPr>
            <p:ph type="title"/>
          </p:nvPr>
        </p:nvSpPr>
        <p:spPr>
          <a:xfrm>
            <a:off x="373563" y="-227264"/>
            <a:ext cx="11609159" cy="1304925"/>
          </a:xfrm>
        </p:spPr>
        <p:txBody>
          <a:bodyPr/>
          <a:lstStyle/>
          <a:p>
            <a:r>
              <a:rPr lang="en-US"/>
              <a:t>X-CUBE-ST67W61 applications</a:t>
            </a:r>
          </a:p>
        </p:txBody>
      </p:sp>
      <p:graphicFrame>
        <p:nvGraphicFramePr>
          <p:cNvPr id="2" name="Table 4">
            <a:extLst>
              <a:ext uri="{FF2B5EF4-FFF2-40B4-BE49-F238E27FC236}">
                <a16:creationId xmlns:a16="http://schemas.microsoft.com/office/drawing/2014/main" id="{124422CF-F696-5D7E-F605-8FF1D21F55F5}"/>
              </a:ext>
            </a:extLst>
          </p:cNvPr>
          <p:cNvGraphicFramePr>
            <a:graphicFrameLocks noGrp="1"/>
          </p:cNvGraphicFramePr>
          <p:nvPr>
            <p:extLst>
              <p:ext uri="{D42A27DB-BD31-4B8C-83A1-F6EECF244321}">
                <p14:modId xmlns:p14="http://schemas.microsoft.com/office/powerpoint/2010/main" val="203267908"/>
              </p:ext>
            </p:extLst>
          </p:nvPr>
        </p:nvGraphicFramePr>
        <p:xfrm>
          <a:off x="2680368" y="788736"/>
          <a:ext cx="9443854" cy="5588000"/>
        </p:xfrm>
        <a:graphic>
          <a:graphicData uri="http://schemas.openxmlformats.org/drawingml/2006/table">
            <a:tbl>
              <a:tblPr firstRow="1" bandRow="1">
                <a:tableStyleId>{5C22544A-7EE6-4342-B048-85BDC9FD1C3A}</a:tableStyleId>
              </a:tblPr>
              <a:tblGrid>
                <a:gridCol w="2071076">
                  <a:extLst>
                    <a:ext uri="{9D8B030D-6E8A-4147-A177-3AD203B41FA5}">
                      <a16:colId xmlns:a16="http://schemas.microsoft.com/office/drawing/2014/main" val="1657283954"/>
                    </a:ext>
                  </a:extLst>
                </a:gridCol>
                <a:gridCol w="7372778">
                  <a:extLst>
                    <a:ext uri="{9D8B030D-6E8A-4147-A177-3AD203B41FA5}">
                      <a16:colId xmlns:a16="http://schemas.microsoft.com/office/drawing/2014/main" val="202278523"/>
                    </a:ext>
                  </a:extLst>
                </a:gridCol>
              </a:tblGrid>
              <a:tr h="370840">
                <a:tc>
                  <a:txBody>
                    <a:bodyPr/>
                    <a:lstStyle/>
                    <a:p>
                      <a:endParaRPr lang="en-US" sz="1200"/>
                    </a:p>
                  </a:txBody>
                  <a:tcPr/>
                </a:tc>
                <a:tc>
                  <a:txBody>
                    <a:bodyPr/>
                    <a:lstStyle/>
                    <a:p>
                      <a:r>
                        <a:rPr lang="en-US" sz="1200"/>
                        <a:t>Scope / description</a:t>
                      </a:r>
                    </a:p>
                  </a:txBody>
                  <a:tcPr/>
                </a:tc>
                <a:extLst>
                  <a:ext uri="{0D108BD9-81ED-4DB2-BD59-A6C34878D82A}">
                    <a16:rowId xmlns:a16="http://schemas.microsoft.com/office/drawing/2014/main" val="18063782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002052"/>
                          </a:solidFill>
                          <a:latin typeface="Arial" panose="020B0604020202020204" pitchFamily="34" charset="0"/>
                          <a:ea typeface="Calibri" panose="020F0502020204030204" pitchFamily="34" charset="0"/>
                          <a:cs typeface="Times New Roman" panose="02020603050405020304" pitchFamily="18" charset="0"/>
                        </a:rPr>
                        <a:t>Bluetooth® LE commissioning</a:t>
                      </a:r>
                      <a:endParaRPr lang="en-US" sz="1100"/>
                    </a:p>
                  </a:txBody>
                  <a:tcPr/>
                </a:tc>
                <a:tc>
                  <a:txBody>
                    <a:bodyPr/>
                    <a:lstStyle/>
                    <a:p>
                      <a:r>
                        <a:rPr lang="en-US" sz="1100"/>
                        <a:t>Uses Bluetooth® LE to provide Wi-Fi</a:t>
                      </a:r>
                      <a:r>
                        <a:rPr lang="en-US" sz="1100" baseline="30000"/>
                        <a:t>®</a:t>
                      </a:r>
                      <a:r>
                        <a:rPr lang="en-US" sz="1100"/>
                        <a:t> SSID and password after scanning available AP</a:t>
                      </a:r>
                    </a:p>
                  </a:txBody>
                  <a:tcPr/>
                </a:tc>
                <a:extLst>
                  <a:ext uri="{0D108BD9-81ED-4DB2-BD59-A6C34878D82A}">
                    <a16:rowId xmlns:a16="http://schemas.microsoft.com/office/drawing/2014/main" val="15468199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Bluetooth® LE p2p client</a:t>
                      </a:r>
                    </a:p>
                  </a:txBody>
                  <a:tcPr/>
                </a:tc>
                <a:tc>
                  <a:txBody>
                    <a:bodyPr/>
                    <a:lstStyle/>
                    <a:p>
                      <a:pPr marL="0" algn="l" defTabSz="914400" rtl="0" eaLnBrk="1" fontAlgn="base" latinLnBrk="0" hangingPunct="1"/>
                      <a:r>
                        <a:rPr lang="en-US" sz="1100" kern="1200">
                          <a:solidFill>
                            <a:schemeClr val="dk1"/>
                          </a:solidFill>
                          <a:latin typeface="+mn-lt"/>
                          <a:ea typeface="+mn-ea"/>
                          <a:cs typeface="+mn-cs"/>
                        </a:rPr>
                        <a:t>Point-to-Point communication demo using Bluetooth® LE (GATT Client)​</a:t>
                      </a:r>
                    </a:p>
                    <a:p>
                      <a:pPr marL="0" algn="l" defTabSz="914400" rtl="0" eaLnBrk="1" fontAlgn="base" latinLnBrk="0" hangingPunct="1"/>
                      <a:r>
                        <a:rPr lang="en-US" sz="1100" kern="1200">
                          <a:solidFill>
                            <a:schemeClr val="dk1"/>
                          </a:solidFill>
                          <a:latin typeface="+mn-lt"/>
                          <a:ea typeface="+mn-ea"/>
                          <a:cs typeface="+mn-cs"/>
                        </a:rPr>
                        <a:t>Scan and connect to a p2pServer​</a:t>
                      </a:r>
                    </a:p>
                    <a:p>
                      <a:pPr marL="0" algn="l" defTabSz="914400" rtl="0" eaLnBrk="1" fontAlgn="base" latinLnBrk="0" hangingPunct="1"/>
                      <a:r>
                        <a:rPr lang="en-US" sz="1100" kern="1200">
                          <a:solidFill>
                            <a:schemeClr val="dk1"/>
                          </a:solidFill>
                          <a:latin typeface="+mn-lt"/>
                          <a:ea typeface="+mn-ea"/>
                          <a:cs typeface="+mn-cs"/>
                        </a:rPr>
                        <a:t>Write messages &amp; receive notifications from the p2pServer </a:t>
                      </a:r>
                    </a:p>
                  </a:txBody>
                  <a:tcPr/>
                </a:tc>
                <a:extLst>
                  <a:ext uri="{0D108BD9-81ED-4DB2-BD59-A6C34878D82A}">
                    <a16:rowId xmlns:a16="http://schemas.microsoft.com/office/drawing/2014/main" val="17779169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Bluetooth® LE p2p server</a:t>
                      </a:r>
                    </a:p>
                  </a:txBody>
                  <a:tcPr/>
                </a:tc>
                <a:tc>
                  <a:txBody>
                    <a:bodyPr/>
                    <a:lstStyle/>
                    <a:p>
                      <a:pPr marL="0" algn="l" defTabSz="914400" rtl="0" eaLnBrk="1" fontAlgn="base" latinLnBrk="0" hangingPunct="1"/>
                      <a:r>
                        <a:rPr lang="en-US" sz="1100" kern="1200">
                          <a:solidFill>
                            <a:schemeClr val="dk1"/>
                          </a:solidFill>
                          <a:latin typeface="+mn-lt"/>
                          <a:ea typeface="+mn-ea"/>
                          <a:cs typeface="+mn-cs"/>
                        </a:rPr>
                        <a:t>Point-to-Point communication demo using Bluetooth® LE (GATT server)​</a:t>
                      </a:r>
                    </a:p>
                    <a:p>
                      <a:pPr marL="0" algn="l" defTabSz="914400" rtl="0" eaLnBrk="1" fontAlgn="base" latinLnBrk="0" hangingPunct="1"/>
                      <a:r>
                        <a:rPr lang="en-US" sz="1100" kern="1200">
                          <a:solidFill>
                            <a:schemeClr val="dk1"/>
                          </a:solidFill>
                          <a:latin typeface="+mn-lt"/>
                          <a:ea typeface="+mn-ea"/>
                          <a:cs typeface="+mn-cs"/>
                        </a:rPr>
                        <a:t>Advertises and wait for a connection from either:​</a:t>
                      </a:r>
                    </a:p>
                    <a:p>
                      <a:pPr marL="0" algn="l" defTabSz="914400" rtl="0" eaLnBrk="1" fontAlgn="base" latinLnBrk="0" hangingPunct="1"/>
                      <a:r>
                        <a:rPr lang="en-US" sz="1100" kern="1200">
                          <a:solidFill>
                            <a:schemeClr val="dk1"/>
                          </a:solidFill>
                          <a:latin typeface="+mn-lt"/>
                          <a:ea typeface="+mn-ea"/>
                          <a:cs typeface="+mn-cs"/>
                        </a:rPr>
                        <a:t>- p2pClient app​</a:t>
                      </a:r>
                    </a:p>
                    <a:p>
                      <a:pPr marL="0" algn="l" defTabSz="914400" rtl="0" eaLnBrk="1" fontAlgn="base" latinLnBrk="0" hangingPunct="1"/>
                      <a:r>
                        <a:rPr lang="en-US" sz="1100" kern="1200">
                          <a:solidFill>
                            <a:schemeClr val="dk1"/>
                          </a:solidFill>
                          <a:latin typeface="+mn-lt"/>
                          <a:ea typeface="+mn-ea"/>
                          <a:cs typeface="+mn-cs"/>
                        </a:rPr>
                        <a:t>- </a:t>
                      </a:r>
                      <a:r>
                        <a:rPr lang="en-US" sz="1100" i="1" kern="1200">
                          <a:solidFill>
                            <a:schemeClr val="dk1"/>
                          </a:solidFill>
                          <a:latin typeface="+mn-lt"/>
                          <a:ea typeface="+mn-ea"/>
                          <a:cs typeface="+mn-cs"/>
                        </a:rPr>
                        <a:t>ST BLE Toolbox </a:t>
                      </a:r>
                      <a:r>
                        <a:rPr lang="en-US" sz="1100" kern="1200">
                          <a:solidFill>
                            <a:schemeClr val="dk1"/>
                          </a:solidFill>
                          <a:latin typeface="+mn-lt"/>
                          <a:ea typeface="+mn-ea"/>
                          <a:cs typeface="+mn-cs"/>
                        </a:rPr>
                        <a:t>smartphone application</a:t>
                      </a:r>
                    </a:p>
                  </a:txBody>
                  <a:tcPr/>
                </a:tc>
                <a:extLst>
                  <a:ext uri="{0D108BD9-81ED-4DB2-BD59-A6C34878D82A}">
                    <a16:rowId xmlns:a16="http://schemas.microsoft.com/office/drawing/2014/main" val="26279649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002052"/>
                          </a:solidFill>
                          <a:latin typeface="Arial" panose="020B0604020202020204" pitchFamily="34" charset="0"/>
                          <a:ea typeface="Calibri" panose="020F0502020204030204" pitchFamily="34" charset="0"/>
                          <a:cs typeface="Times New Roman" panose="02020603050405020304" pitchFamily="18" charset="0"/>
                        </a:rPr>
                        <a:t>Echo</a:t>
                      </a:r>
                    </a:p>
                  </a:txBody>
                  <a:tcPr/>
                </a:tc>
                <a:tc>
                  <a:txBody>
                    <a:bodyPr/>
                    <a:lstStyle/>
                    <a:p>
                      <a:pPr marL="0" algn="l" defTabSz="914400" rtl="0" eaLnBrk="1" fontAlgn="base" latinLnBrk="0" hangingPunct="1"/>
                      <a:r>
                        <a:rPr lang="en-US" sz="1100" kern="1200">
                          <a:solidFill>
                            <a:schemeClr val="dk1"/>
                          </a:solidFill>
                          <a:latin typeface="+mn-lt"/>
                          <a:ea typeface="+mn-ea"/>
                          <a:cs typeface="+mn-cs"/>
                        </a:rPr>
                        <a:t>TCP Echo feature over Wi-Fi​</a:t>
                      </a:r>
                    </a:p>
                    <a:p>
                      <a:pPr marL="0" algn="l" defTabSz="914400" rtl="0" eaLnBrk="1" fontAlgn="base" latinLnBrk="0" hangingPunct="1"/>
                      <a:r>
                        <a:rPr lang="en-US" sz="1100" kern="1200">
                          <a:solidFill>
                            <a:schemeClr val="dk1"/>
                          </a:solidFill>
                          <a:latin typeface="+mn-lt"/>
                          <a:ea typeface="+mn-ea"/>
                          <a:cs typeface="+mn-cs"/>
                        </a:rPr>
                        <a:t>- Good starting point for generic user development</a:t>
                      </a:r>
                    </a:p>
                  </a:txBody>
                  <a:tcPr/>
                </a:tc>
                <a:extLst>
                  <a:ext uri="{0D108BD9-81ED-4DB2-BD59-A6C34878D82A}">
                    <a16:rowId xmlns:a16="http://schemas.microsoft.com/office/drawing/2014/main" val="40990669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002052"/>
                          </a:solidFill>
                          <a:latin typeface="Arial" panose="020B0604020202020204" pitchFamily="34" charset="0"/>
                          <a:ea typeface="Calibri" panose="020F0502020204030204" pitchFamily="34" charset="0"/>
                          <a:cs typeface="Times New Roman" panose="02020603050405020304" pitchFamily="18" charset="0"/>
                        </a:rPr>
                        <a:t>CLI</a:t>
                      </a:r>
                    </a:p>
                  </a:txBody>
                  <a:tcPr/>
                </a:tc>
                <a:tc>
                  <a:txBody>
                    <a:bodyPr/>
                    <a:lstStyle/>
                    <a:p>
                      <a:r>
                        <a:rPr lang="en-US" sz="1100"/>
                        <a:t>ST67 evaluation via CLI and for WTS tests the Wi-Fi solution.</a:t>
                      </a:r>
                    </a:p>
                    <a:p>
                      <a:pPr marL="285750" indent="-285750">
                        <a:buFontTx/>
                        <a:buChar char="-"/>
                      </a:pPr>
                      <a:r>
                        <a:rPr lang="en-US" sz="1100"/>
                        <a:t>Wi-Fi API: scan, connect, disconnect, </a:t>
                      </a:r>
                      <a:r>
                        <a:rPr lang="en-US" sz="1100" err="1"/>
                        <a:t>etc</a:t>
                      </a:r>
                      <a:r>
                        <a:rPr lang="en-US" sz="1100"/>
                        <a:t> </a:t>
                      </a:r>
                    </a:p>
                    <a:p>
                      <a:pPr marL="285750" indent="-285750">
                        <a:buFontTx/>
                        <a:buChar char="-"/>
                      </a:pPr>
                      <a:r>
                        <a:rPr lang="en-US" sz="1100"/>
                        <a:t>NET socket API and </a:t>
                      </a:r>
                      <a:r>
                        <a:rPr lang="en-US" sz="1100" err="1"/>
                        <a:t>iperf</a:t>
                      </a:r>
                      <a:endParaRPr lang="en-US" sz="110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100"/>
                        <a:t>Bluetooth® LE API</a:t>
                      </a:r>
                    </a:p>
                  </a:txBody>
                  <a:tcPr/>
                </a:tc>
                <a:extLst>
                  <a:ext uri="{0D108BD9-81ED-4DB2-BD59-A6C34878D82A}">
                    <a16:rowId xmlns:a16="http://schemas.microsoft.com/office/drawing/2014/main" val="3472842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Echo FOTA</a:t>
                      </a:r>
                    </a:p>
                  </a:txBody>
                  <a:tcPr/>
                </a:tc>
                <a:tc>
                  <a:txBody>
                    <a:bodyPr/>
                    <a:lstStyle/>
                    <a:p>
                      <a:pPr rtl="0" fontAlgn="base"/>
                      <a:r>
                        <a:rPr lang="en-US" sz="1100" b="0" i="0" kern="1200">
                          <a:solidFill>
                            <a:schemeClr val="dk1"/>
                          </a:solidFill>
                          <a:effectLst/>
                          <a:latin typeface="+mn-lt"/>
                          <a:ea typeface="+mn-ea"/>
                          <a:cs typeface="+mn-cs"/>
                        </a:rPr>
                        <a:t>FOTA (firmware update over-the-air) feature demo over Wi-Fi​</a:t>
                      </a:r>
                    </a:p>
                    <a:p>
                      <a:pPr rtl="0" fontAlgn="base"/>
                      <a:r>
                        <a:rPr lang="en-US" sz="1100" b="0" i="0" kern="1200">
                          <a:solidFill>
                            <a:schemeClr val="dk1"/>
                          </a:solidFill>
                          <a:effectLst/>
                          <a:latin typeface="+mn-lt"/>
                          <a:ea typeface="+mn-ea"/>
                          <a:cs typeface="+mn-cs"/>
                        </a:rPr>
                        <a:t>- Using HTTP</a:t>
                      </a:r>
                    </a:p>
                  </a:txBody>
                  <a:tcPr/>
                </a:tc>
                <a:extLst>
                  <a:ext uri="{0D108BD9-81ED-4DB2-BD59-A6C34878D82A}">
                    <a16:rowId xmlns:a16="http://schemas.microsoft.com/office/drawing/2014/main" val="12736417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HTTP server</a:t>
                      </a:r>
                    </a:p>
                  </a:txBody>
                  <a:tcPr/>
                </a:tc>
                <a:tc>
                  <a:txBody>
                    <a:bodyPr/>
                    <a:lstStyle/>
                    <a:p>
                      <a:pPr rtl="0" fontAlgn="base"/>
                      <a:r>
                        <a:rPr lang="en-US" sz="1100" b="0" i="0" kern="1200">
                          <a:solidFill>
                            <a:schemeClr val="dk1"/>
                          </a:solidFill>
                          <a:effectLst/>
                          <a:latin typeface="+mn-lt"/>
                          <a:ea typeface="+mn-ea"/>
                          <a:cs typeface="+mn-cs"/>
                        </a:rPr>
                        <a:t>HTTP server over Network API​</a:t>
                      </a:r>
                    </a:p>
                    <a:p>
                      <a:pPr rtl="0" fontAlgn="base"/>
                      <a:r>
                        <a:rPr lang="en-US" sz="1100" b="0" i="0" kern="1200">
                          <a:solidFill>
                            <a:schemeClr val="dk1"/>
                          </a:solidFill>
                          <a:effectLst/>
                          <a:latin typeface="+mn-lt"/>
                          <a:ea typeface="+mn-ea"/>
                          <a:cs typeface="+mn-cs"/>
                        </a:rPr>
                        <a:t>The server, running on the host board, has been validated with 1 client, using HTTP requests to send and receive data to and from the server.</a:t>
                      </a:r>
                    </a:p>
                  </a:txBody>
                  <a:tcPr/>
                </a:tc>
                <a:extLst>
                  <a:ext uri="{0D108BD9-81ED-4DB2-BD59-A6C34878D82A}">
                    <a16:rowId xmlns:a16="http://schemas.microsoft.com/office/drawing/2014/main" val="8910829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HTTPS client</a:t>
                      </a:r>
                    </a:p>
                  </a:txBody>
                  <a:tcPr/>
                </a:tc>
                <a:tc>
                  <a:txBody>
                    <a:bodyPr/>
                    <a:lstStyle/>
                    <a:p>
                      <a:pPr rtl="0" fontAlgn="base"/>
                      <a:r>
                        <a:rPr lang="en-US" sz="1100" b="0" i="0" kern="1200">
                          <a:solidFill>
                            <a:schemeClr val="dk1"/>
                          </a:solidFill>
                          <a:effectLst/>
                          <a:latin typeface="+mn-lt"/>
                          <a:ea typeface="+mn-ea"/>
                          <a:cs typeface="+mn-cs"/>
                        </a:rPr>
                        <a:t>HTTPS Client over Network API demo​</a:t>
                      </a:r>
                    </a:p>
                    <a:p>
                      <a:pPr rtl="0" fontAlgn="base"/>
                      <a:r>
                        <a:rPr lang="en-US" sz="1100" b="0" i="0" kern="1200">
                          <a:solidFill>
                            <a:schemeClr val="dk1"/>
                          </a:solidFill>
                          <a:effectLst/>
                          <a:latin typeface="+mn-lt"/>
                          <a:ea typeface="+mn-ea"/>
                          <a:cs typeface="+mn-cs"/>
                        </a:rPr>
                        <a:t>- Basic GET requests to retrieve worldwide weather reports</a:t>
                      </a:r>
                    </a:p>
                  </a:txBody>
                  <a:tcPr/>
                </a:tc>
                <a:extLst>
                  <a:ext uri="{0D108BD9-81ED-4DB2-BD59-A6C34878D82A}">
                    <a16:rowId xmlns:a16="http://schemas.microsoft.com/office/drawing/2014/main" val="32864226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Wi-Fi</a:t>
                      </a:r>
                      <a:r>
                        <a:rPr lang="en-US" sz="1100" baseline="30000"/>
                        <a:t>®</a:t>
                      </a:r>
                      <a:r>
                        <a:rPr lang="en-US" sz="1100"/>
                        <a:t> commissioning</a:t>
                      </a:r>
                    </a:p>
                  </a:txBody>
                  <a:tcPr/>
                </a:tc>
                <a:tc>
                  <a:txBody>
                    <a:bodyPr/>
                    <a:lstStyle/>
                    <a:p>
                      <a:r>
                        <a:rPr lang="en-US" sz="1100" b="0" i="0" kern="1200">
                          <a:solidFill>
                            <a:schemeClr val="dk1"/>
                          </a:solidFill>
                          <a:effectLst/>
                          <a:latin typeface="+mn-lt"/>
                          <a:ea typeface="+mn-ea"/>
                          <a:cs typeface="+mn-cs"/>
                        </a:rPr>
                        <a:t>Wi‑Fi® commissioning project using an HTTP server, hosted by a device configured as a soft access point (</a:t>
                      </a:r>
                      <a:r>
                        <a:rPr lang="en-US" sz="1100" b="0" i="0" kern="1200" err="1">
                          <a:solidFill>
                            <a:schemeClr val="dk1"/>
                          </a:solidFill>
                          <a:effectLst/>
                          <a:latin typeface="+mn-lt"/>
                          <a:ea typeface="+mn-ea"/>
                          <a:cs typeface="+mn-cs"/>
                        </a:rPr>
                        <a:t>SoftAP</a:t>
                      </a:r>
                      <a:r>
                        <a:rPr lang="en-US" sz="1100" b="0" i="0" kern="1200">
                          <a:solidFill>
                            <a:schemeClr val="dk1"/>
                          </a:solidFill>
                          <a:effectLst/>
                          <a:latin typeface="+mn-lt"/>
                          <a:ea typeface="+mn-ea"/>
                          <a:cs typeface="+mn-cs"/>
                        </a:rPr>
                        <a:t>) and station (STA).</a:t>
                      </a:r>
                      <a:endParaRPr lang="en-US" sz="800"/>
                    </a:p>
                  </a:txBody>
                  <a:tcPr/>
                </a:tc>
                <a:extLst>
                  <a:ext uri="{0D108BD9-81ED-4DB2-BD59-A6C34878D82A}">
                    <a16:rowId xmlns:a16="http://schemas.microsoft.com/office/drawing/2014/main" val="2429359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002052"/>
                          </a:solidFill>
                          <a:latin typeface="Arial" panose="020B0604020202020204" pitchFamily="34" charset="0"/>
                          <a:ea typeface="Calibri" panose="020F0502020204030204" pitchFamily="34" charset="0"/>
                          <a:cs typeface="Times New Roman" panose="02020603050405020304" pitchFamily="18" charset="0"/>
                        </a:rPr>
                        <a:t>MQTT 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solidFill>
                          <a:srgbClr val="002052"/>
                        </a:solidFill>
                        <a:latin typeface="Arial" panose="020B0604020202020204" pitchFamily="34" charset="0"/>
                        <a:ea typeface="Calibri" panose="020F0502020204030204" pitchFamily="34" charset="0"/>
                        <a:cs typeface="Times New Roman" panose="02020603050405020304" pitchFamily="18" charset="0"/>
                      </a:endParaRPr>
                    </a:p>
                  </a:txBody>
                  <a:tcPr/>
                </a:tc>
                <a:tc>
                  <a:txBody>
                    <a:bodyPr/>
                    <a:lstStyle/>
                    <a:p>
                      <a:pPr rtl="0" fontAlgn="base"/>
                      <a:r>
                        <a:rPr lang="en-US" sz="1100" b="0" i="0" kern="1200">
                          <a:solidFill>
                            <a:schemeClr val="dk1"/>
                          </a:solidFill>
                          <a:effectLst/>
                          <a:latin typeface="+mn-lt"/>
                          <a:ea typeface="+mn-ea"/>
                          <a:cs typeface="+mn-cs"/>
                        </a:rPr>
                        <a:t>Starting point for MQTT user development​</a:t>
                      </a:r>
                    </a:p>
                    <a:p>
                      <a:pPr rtl="0" fontAlgn="base"/>
                      <a:r>
                        <a:rPr lang="en-US" sz="1100" b="0" i="0" kern="1200">
                          <a:solidFill>
                            <a:schemeClr val="dk1"/>
                          </a:solidFill>
                          <a:effectLst/>
                          <a:latin typeface="+mn-lt"/>
                          <a:ea typeface="+mn-ea"/>
                          <a:cs typeface="+mn-cs"/>
                        </a:rPr>
                        <a:t>- Sends IKS sensor data to an MQTT broker</a:t>
                      </a:r>
                    </a:p>
                  </a:txBody>
                  <a:tcPr/>
                </a:tc>
                <a:extLst>
                  <a:ext uri="{0D108BD9-81ED-4DB2-BD59-A6C34878D82A}">
                    <a16:rowId xmlns:a16="http://schemas.microsoft.com/office/drawing/2014/main" val="2684972381"/>
                  </a:ext>
                </a:extLst>
              </a:tr>
            </a:tbl>
          </a:graphicData>
        </a:graphic>
      </p:graphicFrame>
      <p:pic>
        <p:nvPicPr>
          <p:cNvPr id="7" name="Picture 6">
            <a:extLst>
              <a:ext uri="{FF2B5EF4-FFF2-40B4-BE49-F238E27FC236}">
                <a16:creationId xmlns:a16="http://schemas.microsoft.com/office/drawing/2014/main" id="{5D24BDF2-D981-891F-4D06-DDCA4F1F2C71}"/>
              </a:ext>
            </a:extLst>
          </p:cNvPr>
          <p:cNvPicPr>
            <a:picLocks noChangeAspect="1"/>
          </p:cNvPicPr>
          <p:nvPr/>
        </p:nvPicPr>
        <p:blipFill>
          <a:blip r:embed="rId3"/>
          <a:stretch>
            <a:fillRect/>
          </a:stretch>
        </p:blipFill>
        <p:spPr>
          <a:xfrm>
            <a:off x="372542" y="1753272"/>
            <a:ext cx="2225644" cy="3351455"/>
          </a:xfrm>
          <a:prstGeom prst="rect">
            <a:avLst/>
          </a:prstGeom>
        </p:spPr>
      </p:pic>
    </p:spTree>
    <p:extLst>
      <p:ext uri="{BB962C8B-B14F-4D97-AF65-F5344CB8AC3E}">
        <p14:creationId xmlns:p14="http://schemas.microsoft.com/office/powerpoint/2010/main" val="2975257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5E983-DAB9-8FCB-E797-0AA2E08FB3C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9BAB7FEC-B88B-E6F5-616D-AFE745666709}"/>
              </a:ext>
            </a:extLst>
          </p:cNvPr>
          <p:cNvSpPr>
            <a:spLocks noGrp="1"/>
          </p:cNvSpPr>
          <p:nvPr>
            <p:ph type="ctrTitle"/>
          </p:nvPr>
        </p:nvSpPr>
        <p:spPr/>
        <p:txBody>
          <a:bodyPr/>
          <a:lstStyle/>
          <a:p>
            <a:r>
              <a:rPr lang="en-US" sz="2800"/>
              <a:t>Hands-On: Integrating Embed MLC into MQTTS</a:t>
            </a:r>
            <a:endParaRPr lang="en-US" sz="2800" b="0"/>
          </a:p>
        </p:txBody>
      </p:sp>
      <p:pic>
        <p:nvPicPr>
          <p:cNvPr id="3" name="Picture Placeholder 2">
            <a:extLst>
              <a:ext uri="{FF2B5EF4-FFF2-40B4-BE49-F238E27FC236}">
                <a16:creationId xmlns:a16="http://schemas.microsoft.com/office/drawing/2014/main" id="{3DB787EF-B274-4FE4-2DB6-770190366BF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39817007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28EBF-9B45-3A21-3B88-16261690113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FCB7180-8D06-0780-E4F2-BFF68037EBCE}"/>
              </a:ext>
            </a:extLst>
          </p:cNvPr>
          <p:cNvSpPr>
            <a:spLocks noGrp="1"/>
          </p:cNvSpPr>
          <p:nvPr>
            <p:ph idx="1"/>
          </p:nvPr>
        </p:nvSpPr>
        <p:spPr>
          <a:noFill/>
        </p:spPr>
        <p:txBody>
          <a:bodyPr/>
          <a:lstStyle/>
          <a:p>
            <a:r>
              <a:rPr lang="en-US" sz="2200">
                <a:latin typeface="+mj-lt"/>
                <a:cs typeface="Courier New" panose="02070309020205020404" pitchFamily="49" charset="0"/>
              </a:rPr>
              <a:t>In this hands-on we will use a modified MQTT project that includes the MLC portion as well as additional resources located on GitHub</a:t>
            </a:r>
          </a:p>
          <a:p>
            <a:r>
              <a:rPr lang="en-US" err="1">
                <a:hlinkClick r:id="rId3"/>
              </a:rPr>
              <a:t>STMicroDEMO</a:t>
            </a:r>
            <a:r>
              <a:rPr lang="en-US">
                <a:hlinkClick r:id="rId3"/>
              </a:rPr>
              <a:t>/ST67W6X_MQTT_MLC</a:t>
            </a:r>
            <a:endParaRPr lang="en-US">
              <a:latin typeface="+mj-lt"/>
              <a:cs typeface="Courier New" panose="02070309020205020404" pitchFamily="49" charset="0"/>
            </a:endParaRPr>
          </a:p>
          <a:p>
            <a:r>
              <a:rPr lang="en-US" sz="2200">
                <a:latin typeface="+mj-lt"/>
                <a:cs typeface="Courier New" panose="02070309020205020404" pitchFamily="49" charset="0"/>
              </a:rPr>
              <a:t>Download the project from GitHub and save the file uncompressed within the X-Cube package:</a:t>
            </a:r>
          </a:p>
          <a:p>
            <a:pPr lvl="1"/>
            <a:r>
              <a:rPr lang="en-US" sz="1800">
                <a:latin typeface="+mj-lt"/>
                <a:cs typeface="Courier New" panose="02070309020205020404" pitchFamily="49" charset="0"/>
              </a:rPr>
              <a:t>C:\X_CUBE_ST67W61_V1.0.0\Projects\NUCLEO-U575ZI-Q\Demonstrations\ST67W6X</a:t>
            </a:r>
          </a:p>
        </p:txBody>
      </p:sp>
      <p:sp>
        <p:nvSpPr>
          <p:cNvPr id="5" name="Title 2">
            <a:extLst>
              <a:ext uri="{FF2B5EF4-FFF2-40B4-BE49-F238E27FC236}">
                <a16:creationId xmlns:a16="http://schemas.microsoft.com/office/drawing/2014/main" id="{F201526C-3F39-551E-FBD4-C966ED1AAB84}"/>
              </a:ext>
            </a:extLst>
          </p:cNvPr>
          <p:cNvSpPr>
            <a:spLocks noGrp="1"/>
          </p:cNvSpPr>
          <p:nvPr>
            <p:ph type="title"/>
          </p:nvPr>
        </p:nvSpPr>
        <p:spPr/>
        <p:txBody>
          <a:bodyPr/>
          <a:lstStyle/>
          <a:p>
            <a:r>
              <a:rPr lang="en-US"/>
              <a:t>ST67W6X MQTT</a:t>
            </a:r>
            <a:br>
              <a:rPr lang="en-US"/>
            </a:br>
            <a:r>
              <a:rPr lang="en-US" sz="2400"/>
              <a:t>Hands-On</a:t>
            </a:r>
            <a:endParaRPr lang="en-US"/>
          </a:p>
        </p:txBody>
      </p:sp>
      <p:sp>
        <p:nvSpPr>
          <p:cNvPr id="2" name="Slide Number Placeholder 1">
            <a:extLst>
              <a:ext uri="{FF2B5EF4-FFF2-40B4-BE49-F238E27FC236}">
                <a16:creationId xmlns:a16="http://schemas.microsoft.com/office/drawing/2014/main" id="{4B3CF55B-8376-AE0A-78A3-4B76E6E3C23F}"/>
              </a:ext>
            </a:extLst>
          </p:cNvPr>
          <p:cNvSpPr>
            <a:spLocks noGrp="1"/>
          </p:cNvSpPr>
          <p:nvPr>
            <p:ph type="sldNum" sz="quarter" idx="12"/>
          </p:nvPr>
        </p:nvSpPr>
        <p:spPr/>
        <p:txBody>
          <a:bodyPr/>
          <a:lstStyle/>
          <a:p>
            <a:fld id="{40A7B169-58CE-4E65-B1F9-ACF9E46440C2}" type="slidenum">
              <a:rPr lang="en-US" smtClean="0"/>
              <a:t>131</a:t>
            </a:fld>
            <a:endParaRPr lang="en-US"/>
          </a:p>
        </p:txBody>
      </p:sp>
      <p:grpSp>
        <p:nvGrpSpPr>
          <p:cNvPr id="16" name="Group 15">
            <a:extLst>
              <a:ext uri="{FF2B5EF4-FFF2-40B4-BE49-F238E27FC236}">
                <a16:creationId xmlns:a16="http://schemas.microsoft.com/office/drawing/2014/main" id="{1FCEBC79-9308-18C4-E79C-D244B1EB4345}"/>
              </a:ext>
            </a:extLst>
          </p:cNvPr>
          <p:cNvGrpSpPr/>
          <p:nvPr/>
        </p:nvGrpSpPr>
        <p:grpSpPr>
          <a:xfrm>
            <a:off x="5244738" y="4657529"/>
            <a:ext cx="5239355" cy="1036245"/>
            <a:chOff x="4692647" y="5373687"/>
            <a:chExt cx="5239355" cy="1036245"/>
          </a:xfrm>
        </p:grpSpPr>
        <p:pic>
          <p:nvPicPr>
            <p:cNvPr id="13" name="Picture 12">
              <a:extLst>
                <a:ext uri="{FF2B5EF4-FFF2-40B4-BE49-F238E27FC236}">
                  <a16:creationId xmlns:a16="http://schemas.microsoft.com/office/drawing/2014/main" id="{3F655332-D9F7-8381-6BF0-BE88E67661C3}"/>
                </a:ext>
              </a:extLst>
            </p:cNvPr>
            <p:cNvPicPr>
              <a:picLocks noChangeAspect="1"/>
            </p:cNvPicPr>
            <p:nvPr/>
          </p:nvPicPr>
          <p:blipFill>
            <a:blip r:embed="rId4"/>
            <a:srcRect t="50710"/>
            <a:stretch/>
          </p:blipFill>
          <p:spPr>
            <a:xfrm>
              <a:off x="4692647" y="5633049"/>
              <a:ext cx="5239355" cy="776883"/>
            </a:xfrm>
            <a:prstGeom prst="rect">
              <a:avLst/>
            </a:prstGeom>
          </p:spPr>
        </p:pic>
        <p:pic>
          <p:nvPicPr>
            <p:cNvPr id="14" name="Picture 13">
              <a:extLst>
                <a:ext uri="{FF2B5EF4-FFF2-40B4-BE49-F238E27FC236}">
                  <a16:creationId xmlns:a16="http://schemas.microsoft.com/office/drawing/2014/main" id="{91735D4A-C736-AE0B-6809-BFA41DEB38D7}"/>
                </a:ext>
              </a:extLst>
            </p:cNvPr>
            <p:cNvPicPr>
              <a:picLocks noChangeAspect="1"/>
            </p:cNvPicPr>
            <p:nvPr/>
          </p:nvPicPr>
          <p:blipFill>
            <a:blip r:embed="rId4"/>
            <a:srcRect b="80852"/>
            <a:stretch/>
          </p:blipFill>
          <p:spPr>
            <a:xfrm>
              <a:off x="4692647" y="5373687"/>
              <a:ext cx="5239355" cy="301797"/>
            </a:xfrm>
            <a:prstGeom prst="rect">
              <a:avLst/>
            </a:prstGeom>
          </p:spPr>
        </p:pic>
        <p:sp>
          <p:nvSpPr>
            <p:cNvPr id="15" name="Rectangle 14">
              <a:extLst>
                <a:ext uri="{FF2B5EF4-FFF2-40B4-BE49-F238E27FC236}">
                  <a16:creationId xmlns:a16="http://schemas.microsoft.com/office/drawing/2014/main" id="{0C1CF8E3-30CD-795D-AEDC-A39FDBC5B743}"/>
                </a:ext>
              </a:extLst>
            </p:cNvPr>
            <p:cNvSpPr/>
            <p:nvPr/>
          </p:nvSpPr>
          <p:spPr>
            <a:xfrm>
              <a:off x="7220309" y="5675484"/>
              <a:ext cx="2711693" cy="676703"/>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sp>
        <p:nvSpPr>
          <p:cNvPr id="3" name="TextBox 2">
            <a:extLst>
              <a:ext uri="{FF2B5EF4-FFF2-40B4-BE49-F238E27FC236}">
                <a16:creationId xmlns:a16="http://schemas.microsoft.com/office/drawing/2014/main" id="{E8A057F1-1D26-B098-F431-07B5EEB39F2A}"/>
              </a:ext>
            </a:extLst>
          </p:cNvPr>
          <p:cNvSpPr txBox="1"/>
          <p:nvPr/>
        </p:nvSpPr>
        <p:spPr>
          <a:xfrm>
            <a:off x="4437993" y="6519041"/>
            <a:ext cx="7055069" cy="307777"/>
          </a:xfrm>
          <a:prstGeom prst="rect">
            <a:avLst/>
          </a:prstGeom>
          <a:noFill/>
        </p:spPr>
        <p:txBody>
          <a:bodyPr wrap="square" rtlCol="0">
            <a:spAutoFit/>
          </a:bodyPr>
          <a:lstStyle/>
          <a:p>
            <a:pPr algn="l"/>
            <a:r>
              <a:rPr lang="en-US" sz="1400" i="1"/>
              <a:t>**Note: GitHub may save the project as “ST67W6X_MQTT_MLC-main”</a:t>
            </a:r>
          </a:p>
        </p:txBody>
      </p:sp>
      <p:pic>
        <p:nvPicPr>
          <p:cNvPr id="8" name="Picture 7">
            <a:extLst>
              <a:ext uri="{FF2B5EF4-FFF2-40B4-BE49-F238E27FC236}">
                <a16:creationId xmlns:a16="http://schemas.microsoft.com/office/drawing/2014/main" id="{293234CE-3580-BF6E-9F74-832834006877}"/>
              </a:ext>
            </a:extLst>
          </p:cNvPr>
          <p:cNvPicPr>
            <a:picLocks noChangeAspect="1"/>
          </p:cNvPicPr>
          <p:nvPr/>
        </p:nvPicPr>
        <p:blipFill>
          <a:blip r:embed="rId5"/>
          <a:stretch>
            <a:fillRect/>
          </a:stretch>
        </p:blipFill>
        <p:spPr>
          <a:xfrm>
            <a:off x="1204221" y="4111344"/>
            <a:ext cx="3413976" cy="2524685"/>
          </a:xfrm>
          <a:prstGeom prst="rect">
            <a:avLst/>
          </a:prstGeom>
        </p:spPr>
      </p:pic>
      <p:sp>
        <p:nvSpPr>
          <p:cNvPr id="9" name="Rectangle 8">
            <a:extLst>
              <a:ext uri="{FF2B5EF4-FFF2-40B4-BE49-F238E27FC236}">
                <a16:creationId xmlns:a16="http://schemas.microsoft.com/office/drawing/2014/main" id="{35990E8B-0847-66A6-F971-4980F21760A1}"/>
              </a:ext>
            </a:extLst>
          </p:cNvPr>
          <p:cNvSpPr/>
          <p:nvPr/>
        </p:nvSpPr>
        <p:spPr>
          <a:xfrm>
            <a:off x="1296954" y="6265651"/>
            <a:ext cx="1735494" cy="29255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12810169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A0C0E-278B-294D-8786-709F1C37BFD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B6A630A-6B07-4878-96D3-7614B7B22F5E}"/>
              </a:ext>
            </a:extLst>
          </p:cNvPr>
          <p:cNvSpPr>
            <a:spLocks noGrp="1"/>
          </p:cNvSpPr>
          <p:nvPr>
            <p:ph idx="1"/>
          </p:nvPr>
        </p:nvSpPr>
        <p:spPr>
          <a:noFill/>
        </p:spPr>
        <p:txBody>
          <a:bodyPr/>
          <a:lstStyle/>
          <a:p>
            <a:r>
              <a:rPr lang="en-US" sz="2000">
                <a:latin typeface="+mj-lt"/>
                <a:cs typeface="Courier New" panose="02070309020205020404" pitchFamily="49" charset="0"/>
              </a:rPr>
              <a:t>Higher level security schemes can be enabled to utilize TLS to prevent third party interception of data when publishing data to the cloud.</a:t>
            </a:r>
          </a:p>
          <a:p>
            <a:r>
              <a:rPr lang="en-US" sz="2000">
                <a:latin typeface="+mj-lt"/>
                <a:cs typeface="Courier New" panose="02070309020205020404" pitchFamily="49" charset="0"/>
              </a:rPr>
              <a:t>Security Schemes:</a:t>
            </a:r>
          </a:p>
          <a:p>
            <a:pPr lvl="1"/>
            <a:r>
              <a:rPr lang="en-US" sz="1800">
                <a:latin typeface="+mj-lt"/>
                <a:cs typeface="Courier New" panose="02070309020205020404" pitchFamily="49" charset="0"/>
              </a:rPr>
              <a:t>0 - </a:t>
            </a:r>
            <a:r>
              <a:rPr lang="en-US" sz="1600"/>
              <a:t>MQTT over TCP with no authentication and no encryption</a:t>
            </a:r>
            <a:endParaRPr lang="en-US" sz="1800">
              <a:latin typeface="+mj-lt"/>
              <a:cs typeface="Courier New" panose="02070309020205020404" pitchFamily="49" charset="0"/>
            </a:endParaRPr>
          </a:p>
          <a:p>
            <a:pPr lvl="1"/>
            <a:r>
              <a:rPr lang="en-US" sz="1800">
                <a:latin typeface="+mj-lt"/>
                <a:cs typeface="Courier New" panose="02070309020205020404" pitchFamily="49" charset="0"/>
              </a:rPr>
              <a:t>1 - </a:t>
            </a:r>
            <a:r>
              <a:rPr lang="en-US" sz="1600"/>
              <a:t>MQTT over TLS with username authentication</a:t>
            </a:r>
            <a:endParaRPr lang="en-US" sz="1800">
              <a:latin typeface="+mj-lt"/>
              <a:cs typeface="Courier New" panose="02070309020205020404" pitchFamily="49" charset="0"/>
            </a:endParaRPr>
          </a:p>
          <a:p>
            <a:pPr lvl="1"/>
            <a:r>
              <a:rPr lang="en-US" sz="1800">
                <a:latin typeface="+mj-lt"/>
                <a:cs typeface="Courier New" panose="02070309020205020404" pitchFamily="49" charset="0"/>
              </a:rPr>
              <a:t>2 - </a:t>
            </a:r>
            <a:r>
              <a:rPr lang="en-US" sz="1600"/>
              <a:t>MQTT over TLS with server certificate</a:t>
            </a:r>
            <a:endParaRPr lang="en-US" sz="1800">
              <a:latin typeface="+mj-lt"/>
              <a:cs typeface="Courier New" panose="02070309020205020404" pitchFamily="49" charset="0"/>
            </a:endParaRPr>
          </a:p>
          <a:p>
            <a:pPr lvl="1"/>
            <a:r>
              <a:rPr lang="en-US" sz="1800">
                <a:latin typeface="+mj-lt"/>
                <a:cs typeface="Courier New" panose="02070309020205020404" pitchFamily="49" charset="0"/>
              </a:rPr>
              <a:t>3 - </a:t>
            </a:r>
            <a:r>
              <a:rPr lang="en-US" sz="1600"/>
              <a:t>MQTT over TLS with client certificate</a:t>
            </a:r>
            <a:endParaRPr lang="en-US" sz="1800">
              <a:latin typeface="+mj-lt"/>
              <a:cs typeface="Courier New" panose="02070309020205020404" pitchFamily="49" charset="0"/>
            </a:endParaRPr>
          </a:p>
          <a:p>
            <a:pPr lvl="1"/>
            <a:r>
              <a:rPr lang="en-US" sz="1800">
                <a:latin typeface="+mj-lt"/>
                <a:cs typeface="Courier New" panose="02070309020205020404" pitchFamily="49" charset="0"/>
              </a:rPr>
              <a:t>4 - </a:t>
            </a:r>
            <a:r>
              <a:rPr lang="en-US" sz="1600"/>
              <a:t>MQTT over TLS with both certificates</a:t>
            </a:r>
          </a:p>
          <a:p>
            <a:r>
              <a:rPr lang="en-US" sz="2000">
                <a:latin typeface="+mj-lt"/>
                <a:cs typeface="Courier New" panose="02070309020205020404" pitchFamily="49" charset="0"/>
              </a:rPr>
              <a:t>The different configurations must be followed when configuring the broker and client.</a:t>
            </a:r>
          </a:p>
          <a:p>
            <a:endParaRPr lang="en-US" sz="2200">
              <a:latin typeface="+mj-lt"/>
              <a:cs typeface="Courier New" panose="02070309020205020404" pitchFamily="49" charset="0"/>
            </a:endParaRPr>
          </a:p>
        </p:txBody>
      </p:sp>
      <p:sp>
        <p:nvSpPr>
          <p:cNvPr id="5" name="Title 2">
            <a:extLst>
              <a:ext uri="{FF2B5EF4-FFF2-40B4-BE49-F238E27FC236}">
                <a16:creationId xmlns:a16="http://schemas.microsoft.com/office/drawing/2014/main" id="{72690F30-4F8C-7F2F-13D2-9ECD554FB21F}"/>
              </a:ext>
            </a:extLst>
          </p:cNvPr>
          <p:cNvSpPr>
            <a:spLocks noGrp="1"/>
          </p:cNvSpPr>
          <p:nvPr>
            <p:ph type="title"/>
          </p:nvPr>
        </p:nvSpPr>
        <p:spPr/>
        <p:txBody>
          <a:bodyPr/>
          <a:lstStyle/>
          <a:p>
            <a:r>
              <a:rPr lang="en-US"/>
              <a:t>ST67W6X MQTT</a:t>
            </a:r>
            <a:br>
              <a:rPr lang="en-US"/>
            </a:br>
            <a:r>
              <a:rPr lang="en-US" sz="2400"/>
              <a:t>Higher security schemes</a:t>
            </a:r>
            <a:endParaRPr lang="en-US"/>
          </a:p>
        </p:txBody>
      </p:sp>
      <p:sp>
        <p:nvSpPr>
          <p:cNvPr id="2" name="Slide Number Placeholder 1">
            <a:extLst>
              <a:ext uri="{FF2B5EF4-FFF2-40B4-BE49-F238E27FC236}">
                <a16:creationId xmlns:a16="http://schemas.microsoft.com/office/drawing/2014/main" id="{863308D3-0CED-61E8-81A6-9B49ADA983A5}"/>
              </a:ext>
            </a:extLst>
          </p:cNvPr>
          <p:cNvSpPr>
            <a:spLocks noGrp="1"/>
          </p:cNvSpPr>
          <p:nvPr>
            <p:ph type="sldNum" sz="quarter" idx="12"/>
          </p:nvPr>
        </p:nvSpPr>
        <p:spPr/>
        <p:txBody>
          <a:bodyPr/>
          <a:lstStyle/>
          <a:p>
            <a:fld id="{40A7B169-58CE-4E65-B1F9-ACF9E46440C2}" type="slidenum">
              <a:rPr lang="en-US" smtClean="0"/>
              <a:t>132</a:t>
            </a:fld>
            <a:endParaRPr lang="en-US"/>
          </a:p>
        </p:txBody>
      </p:sp>
      <p:pic>
        <p:nvPicPr>
          <p:cNvPr id="3" name="Picture 2" descr="A screen shot of a computer program&#10;&#10;AI-generated content may be incorrect.">
            <a:extLst>
              <a:ext uri="{FF2B5EF4-FFF2-40B4-BE49-F238E27FC236}">
                <a16:creationId xmlns:a16="http://schemas.microsoft.com/office/drawing/2014/main" id="{FBF1A327-E433-6679-9757-76523D7B4B98}"/>
              </a:ext>
            </a:extLst>
          </p:cNvPr>
          <p:cNvPicPr>
            <a:picLocks noChangeAspect="1"/>
          </p:cNvPicPr>
          <p:nvPr/>
        </p:nvPicPr>
        <p:blipFill>
          <a:blip r:embed="rId2"/>
          <a:stretch>
            <a:fillRect/>
          </a:stretch>
        </p:blipFill>
        <p:spPr>
          <a:xfrm>
            <a:off x="3124200" y="4967850"/>
            <a:ext cx="5943600" cy="1509395"/>
          </a:xfrm>
          <a:prstGeom prst="rect">
            <a:avLst/>
          </a:prstGeom>
        </p:spPr>
      </p:pic>
      <p:sp>
        <p:nvSpPr>
          <p:cNvPr id="6" name="TextBox 5">
            <a:extLst>
              <a:ext uri="{FF2B5EF4-FFF2-40B4-BE49-F238E27FC236}">
                <a16:creationId xmlns:a16="http://schemas.microsoft.com/office/drawing/2014/main" id="{FA7803DA-F215-620B-E7E1-E89D6D2B8E1E}"/>
              </a:ext>
            </a:extLst>
          </p:cNvPr>
          <p:cNvSpPr txBox="1"/>
          <p:nvPr/>
        </p:nvSpPr>
        <p:spPr>
          <a:xfrm>
            <a:off x="3124200" y="6477245"/>
            <a:ext cx="5943600" cy="307777"/>
          </a:xfrm>
          <a:prstGeom prst="rect">
            <a:avLst/>
          </a:prstGeom>
          <a:noFill/>
        </p:spPr>
        <p:txBody>
          <a:bodyPr wrap="square" rtlCol="0">
            <a:spAutoFit/>
          </a:bodyPr>
          <a:lstStyle/>
          <a:p>
            <a:pPr algn="l"/>
            <a:r>
              <a:rPr lang="en-US" sz="1400" err="1"/>
              <a:t>mqtt_connect</a:t>
            </a:r>
            <a:r>
              <a:rPr lang="en-US" sz="1400"/>
              <a:t> structure that must be configured for each MQTT use case.</a:t>
            </a:r>
          </a:p>
        </p:txBody>
      </p:sp>
    </p:spTree>
    <p:extLst>
      <p:ext uri="{BB962C8B-B14F-4D97-AF65-F5344CB8AC3E}">
        <p14:creationId xmlns:p14="http://schemas.microsoft.com/office/powerpoint/2010/main" val="40786391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C84C6-A28B-BE8C-6287-2872D1E6870E}"/>
              </a:ext>
            </a:extLst>
          </p:cNvPr>
          <p:cNvSpPr>
            <a:spLocks noGrp="1"/>
          </p:cNvSpPr>
          <p:nvPr>
            <p:ph idx="1"/>
          </p:nvPr>
        </p:nvSpPr>
        <p:spPr>
          <a:xfrm>
            <a:off x="300038" y="1198485"/>
            <a:ext cx="11591925" cy="4894340"/>
          </a:xfrm>
        </p:spPr>
        <p:txBody>
          <a:bodyPr/>
          <a:lstStyle/>
          <a:p>
            <a:r>
              <a:rPr lang="en-US"/>
              <a:t>When enabling security schemes 2 or higher, certificates and keys must be provided to verify security credentials.</a:t>
            </a:r>
          </a:p>
          <a:p>
            <a:r>
              <a:rPr lang="en-US"/>
              <a:t>The NCP utilizes </a:t>
            </a:r>
            <a:r>
              <a:rPr lang="en-US" err="1"/>
              <a:t>littlefs</a:t>
            </a:r>
            <a:r>
              <a:rPr lang="en-US"/>
              <a:t> to read certificates and keys from the host MCU that are then stored internally.</a:t>
            </a:r>
          </a:p>
          <a:p>
            <a:r>
              <a:rPr lang="en-US"/>
              <a:t>To load certificates and keys onto the host MCU, desired certificates and keys must be placed within the </a:t>
            </a:r>
            <a:r>
              <a:rPr lang="en-US" err="1"/>
              <a:t>lfs</a:t>
            </a:r>
            <a:r>
              <a:rPr lang="en-US"/>
              <a:t> folder in the MQTT demonstration folder:</a:t>
            </a:r>
          </a:p>
          <a:p>
            <a:pPr lvl="1"/>
            <a:r>
              <a:rPr lang="en-US" b="0" i="1">
                <a:solidFill>
                  <a:srgbClr val="525A63"/>
                </a:solidFill>
                <a:effectLst/>
                <a:latin typeface="Arial" panose="020B0604020202020204" pitchFamily="34" charset="0"/>
              </a:rPr>
              <a:t>Projects\NUCLEO-U575ZI-Q\Demonstrations\ST67W6X\ST67W6X_MQTT\</a:t>
            </a:r>
            <a:r>
              <a:rPr lang="en-US" b="0" i="1" err="1">
                <a:solidFill>
                  <a:srgbClr val="525A63"/>
                </a:solidFill>
                <a:effectLst/>
                <a:latin typeface="Arial" panose="020B0604020202020204" pitchFamily="34" charset="0"/>
              </a:rPr>
              <a:t>littlefs</a:t>
            </a:r>
            <a:r>
              <a:rPr lang="en-US" b="0" i="1">
                <a:solidFill>
                  <a:srgbClr val="525A63"/>
                </a:solidFill>
                <a:effectLst/>
                <a:latin typeface="Arial" panose="020B0604020202020204" pitchFamily="34" charset="0"/>
              </a:rPr>
              <a:t>\</a:t>
            </a:r>
            <a:r>
              <a:rPr lang="en-US" b="0" i="1" err="1">
                <a:solidFill>
                  <a:srgbClr val="525A63"/>
                </a:solidFill>
                <a:effectLst/>
                <a:latin typeface="Arial" panose="020B0604020202020204" pitchFamily="34" charset="0"/>
              </a:rPr>
              <a:t>lfs</a:t>
            </a:r>
            <a:endParaRPr lang="en-US" b="0" i="1">
              <a:solidFill>
                <a:srgbClr val="525A63"/>
              </a:solidFill>
              <a:effectLst/>
              <a:latin typeface="Arial" panose="020B0604020202020204" pitchFamily="34" charset="0"/>
            </a:endParaRPr>
          </a:p>
          <a:p>
            <a:r>
              <a:rPr lang="en-US">
                <a:solidFill>
                  <a:srgbClr val="525A63"/>
                </a:solidFill>
                <a:latin typeface="Arial" panose="020B0604020202020204" pitchFamily="34" charset="0"/>
              </a:rPr>
              <a:t>The desired certificates and keys are loaded onto the host MCU as a </a:t>
            </a:r>
            <a:r>
              <a:rPr lang="en-US" err="1">
                <a:solidFill>
                  <a:srgbClr val="525A63"/>
                </a:solidFill>
                <a:latin typeface="Arial" panose="020B0604020202020204" pitchFamily="34" charset="0"/>
              </a:rPr>
              <a:t>littlefs.bin</a:t>
            </a:r>
            <a:r>
              <a:rPr lang="en-US">
                <a:solidFill>
                  <a:srgbClr val="525A63"/>
                </a:solidFill>
                <a:latin typeface="Arial" panose="020B0604020202020204" pitchFamily="34" charset="0"/>
              </a:rPr>
              <a:t> using linker input specified in the project settings.</a:t>
            </a:r>
          </a:p>
          <a:p>
            <a:r>
              <a:rPr lang="en-US">
                <a:solidFill>
                  <a:srgbClr val="525A63"/>
                </a:solidFill>
                <a:latin typeface="Arial" panose="020B0604020202020204" pitchFamily="34" charset="0"/>
              </a:rPr>
              <a:t>This binary can be built from the user specified certificates and keys using the build.bat script once the certificates and keys are placed in the </a:t>
            </a:r>
            <a:r>
              <a:rPr lang="en-US" err="1">
                <a:solidFill>
                  <a:srgbClr val="525A63"/>
                </a:solidFill>
                <a:latin typeface="Arial" panose="020B0604020202020204" pitchFamily="34" charset="0"/>
              </a:rPr>
              <a:t>lfs</a:t>
            </a:r>
            <a:r>
              <a:rPr lang="en-US">
                <a:solidFill>
                  <a:srgbClr val="525A63"/>
                </a:solidFill>
                <a:latin typeface="Arial" panose="020B0604020202020204" pitchFamily="34" charset="0"/>
              </a:rPr>
              <a:t> folder.</a:t>
            </a:r>
            <a:endParaRPr lang="en-US"/>
          </a:p>
        </p:txBody>
      </p:sp>
      <p:sp>
        <p:nvSpPr>
          <p:cNvPr id="3" name="Title 2">
            <a:extLst>
              <a:ext uri="{FF2B5EF4-FFF2-40B4-BE49-F238E27FC236}">
                <a16:creationId xmlns:a16="http://schemas.microsoft.com/office/drawing/2014/main" id="{DFF066F9-A3B2-7951-1443-9260F81B6FE7}"/>
              </a:ext>
            </a:extLst>
          </p:cNvPr>
          <p:cNvSpPr>
            <a:spLocks noGrp="1"/>
          </p:cNvSpPr>
          <p:nvPr>
            <p:ph type="title"/>
          </p:nvPr>
        </p:nvSpPr>
        <p:spPr/>
        <p:txBody>
          <a:bodyPr/>
          <a:lstStyle/>
          <a:p>
            <a:r>
              <a:rPr lang="en-US"/>
              <a:t>ST67W6X MQTT</a:t>
            </a:r>
            <a:br>
              <a:rPr lang="en-US"/>
            </a:br>
            <a:r>
              <a:rPr lang="en-US" sz="2400"/>
              <a:t>Enabling Higher security schemes</a:t>
            </a:r>
            <a:endParaRPr lang="en-US"/>
          </a:p>
        </p:txBody>
      </p:sp>
      <p:sp>
        <p:nvSpPr>
          <p:cNvPr id="4" name="TextBox 3">
            <a:extLst>
              <a:ext uri="{FF2B5EF4-FFF2-40B4-BE49-F238E27FC236}">
                <a16:creationId xmlns:a16="http://schemas.microsoft.com/office/drawing/2014/main" id="{6AABA0EF-CD88-D030-7267-3F4648F5CCEE}"/>
              </a:ext>
            </a:extLst>
          </p:cNvPr>
          <p:cNvSpPr txBox="1"/>
          <p:nvPr/>
        </p:nvSpPr>
        <p:spPr>
          <a:xfrm>
            <a:off x="1225117" y="6427434"/>
            <a:ext cx="12020367" cy="338554"/>
          </a:xfrm>
          <a:prstGeom prst="rect">
            <a:avLst/>
          </a:prstGeom>
          <a:noFill/>
        </p:spPr>
        <p:txBody>
          <a:bodyPr wrap="square" rtlCol="0">
            <a:spAutoFit/>
          </a:bodyPr>
          <a:lstStyle/>
          <a:p>
            <a:pPr algn="l"/>
            <a:r>
              <a:rPr lang="en-US" sz="1600">
                <a:hlinkClick r:id="rId2"/>
              </a:rPr>
              <a:t>MQTT Security and Certificates</a:t>
            </a:r>
            <a:endParaRPr lang="en-US" sz="1600"/>
          </a:p>
        </p:txBody>
      </p:sp>
    </p:spTree>
    <p:extLst>
      <p:ext uri="{BB962C8B-B14F-4D97-AF65-F5344CB8AC3E}">
        <p14:creationId xmlns:p14="http://schemas.microsoft.com/office/powerpoint/2010/main" val="40248981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27871-E0E6-9566-6BEE-1EB6FC0E99D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9F9C5C-08EA-22F7-063E-0F529E32EEA3}"/>
              </a:ext>
            </a:extLst>
          </p:cNvPr>
          <p:cNvSpPr>
            <a:spLocks noGrp="1"/>
          </p:cNvSpPr>
          <p:nvPr>
            <p:ph idx="1"/>
          </p:nvPr>
        </p:nvSpPr>
        <p:spPr/>
        <p:txBody>
          <a:bodyPr/>
          <a:lstStyle/>
          <a:p>
            <a:r>
              <a:rPr lang="en-US" sz="2000" kern="100">
                <a:latin typeface="+mj-lt"/>
                <a:ea typeface="Aptos" panose="020B0004020202020204" pitchFamily="34" charset="0"/>
                <a:cs typeface="Times New Roman" panose="02020603050405020304" pitchFamily="18" charset="0"/>
              </a:rPr>
              <a:t>In this hands-on portion of the work-shop TLS will be utilized within the MQTT demo using security scheme 1.</a:t>
            </a:r>
            <a:endParaRPr lang="en-US" sz="2000" kern="100">
              <a:effectLst/>
              <a:latin typeface="+mj-lt"/>
              <a:ea typeface="Aptos" panose="020B0004020202020204" pitchFamily="34" charset="0"/>
              <a:cs typeface="Times New Roman" panose="02020603050405020304" pitchFamily="18" charset="0"/>
            </a:endParaRPr>
          </a:p>
          <a:p>
            <a:r>
              <a:rPr lang="en-US" sz="2000" kern="100">
                <a:effectLst/>
                <a:latin typeface="+mj-lt"/>
                <a:ea typeface="Aptos" panose="020B0004020202020204" pitchFamily="34" charset="0"/>
                <a:cs typeface="Times New Roman" panose="02020603050405020304" pitchFamily="18" charset="0"/>
              </a:rPr>
              <a:t>Security scheme 1 -  MQTT over TLS with username and password</a:t>
            </a:r>
          </a:p>
          <a:p>
            <a:r>
              <a:rPr lang="en-US" sz="2000" kern="100">
                <a:effectLst/>
                <a:latin typeface="Aptos" panose="020B0004020202020204" pitchFamily="34" charset="0"/>
                <a:ea typeface="Aptos" panose="020B0004020202020204" pitchFamily="34" charset="0"/>
                <a:cs typeface="Times New Roman" panose="02020603050405020304" pitchFamily="18" charset="0"/>
              </a:rPr>
              <a:t>MQTT Local Client configuration – Setup on ST67 within </a:t>
            </a:r>
            <a:r>
              <a:rPr lang="en-US" sz="2000" kern="100" err="1">
                <a:effectLst/>
                <a:latin typeface="Aptos" panose="020B0004020202020204" pitchFamily="34" charset="0"/>
                <a:ea typeface="Aptos" panose="020B0004020202020204" pitchFamily="34" charset="0"/>
                <a:cs typeface="Times New Roman" panose="02020603050405020304" pitchFamily="18" charset="0"/>
              </a:rPr>
              <a:t>CubeIDE</a:t>
            </a:r>
            <a:r>
              <a:rPr lang="en-US" sz="2000" kern="100">
                <a:effectLst/>
                <a:latin typeface="Aptos" panose="020B0004020202020204" pitchFamily="34" charset="0"/>
                <a:ea typeface="Aptos" panose="020B0004020202020204" pitchFamily="34" charset="0"/>
                <a:cs typeface="Times New Roman" panose="02020603050405020304" pitchFamily="18" charset="0"/>
              </a:rPr>
              <a:t> in </a:t>
            </a:r>
            <a:r>
              <a:rPr lang="en-US" sz="2000" kern="100" err="1">
                <a:effectLst/>
                <a:latin typeface="Aptos" panose="020B0004020202020204" pitchFamily="34" charset="0"/>
                <a:ea typeface="Aptos" panose="020B0004020202020204" pitchFamily="34" charset="0"/>
                <a:cs typeface="Times New Roman" panose="02020603050405020304" pitchFamily="18" charset="0"/>
              </a:rPr>
              <a:t>app_config.h</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kern="100">
              <a:effectLst/>
              <a:latin typeface="+mj-lt"/>
              <a:ea typeface="Aptos" panose="020B0004020202020204" pitchFamily="34" charset="0"/>
              <a:cs typeface="Times New Roman" panose="02020603050405020304" pitchFamily="18" charset="0"/>
            </a:endParaRPr>
          </a:p>
          <a:p>
            <a:endParaRPr lang="en-US"/>
          </a:p>
        </p:txBody>
      </p:sp>
      <p:sp>
        <p:nvSpPr>
          <p:cNvPr id="3" name="Title 2">
            <a:extLst>
              <a:ext uri="{FF2B5EF4-FFF2-40B4-BE49-F238E27FC236}">
                <a16:creationId xmlns:a16="http://schemas.microsoft.com/office/drawing/2014/main" id="{32126E64-A86A-AF36-5537-9D9B887AC37E}"/>
              </a:ext>
            </a:extLst>
          </p:cNvPr>
          <p:cNvSpPr>
            <a:spLocks noGrp="1"/>
          </p:cNvSpPr>
          <p:nvPr>
            <p:ph type="title"/>
          </p:nvPr>
        </p:nvSpPr>
        <p:spPr/>
        <p:txBody>
          <a:bodyPr/>
          <a:lstStyle/>
          <a:p>
            <a:r>
              <a:rPr lang="en-US"/>
              <a:t>ST67W6X MQTT</a:t>
            </a:r>
            <a:br>
              <a:rPr lang="en-US"/>
            </a:br>
            <a:r>
              <a:rPr lang="en-US" sz="2000"/>
              <a:t>ST67 Client Setup - Security Scheme 1</a:t>
            </a:r>
            <a:endParaRPr lang="en-US"/>
          </a:p>
        </p:txBody>
      </p:sp>
      <p:grpSp>
        <p:nvGrpSpPr>
          <p:cNvPr id="13" name="Group 12">
            <a:extLst>
              <a:ext uri="{FF2B5EF4-FFF2-40B4-BE49-F238E27FC236}">
                <a16:creationId xmlns:a16="http://schemas.microsoft.com/office/drawing/2014/main" id="{43BDE393-0666-77BA-93D5-05BE280CBB2D}"/>
              </a:ext>
            </a:extLst>
          </p:cNvPr>
          <p:cNvGrpSpPr/>
          <p:nvPr/>
        </p:nvGrpSpPr>
        <p:grpSpPr>
          <a:xfrm>
            <a:off x="448152" y="3423356"/>
            <a:ext cx="5374678" cy="1807913"/>
            <a:chOff x="474031" y="4049423"/>
            <a:chExt cx="4752684" cy="1490244"/>
          </a:xfrm>
        </p:grpSpPr>
        <p:grpSp>
          <p:nvGrpSpPr>
            <p:cNvPr id="12" name="Group 11">
              <a:extLst>
                <a:ext uri="{FF2B5EF4-FFF2-40B4-BE49-F238E27FC236}">
                  <a16:creationId xmlns:a16="http://schemas.microsoft.com/office/drawing/2014/main" id="{61E3B1EE-93DB-A246-15BA-3FC81EE8BB50}"/>
                </a:ext>
              </a:extLst>
            </p:cNvPr>
            <p:cNvGrpSpPr/>
            <p:nvPr/>
          </p:nvGrpSpPr>
          <p:grpSpPr>
            <a:xfrm>
              <a:off x="474031" y="4438051"/>
              <a:ext cx="4752684" cy="1101616"/>
              <a:chOff x="474031" y="4438051"/>
              <a:chExt cx="4752684" cy="1101616"/>
            </a:xfrm>
          </p:grpSpPr>
          <p:pic>
            <p:nvPicPr>
              <p:cNvPr id="8" name="Picture 7">
                <a:extLst>
                  <a:ext uri="{FF2B5EF4-FFF2-40B4-BE49-F238E27FC236}">
                    <a16:creationId xmlns:a16="http://schemas.microsoft.com/office/drawing/2014/main" id="{EC90B9E3-B7B0-391E-87D0-14214D599B0E}"/>
                  </a:ext>
                </a:extLst>
              </p:cNvPr>
              <p:cNvPicPr>
                <a:picLocks noChangeAspect="1"/>
              </p:cNvPicPr>
              <p:nvPr/>
            </p:nvPicPr>
            <p:blipFill>
              <a:blip r:embed="rId2"/>
              <a:srcRect t="49999" b="1"/>
              <a:stretch/>
            </p:blipFill>
            <p:spPr>
              <a:xfrm>
                <a:off x="474031" y="4438051"/>
                <a:ext cx="4752684" cy="1101616"/>
              </a:xfrm>
              <a:prstGeom prst="rect">
                <a:avLst/>
              </a:prstGeom>
            </p:spPr>
          </p:pic>
          <p:sp>
            <p:nvSpPr>
              <p:cNvPr id="9" name="Rectangle 8">
                <a:extLst>
                  <a:ext uri="{FF2B5EF4-FFF2-40B4-BE49-F238E27FC236}">
                    <a16:creationId xmlns:a16="http://schemas.microsoft.com/office/drawing/2014/main" id="{DE11F541-9083-5DD3-03F4-7D39498A4A4E}"/>
                  </a:ext>
                </a:extLst>
              </p:cNvPr>
              <p:cNvSpPr/>
              <p:nvPr/>
            </p:nvSpPr>
            <p:spPr>
              <a:xfrm>
                <a:off x="3533313" y="4438051"/>
                <a:ext cx="1624613" cy="1101616"/>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pic>
          <p:nvPicPr>
            <p:cNvPr id="11" name="Picture 10">
              <a:extLst>
                <a:ext uri="{FF2B5EF4-FFF2-40B4-BE49-F238E27FC236}">
                  <a16:creationId xmlns:a16="http://schemas.microsoft.com/office/drawing/2014/main" id="{5CF10B99-8D36-28F9-3F53-32E8AA9FB776}"/>
                </a:ext>
              </a:extLst>
            </p:cNvPr>
            <p:cNvPicPr>
              <a:picLocks noChangeAspect="1"/>
            </p:cNvPicPr>
            <p:nvPr/>
          </p:nvPicPr>
          <p:blipFill>
            <a:blip r:embed="rId2"/>
            <a:srcRect b="82361"/>
            <a:stretch/>
          </p:blipFill>
          <p:spPr>
            <a:xfrm>
              <a:off x="474031" y="4049423"/>
              <a:ext cx="4752684" cy="388628"/>
            </a:xfrm>
            <a:prstGeom prst="rect">
              <a:avLst/>
            </a:prstGeom>
          </p:spPr>
        </p:pic>
      </p:grpSp>
      <p:sp>
        <p:nvSpPr>
          <p:cNvPr id="14" name="Rectangle 13">
            <a:extLst>
              <a:ext uri="{FF2B5EF4-FFF2-40B4-BE49-F238E27FC236}">
                <a16:creationId xmlns:a16="http://schemas.microsoft.com/office/drawing/2014/main" id="{906F21CA-5BCF-78F5-0105-6210372233FC}"/>
              </a:ext>
            </a:extLst>
          </p:cNvPr>
          <p:cNvSpPr/>
          <p:nvPr/>
        </p:nvSpPr>
        <p:spPr>
          <a:xfrm>
            <a:off x="482656" y="4244195"/>
            <a:ext cx="1561803" cy="3105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34463554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CB4FB6-8004-9E8A-3EEF-D6AFEC76141B}"/>
              </a:ext>
            </a:extLst>
          </p:cNvPr>
          <p:cNvSpPr>
            <a:spLocks noGrp="1"/>
          </p:cNvSpPr>
          <p:nvPr>
            <p:ph type="title"/>
          </p:nvPr>
        </p:nvSpPr>
        <p:spPr/>
        <p:txBody>
          <a:bodyPr/>
          <a:lstStyle/>
          <a:p>
            <a:r>
              <a:rPr lang="en-US"/>
              <a:t>ST67W6X MQTT</a:t>
            </a:r>
            <a:br>
              <a:rPr lang="en-US"/>
            </a:br>
            <a:r>
              <a:rPr lang="en-US" sz="2000"/>
              <a:t>Import Project into STM32CubeIDE</a:t>
            </a:r>
            <a:endParaRPr lang="en-US"/>
          </a:p>
        </p:txBody>
      </p:sp>
      <p:grpSp>
        <p:nvGrpSpPr>
          <p:cNvPr id="11" name="Group 10">
            <a:extLst>
              <a:ext uri="{FF2B5EF4-FFF2-40B4-BE49-F238E27FC236}">
                <a16:creationId xmlns:a16="http://schemas.microsoft.com/office/drawing/2014/main" id="{8919B02B-6834-FFD9-CD55-9A788C4B7E7E}"/>
              </a:ext>
            </a:extLst>
          </p:cNvPr>
          <p:cNvGrpSpPr/>
          <p:nvPr/>
        </p:nvGrpSpPr>
        <p:grpSpPr>
          <a:xfrm>
            <a:off x="497575" y="1304924"/>
            <a:ext cx="2308605" cy="4361209"/>
            <a:chOff x="568602" y="770467"/>
            <a:chExt cx="3108973" cy="4875632"/>
          </a:xfrm>
        </p:grpSpPr>
        <p:pic>
          <p:nvPicPr>
            <p:cNvPr id="5" name="Picture 4">
              <a:extLst>
                <a:ext uri="{FF2B5EF4-FFF2-40B4-BE49-F238E27FC236}">
                  <a16:creationId xmlns:a16="http://schemas.microsoft.com/office/drawing/2014/main" id="{EB0B1154-5C2B-AEAF-BE40-7FAF5E95C26A}"/>
                </a:ext>
              </a:extLst>
            </p:cNvPr>
            <p:cNvPicPr>
              <a:picLocks noChangeAspect="1"/>
            </p:cNvPicPr>
            <p:nvPr/>
          </p:nvPicPr>
          <p:blipFill>
            <a:blip r:embed="rId3"/>
            <a:stretch>
              <a:fillRect/>
            </a:stretch>
          </p:blipFill>
          <p:spPr>
            <a:xfrm>
              <a:off x="568602" y="770467"/>
              <a:ext cx="3108973" cy="4875632"/>
            </a:xfrm>
            <a:prstGeom prst="rect">
              <a:avLst/>
            </a:prstGeom>
          </p:spPr>
        </p:pic>
        <p:sp>
          <p:nvSpPr>
            <p:cNvPr id="6" name="Rectangle 5">
              <a:extLst>
                <a:ext uri="{FF2B5EF4-FFF2-40B4-BE49-F238E27FC236}">
                  <a16:creationId xmlns:a16="http://schemas.microsoft.com/office/drawing/2014/main" id="{59C3AB21-967D-AFFC-4591-69C86741495B}"/>
                </a:ext>
              </a:extLst>
            </p:cNvPr>
            <p:cNvSpPr/>
            <p:nvPr/>
          </p:nvSpPr>
          <p:spPr>
            <a:xfrm>
              <a:off x="568602" y="4225159"/>
              <a:ext cx="3108973" cy="228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sp>
        <p:nvSpPr>
          <p:cNvPr id="16" name="TextBox 15">
            <a:extLst>
              <a:ext uri="{FF2B5EF4-FFF2-40B4-BE49-F238E27FC236}">
                <a16:creationId xmlns:a16="http://schemas.microsoft.com/office/drawing/2014/main" id="{494A4294-7EFA-7AA1-E479-17534E53B7D7}"/>
              </a:ext>
            </a:extLst>
          </p:cNvPr>
          <p:cNvSpPr txBox="1"/>
          <p:nvPr/>
        </p:nvSpPr>
        <p:spPr>
          <a:xfrm>
            <a:off x="2973545" y="1304924"/>
            <a:ext cx="7929453" cy="1477328"/>
          </a:xfrm>
          <a:prstGeom prst="rect">
            <a:avLst/>
          </a:prstGeom>
          <a:noFill/>
        </p:spPr>
        <p:txBody>
          <a:bodyPr wrap="square" rtlCol="0">
            <a:spAutoFit/>
          </a:bodyPr>
          <a:lstStyle/>
          <a:p>
            <a:pPr algn="l"/>
            <a:r>
              <a:rPr lang="en-US"/>
              <a:t>Import the modified MQTT application into </a:t>
            </a:r>
            <a:r>
              <a:rPr lang="en-US" err="1"/>
              <a:t>CubeIDE</a:t>
            </a:r>
            <a:endParaRPr lang="en-US"/>
          </a:p>
          <a:p>
            <a:pPr algn="l"/>
            <a:endParaRPr lang="en-US"/>
          </a:p>
          <a:p>
            <a:pPr marL="342900" indent="-342900" algn="l">
              <a:buFont typeface="+mj-lt"/>
              <a:buAutoNum type="arabicPeriod"/>
            </a:pPr>
            <a:r>
              <a:rPr lang="en-US"/>
              <a:t>Select “File”</a:t>
            </a:r>
          </a:p>
          <a:p>
            <a:pPr marL="342900" indent="-342900" algn="l">
              <a:buFont typeface="+mj-lt"/>
              <a:buAutoNum type="arabicPeriod"/>
            </a:pPr>
            <a:endParaRPr lang="en-US"/>
          </a:p>
          <a:p>
            <a:pPr marL="342900" indent="-342900" algn="l">
              <a:buFont typeface="+mj-lt"/>
              <a:buAutoNum type="arabicPeriod"/>
            </a:pPr>
            <a:r>
              <a:rPr lang="en-US"/>
              <a:t>Select “Import…” </a:t>
            </a:r>
          </a:p>
        </p:txBody>
      </p:sp>
    </p:spTree>
    <p:extLst>
      <p:ext uri="{BB962C8B-B14F-4D97-AF65-F5344CB8AC3E}">
        <p14:creationId xmlns:p14="http://schemas.microsoft.com/office/powerpoint/2010/main" val="33596740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6093D-E8BF-401B-E9A1-8A3A4F78A9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8A516F-416D-B5A7-42A8-90409114DC93}"/>
              </a:ext>
            </a:extLst>
          </p:cNvPr>
          <p:cNvSpPr>
            <a:spLocks noGrp="1"/>
          </p:cNvSpPr>
          <p:nvPr>
            <p:ph type="title"/>
          </p:nvPr>
        </p:nvSpPr>
        <p:spPr/>
        <p:txBody>
          <a:bodyPr/>
          <a:lstStyle/>
          <a:p>
            <a:r>
              <a:rPr lang="en-US"/>
              <a:t>ST67W6X MQTT</a:t>
            </a:r>
            <a:br>
              <a:rPr lang="en-US"/>
            </a:br>
            <a:r>
              <a:rPr lang="en-US" sz="2000"/>
              <a:t>Import Project into STM32CubeIDE</a:t>
            </a:r>
            <a:endParaRPr lang="en-US"/>
          </a:p>
        </p:txBody>
      </p:sp>
      <p:grpSp>
        <p:nvGrpSpPr>
          <p:cNvPr id="10" name="Group 9">
            <a:extLst>
              <a:ext uri="{FF2B5EF4-FFF2-40B4-BE49-F238E27FC236}">
                <a16:creationId xmlns:a16="http://schemas.microsoft.com/office/drawing/2014/main" id="{8881A9FC-EFD8-1055-F8D5-D277354953FD}"/>
              </a:ext>
            </a:extLst>
          </p:cNvPr>
          <p:cNvGrpSpPr/>
          <p:nvPr/>
        </p:nvGrpSpPr>
        <p:grpSpPr>
          <a:xfrm>
            <a:off x="4117363" y="1521309"/>
            <a:ext cx="3957274" cy="3567594"/>
            <a:chOff x="4368334" y="1304924"/>
            <a:chExt cx="3957274" cy="3567594"/>
          </a:xfrm>
        </p:grpSpPr>
        <p:pic>
          <p:nvPicPr>
            <p:cNvPr id="8" name="Picture 7">
              <a:extLst>
                <a:ext uri="{FF2B5EF4-FFF2-40B4-BE49-F238E27FC236}">
                  <a16:creationId xmlns:a16="http://schemas.microsoft.com/office/drawing/2014/main" id="{11B83AA1-A17D-1530-9F55-25BDAA13743D}"/>
                </a:ext>
              </a:extLst>
            </p:cNvPr>
            <p:cNvPicPr>
              <a:picLocks noChangeAspect="1"/>
            </p:cNvPicPr>
            <p:nvPr/>
          </p:nvPicPr>
          <p:blipFill>
            <a:blip r:embed="rId3"/>
            <a:stretch>
              <a:fillRect/>
            </a:stretch>
          </p:blipFill>
          <p:spPr>
            <a:xfrm>
              <a:off x="4368334" y="1304924"/>
              <a:ext cx="3957274" cy="3567594"/>
            </a:xfrm>
            <a:prstGeom prst="rect">
              <a:avLst/>
            </a:prstGeom>
          </p:spPr>
        </p:pic>
        <p:sp>
          <p:nvSpPr>
            <p:cNvPr id="9" name="Rectangle 8">
              <a:extLst>
                <a:ext uri="{FF2B5EF4-FFF2-40B4-BE49-F238E27FC236}">
                  <a16:creationId xmlns:a16="http://schemas.microsoft.com/office/drawing/2014/main" id="{5C0E2343-F710-5134-15EC-D4E0802BE58A}"/>
                </a:ext>
              </a:extLst>
            </p:cNvPr>
            <p:cNvSpPr/>
            <p:nvPr/>
          </p:nvSpPr>
          <p:spPr>
            <a:xfrm>
              <a:off x="4635062" y="2703786"/>
              <a:ext cx="1592317" cy="16553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sp>
        <p:nvSpPr>
          <p:cNvPr id="2" name="TextBox 1">
            <a:extLst>
              <a:ext uri="{FF2B5EF4-FFF2-40B4-BE49-F238E27FC236}">
                <a16:creationId xmlns:a16="http://schemas.microsoft.com/office/drawing/2014/main" id="{D083DB01-C18D-2BCE-C5BC-EAD8BC19D78A}"/>
              </a:ext>
            </a:extLst>
          </p:cNvPr>
          <p:cNvSpPr txBox="1"/>
          <p:nvPr/>
        </p:nvSpPr>
        <p:spPr>
          <a:xfrm>
            <a:off x="125643" y="1465832"/>
            <a:ext cx="3734381" cy="1200329"/>
          </a:xfrm>
          <a:prstGeom prst="rect">
            <a:avLst/>
          </a:prstGeom>
          <a:noFill/>
        </p:spPr>
        <p:txBody>
          <a:bodyPr wrap="square" rtlCol="0">
            <a:spAutoFit/>
          </a:bodyPr>
          <a:lstStyle/>
          <a:p>
            <a:pPr marL="342900" indent="-342900" algn="l">
              <a:buFont typeface="+mj-lt"/>
              <a:buAutoNum type="arabicPeriod" startAt="3"/>
            </a:pPr>
            <a:r>
              <a:rPr lang="en-US"/>
              <a:t>Select “</a:t>
            </a:r>
            <a:r>
              <a:rPr lang="en-US" err="1"/>
              <a:t>Exisiting</a:t>
            </a:r>
            <a:r>
              <a:rPr lang="en-US"/>
              <a:t> Projects into Workspace”</a:t>
            </a:r>
          </a:p>
          <a:p>
            <a:pPr marL="342900" indent="-342900" algn="l">
              <a:buFont typeface="+mj-lt"/>
              <a:buAutoNum type="arabicPeriod" startAt="3"/>
            </a:pPr>
            <a:endParaRPr lang="en-US"/>
          </a:p>
          <a:p>
            <a:pPr marL="342900" indent="-342900" algn="l">
              <a:buFont typeface="+mj-lt"/>
              <a:buAutoNum type="arabicPeriod" startAt="3"/>
            </a:pPr>
            <a:r>
              <a:rPr lang="en-US"/>
              <a:t>Select “Next”</a:t>
            </a:r>
          </a:p>
        </p:txBody>
      </p:sp>
    </p:spTree>
    <p:extLst>
      <p:ext uri="{BB962C8B-B14F-4D97-AF65-F5344CB8AC3E}">
        <p14:creationId xmlns:p14="http://schemas.microsoft.com/office/powerpoint/2010/main" val="17366678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B7D50-47A6-6B39-C222-406724CB39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149B41-A8FA-4606-895D-06108ABF5EE1}"/>
              </a:ext>
            </a:extLst>
          </p:cNvPr>
          <p:cNvSpPr>
            <a:spLocks noGrp="1"/>
          </p:cNvSpPr>
          <p:nvPr>
            <p:ph type="title"/>
          </p:nvPr>
        </p:nvSpPr>
        <p:spPr/>
        <p:txBody>
          <a:bodyPr/>
          <a:lstStyle/>
          <a:p>
            <a:r>
              <a:rPr lang="en-US"/>
              <a:t>ST67W6X MQTT</a:t>
            </a:r>
            <a:br>
              <a:rPr lang="en-US"/>
            </a:br>
            <a:r>
              <a:rPr lang="en-US" sz="2000"/>
              <a:t>Import Project into STM32CubeIDE</a:t>
            </a:r>
            <a:endParaRPr lang="en-US"/>
          </a:p>
        </p:txBody>
      </p:sp>
      <p:grpSp>
        <p:nvGrpSpPr>
          <p:cNvPr id="15" name="Group 14">
            <a:extLst>
              <a:ext uri="{FF2B5EF4-FFF2-40B4-BE49-F238E27FC236}">
                <a16:creationId xmlns:a16="http://schemas.microsoft.com/office/drawing/2014/main" id="{5DFDF0B0-3548-A04F-5E06-69A6B3EFD31E}"/>
              </a:ext>
            </a:extLst>
          </p:cNvPr>
          <p:cNvGrpSpPr/>
          <p:nvPr/>
        </p:nvGrpSpPr>
        <p:grpSpPr>
          <a:xfrm>
            <a:off x="8059247" y="1304924"/>
            <a:ext cx="3832716" cy="4875632"/>
            <a:chOff x="8059247" y="1304924"/>
            <a:chExt cx="3832716" cy="4875632"/>
          </a:xfrm>
        </p:grpSpPr>
        <p:pic>
          <p:nvPicPr>
            <p:cNvPr id="13" name="Picture 12">
              <a:extLst>
                <a:ext uri="{FF2B5EF4-FFF2-40B4-BE49-F238E27FC236}">
                  <a16:creationId xmlns:a16="http://schemas.microsoft.com/office/drawing/2014/main" id="{C201719A-318E-76D4-995C-4E98444FD7B1}"/>
                </a:ext>
              </a:extLst>
            </p:cNvPr>
            <p:cNvPicPr>
              <a:picLocks noChangeAspect="1"/>
            </p:cNvPicPr>
            <p:nvPr/>
          </p:nvPicPr>
          <p:blipFill>
            <a:blip r:embed="rId3"/>
            <a:stretch>
              <a:fillRect/>
            </a:stretch>
          </p:blipFill>
          <p:spPr>
            <a:xfrm>
              <a:off x="8059247" y="1304924"/>
              <a:ext cx="3832716" cy="4875632"/>
            </a:xfrm>
            <a:prstGeom prst="rect">
              <a:avLst/>
            </a:prstGeom>
          </p:spPr>
        </p:pic>
        <p:sp>
          <p:nvSpPr>
            <p:cNvPr id="14" name="Rectangle 13">
              <a:extLst>
                <a:ext uri="{FF2B5EF4-FFF2-40B4-BE49-F238E27FC236}">
                  <a16:creationId xmlns:a16="http://schemas.microsoft.com/office/drawing/2014/main" id="{42911511-0C27-8CAF-B01A-7F3917FD8B7B}"/>
                </a:ext>
              </a:extLst>
            </p:cNvPr>
            <p:cNvSpPr/>
            <p:nvPr/>
          </p:nvSpPr>
          <p:spPr>
            <a:xfrm>
              <a:off x="11161986" y="2081048"/>
              <a:ext cx="729977" cy="18918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sp>
        <p:nvSpPr>
          <p:cNvPr id="2" name="TextBox 1">
            <a:extLst>
              <a:ext uri="{FF2B5EF4-FFF2-40B4-BE49-F238E27FC236}">
                <a16:creationId xmlns:a16="http://schemas.microsoft.com/office/drawing/2014/main" id="{68694C79-B28A-A17F-F8B7-2EF9B9DD0691}"/>
              </a:ext>
            </a:extLst>
          </p:cNvPr>
          <p:cNvSpPr txBox="1"/>
          <p:nvPr/>
        </p:nvSpPr>
        <p:spPr>
          <a:xfrm>
            <a:off x="425789" y="1368110"/>
            <a:ext cx="7224458" cy="1754326"/>
          </a:xfrm>
          <a:prstGeom prst="rect">
            <a:avLst/>
          </a:prstGeom>
          <a:noFill/>
        </p:spPr>
        <p:txBody>
          <a:bodyPr wrap="square" rtlCol="0">
            <a:spAutoFit/>
          </a:bodyPr>
          <a:lstStyle/>
          <a:p>
            <a:pPr marL="342900" indent="-342900" algn="l">
              <a:buFont typeface="+mj-lt"/>
              <a:buAutoNum type="arabicPeriod" startAt="5"/>
            </a:pPr>
            <a:r>
              <a:rPr lang="en-US"/>
              <a:t>Select “Browse…”</a:t>
            </a:r>
          </a:p>
          <a:p>
            <a:pPr marL="342900" indent="-342900" algn="l">
              <a:buFont typeface="+mj-lt"/>
              <a:buAutoNum type="arabicPeriod" startAt="5"/>
            </a:pPr>
            <a:endParaRPr lang="en-US"/>
          </a:p>
          <a:p>
            <a:pPr marL="342900" indent="-342900" algn="l">
              <a:buFont typeface="+mj-lt"/>
              <a:buAutoNum type="arabicPeriod" startAt="5"/>
            </a:pPr>
            <a:r>
              <a:rPr lang="en-US"/>
              <a:t>Navigate to “C:\</a:t>
            </a:r>
            <a:r>
              <a:rPr lang="en-US" sz="1800"/>
              <a:t> x-cube-st67w61-v1.0.0</a:t>
            </a:r>
            <a:r>
              <a:rPr lang="en-US"/>
              <a:t>\Projects\NUCLEO-U575ZI-Q\Demonstrations\ST67W6X\ST67W6X_MQTT_MLC”</a:t>
            </a:r>
          </a:p>
          <a:p>
            <a:pPr marL="342900" indent="-342900" algn="l">
              <a:buFont typeface="+mj-lt"/>
              <a:buAutoNum type="arabicPeriod" startAt="5"/>
            </a:pPr>
            <a:endParaRPr lang="en-US"/>
          </a:p>
          <a:p>
            <a:pPr marL="342900" indent="-342900" algn="l">
              <a:buFont typeface="+mj-lt"/>
              <a:buAutoNum type="arabicPeriod" startAt="5"/>
            </a:pPr>
            <a:r>
              <a:rPr lang="en-US"/>
              <a:t>Select “Finish”</a:t>
            </a:r>
          </a:p>
        </p:txBody>
      </p:sp>
    </p:spTree>
    <p:extLst>
      <p:ext uri="{BB962C8B-B14F-4D97-AF65-F5344CB8AC3E}">
        <p14:creationId xmlns:p14="http://schemas.microsoft.com/office/powerpoint/2010/main" val="9284310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3F6A1-9F7A-E212-7A84-C12E914E4409}"/>
              </a:ext>
            </a:extLst>
          </p:cNvPr>
          <p:cNvSpPr>
            <a:spLocks noGrp="1"/>
          </p:cNvSpPr>
          <p:nvPr>
            <p:ph type="title"/>
          </p:nvPr>
        </p:nvSpPr>
        <p:spPr/>
        <p:txBody>
          <a:bodyPr/>
          <a:lstStyle/>
          <a:p>
            <a:r>
              <a:rPr lang="en-US"/>
              <a:t>ST67W6X MQTT</a:t>
            </a:r>
            <a:br>
              <a:rPr lang="en-US"/>
            </a:br>
            <a:r>
              <a:rPr lang="en-US" sz="2000"/>
              <a:t>Project into STM32CubeIDE</a:t>
            </a:r>
            <a:endParaRPr lang="en-US"/>
          </a:p>
        </p:txBody>
      </p:sp>
      <p:pic>
        <p:nvPicPr>
          <p:cNvPr id="5" name="Picture 4">
            <a:extLst>
              <a:ext uri="{FF2B5EF4-FFF2-40B4-BE49-F238E27FC236}">
                <a16:creationId xmlns:a16="http://schemas.microsoft.com/office/drawing/2014/main" id="{81ADA068-A2AA-4C19-C8D0-38853DE09287}"/>
              </a:ext>
            </a:extLst>
          </p:cNvPr>
          <p:cNvPicPr>
            <a:picLocks noChangeAspect="1"/>
          </p:cNvPicPr>
          <p:nvPr/>
        </p:nvPicPr>
        <p:blipFill>
          <a:blip r:embed="rId2"/>
          <a:stretch>
            <a:fillRect/>
          </a:stretch>
        </p:blipFill>
        <p:spPr>
          <a:xfrm>
            <a:off x="300037" y="236481"/>
            <a:ext cx="2092976" cy="5722883"/>
          </a:xfrm>
          <a:prstGeom prst="rect">
            <a:avLst/>
          </a:prstGeom>
        </p:spPr>
      </p:pic>
      <p:sp>
        <p:nvSpPr>
          <p:cNvPr id="6" name="TextBox 5">
            <a:extLst>
              <a:ext uri="{FF2B5EF4-FFF2-40B4-BE49-F238E27FC236}">
                <a16:creationId xmlns:a16="http://schemas.microsoft.com/office/drawing/2014/main" id="{33135DE1-9769-7B76-1B87-C8728EC3EEAC}"/>
              </a:ext>
            </a:extLst>
          </p:cNvPr>
          <p:cNvSpPr txBox="1"/>
          <p:nvPr/>
        </p:nvSpPr>
        <p:spPr>
          <a:xfrm>
            <a:off x="2498604" y="1304924"/>
            <a:ext cx="9305001" cy="3139321"/>
          </a:xfrm>
          <a:prstGeom prst="rect">
            <a:avLst/>
          </a:prstGeom>
          <a:noFill/>
        </p:spPr>
        <p:txBody>
          <a:bodyPr wrap="square" rtlCol="0">
            <a:spAutoFit/>
          </a:bodyPr>
          <a:lstStyle/>
          <a:p>
            <a:pPr algn="l"/>
            <a:r>
              <a:rPr lang="en-US"/>
              <a:t>Project Structure:</a:t>
            </a:r>
          </a:p>
          <a:p>
            <a:pPr algn="l"/>
            <a:endParaRPr lang="en-US"/>
          </a:p>
          <a:p>
            <a:pPr marL="285750" indent="-285750" algn="l">
              <a:buFont typeface="Arial" panose="020B0604020202020204" pitchFamily="34" charset="0"/>
              <a:buChar char="•"/>
            </a:pPr>
            <a:r>
              <a:rPr lang="en-US"/>
              <a:t>Application – Contains the files for the application functionality (i.e. </a:t>
            </a:r>
            <a:r>
              <a:rPr lang="en-US" err="1"/>
              <a:t>main.c</a:t>
            </a:r>
            <a:r>
              <a:rPr lang="en-US"/>
              <a:t>, </a:t>
            </a:r>
            <a:r>
              <a:rPr lang="en-US" err="1"/>
              <a:t>main_app.c</a:t>
            </a:r>
            <a:r>
              <a:rPr lang="en-US"/>
              <a:t>, </a:t>
            </a:r>
            <a:r>
              <a:rPr lang="en-US" err="1"/>
              <a:t>sys_sensors.c</a:t>
            </a:r>
            <a:r>
              <a:rPr lang="en-US"/>
              <a:t>, etc.)</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Drivers – Contains the HAL driver, CMSIS, and BSP libraries for STM32U575 and IKS4A1.</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err="1"/>
              <a:t>Middlewares</a:t>
            </a:r>
            <a:r>
              <a:rPr lang="en-US"/>
              <a:t> – Contains the network driver libraries for the ST67 modules.</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Utilities – Contains the stm32_lpm.c file.</a:t>
            </a:r>
          </a:p>
        </p:txBody>
      </p:sp>
    </p:spTree>
    <p:extLst>
      <p:ext uri="{BB962C8B-B14F-4D97-AF65-F5344CB8AC3E}">
        <p14:creationId xmlns:p14="http://schemas.microsoft.com/office/powerpoint/2010/main" val="16091341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56B8B5-9B6E-2CE8-403C-8638B7E7B5D2}"/>
              </a:ext>
            </a:extLst>
          </p:cNvPr>
          <p:cNvSpPr>
            <a:spLocks noGrp="1"/>
          </p:cNvSpPr>
          <p:nvPr>
            <p:ph idx="1"/>
          </p:nvPr>
        </p:nvSpPr>
        <p:spPr/>
        <p:txBody>
          <a:bodyPr/>
          <a:lstStyle/>
          <a:p>
            <a:pPr marL="0" indent="0" algn="l">
              <a:buNone/>
            </a:pPr>
            <a:r>
              <a:rPr lang="en-US"/>
              <a:t>Open </a:t>
            </a:r>
            <a:r>
              <a:rPr lang="en-US" err="1"/>
              <a:t>app_config.h</a:t>
            </a:r>
            <a:r>
              <a:rPr lang="en-US"/>
              <a:t>:</a:t>
            </a:r>
          </a:p>
          <a:p>
            <a:pPr marL="0" indent="0" algn="l">
              <a:buNone/>
            </a:pPr>
            <a:endParaRPr lang="en-US"/>
          </a:p>
          <a:p>
            <a:pPr marL="285750" indent="-285750" algn="l">
              <a:buFont typeface="Arial" panose="020B0604020202020204" pitchFamily="34" charset="0"/>
              <a:buChar char="•"/>
            </a:pPr>
            <a:r>
              <a:rPr lang="en-US" sz="2000"/>
              <a:t>Open the file </a:t>
            </a:r>
            <a:r>
              <a:rPr lang="en-US" sz="2000" err="1"/>
              <a:t>main_app.c</a:t>
            </a:r>
            <a:r>
              <a:rPr lang="en-US" sz="2000"/>
              <a:t> found in the Application library under User/</a:t>
            </a:r>
            <a:r>
              <a:rPr lang="en-US" sz="2000" err="1"/>
              <a:t>App_MQTT</a:t>
            </a:r>
            <a:r>
              <a:rPr lang="en-US" sz="2000"/>
              <a:t>/App.</a:t>
            </a:r>
          </a:p>
          <a:p>
            <a:pPr marL="285750" indent="-285750" algn="l">
              <a:buFont typeface="Arial" panose="020B0604020202020204" pitchFamily="34" charset="0"/>
              <a:buChar char="•"/>
            </a:pPr>
            <a:endParaRPr lang="en-US" sz="2000"/>
          </a:p>
          <a:p>
            <a:pPr marL="285750" indent="-285750" algn="l">
              <a:buFont typeface="Arial" panose="020B0604020202020204" pitchFamily="34" charset="0"/>
              <a:buChar char="•"/>
            </a:pPr>
            <a:r>
              <a:rPr lang="en-US" sz="2000"/>
              <a:t>With </a:t>
            </a:r>
            <a:r>
              <a:rPr lang="en-US" sz="2000" err="1"/>
              <a:t>main_app.c</a:t>
            </a:r>
            <a:r>
              <a:rPr lang="en-US" sz="2000"/>
              <a:t> open, to open </a:t>
            </a:r>
            <a:r>
              <a:rPr lang="en-US" sz="2000" err="1"/>
              <a:t>app_config.h</a:t>
            </a:r>
            <a:r>
              <a:rPr lang="en-US" sz="2000"/>
              <a:t>, “right-click” and select “Open Declaration” on </a:t>
            </a:r>
            <a:r>
              <a:rPr lang="en-US" sz="2000" err="1"/>
              <a:t>app_config.h</a:t>
            </a:r>
            <a:r>
              <a:rPr lang="en-US" sz="2000"/>
              <a:t> or hold CTRL and “left-click” on </a:t>
            </a:r>
            <a:r>
              <a:rPr lang="en-US" sz="2000" err="1"/>
              <a:t>app_config.h</a:t>
            </a:r>
            <a:r>
              <a:rPr lang="en-US" sz="2000"/>
              <a:t>.</a:t>
            </a:r>
            <a:r>
              <a:rPr lang="en-US" sz="2000" b="1"/>
              <a:t>**</a:t>
            </a:r>
          </a:p>
          <a:p>
            <a:endParaRPr lang="en-US"/>
          </a:p>
        </p:txBody>
      </p:sp>
      <p:sp>
        <p:nvSpPr>
          <p:cNvPr id="3" name="Title 2">
            <a:extLst>
              <a:ext uri="{FF2B5EF4-FFF2-40B4-BE49-F238E27FC236}">
                <a16:creationId xmlns:a16="http://schemas.microsoft.com/office/drawing/2014/main" id="{21A755A2-BEA5-DB47-FC04-88E61469FB54}"/>
              </a:ext>
            </a:extLst>
          </p:cNvPr>
          <p:cNvSpPr>
            <a:spLocks noGrp="1"/>
          </p:cNvSpPr>
          <p:nvPr>
            <p:ph type="title"/>
          </p:nvPr>
        </p:nvSpPr>
        <p:spPr/>
        <p:txBody>
          <a:bodyPr/>
          <a:lstStyle/>
          <a:p>
            <a:r>
              <a:rPr lang="en-US"/>
              <a:t>ST67W6X MQTT</a:t>
            </a:r>
            <a:br>
              <a:rPr lang="en-US"/>
            </a:br>
            <a:r>
              <a:rPr lang="en-US" sz="2000"/>
              <a:t>Project into STM32CubeIDE</a:t>
            </a:r>
            <a:endParaRPr lang="en-US"/>
          </a:p>
        </p:txBody>
      </p:sp>
      <p:grpSp>
        <p:nvGrpSpPr>
          <p:cNvPr id="11" name="Group 10">
            <a:extLst>
              <a:ext uri="{FF2B5EF4-FFF2-40B4-BE49-F238E27FC236}">
                <a16:creationId xmlns:a16="http://schemas.microsoft.com/office/drawing/2014/main" id="{C07B2A86-0F25-C411-E2B6-10A73146D113}"/>
              </a:ext>
            </a:extLst>
          </p:cNvPr>
          <p:cNvGrpSpPr/>
          <p:nvPr/>
        </p:nvGrpSpPr>
        <p:grpSpPr>
          <a:xfrm>
            <a:off x="1391461" y="4355842"/>
            <a:ext cx="4104883" cy="1550156"/>
            <a:chOff x="2766551" y="5026633"/>
            <a:chExt cx="4104883" cy="1550156"/>
          </a:xfrm>
        </p:grpSpPr>
        <p:pic>
          <p:nvPicPr>
            <p:cNvPr id="9" name="Picture 8">
              <a:extLst>
                <a:ext uri="{FF2B5EF4-FFF2-40B4-BE49-F238E27FC236}">
                  <a16:creationId xmlns:a16="http://schemas.microsoft.com/office/drawing/2014/main" id="{D6EF4BCC-E0D0-486E-41C2-E7E2ACE3D2E8}"/>
                </a:ext>
              </a:extLst>
            </p:cNvPr>
            <p:cNvPicPr>
              <a:picLocks noChangeAspect="1"/>
            </p:cNvPicPr>
            <p:nvPr/>
          </p:nvPicPr>
          <p:blipFill>
            <a:blip r:embed="rId2"/>
            <a:stretch>
              <a:fillRect/>
            </a:stretch>
          </p:blipFill>
          <p:spPr>
            <a:xfrm>
              <a:off x="2766551" y="5026633"/>
              <a:ext cx="4104883" cy="1550156"/>
            </a:xfrm>
            <a:prstGeom prst="rect">
              <a:avLst/>
            </a:prstGeom>
          </p:spPr>
        </p:pic>
        <p:sp>
          <p:nvSpPr>
            <p:cNvPr id="10" name="Rectangle 9">
              <a:extLst>
                <a:ext uri="{FF2B5EF4-FFF2-40B4-BE49-F238E27FC236}">
                  <a16:creationId xmlns:a16="http://schemas.microsoft.com/office/drawing/2014/main" id="{2407C5BA-559F-AB2D-1AF8-2D48848E359E}"/>
                </a:ext>
              </a:extLst>
            </p:cNvPr>
            <p:cNvSpPr/>
            <p:nvPr/>
          </p:nvSpPr>
          <p:spPr>
            <a:xfrm>
              <a:off x="4343400" y="5801711"/>
              <a:ext cx="2528034" cy="22071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pic>
        <p:nvPicPr>
          <p:cNvPr id="13" name="Picture 12">
            <a:extLst>
              <a:ext uri="{FF2B5EF4-FFF2-40B4-BE49-F238E27FC236}">
                <a16:creationId xmlns:a16="http://schemas.microsoft.com/office/drawing/2014/main" id="{6F4860F0-BD52-1367-5F5B-C165A37EC9CE}"/>
              </a:ext>
            </a:extLst>
          </p:cNvPr>
          <p:cNvPicPr>
            <a:picLocks noChangeAspect="1"/>
          </p:cNvPicPr>
          <p:nvPr/>
        </p:nvPicPr>
        <p:blipFill>
          <a:blip r:embed="rId3"/>
          <a:stretch>
            <a:fillRect/>
          </a:stretch>
        </p:blipFill>
        <p:spPr>
          <a:xfrm>
            <a:off x="6342655" y="4771526"/>
            <a:ext cx="3178254" cy="718788"/>
          </a:xfrm>
          <a:prstGeom prst="rect">
            <a:avLst/>
          </a:prstGeom>
        </p:spPr>
      </p:pic>
      <p:sp>
        <p:nvSpPr>
          <p:cNvPr id="14" name="TextBox 13">
            <a:extLst>
              <a:ext uri="{FF2B5EF4-FFF2-40B4-BE49-F238E27FC236}">
                <a16:creationId xmlns:a16="http://schemas.microsoft.com/office/drawing/2014/main" id="{99AA0F19-9E6E-9874-3086-B44AB67538D6}"/>
              </a:ext>
            </a:extLst>
          </p:cNvPr>
          <p:cNvSpPr txBox="1"/>
          <p:nvPr/>
        </p:nvSpPr>
        <p:spPr>
          <a:xfrm>
            <a:off x="1391461" y="6373784"/>
            <a:ext cx="10289390" cy="338554"/>
          </a:xfrm>
          <a:prstGeom prst="rect">
            <a:avLst/>
          </a:prstGeom>
          <a:noFill/>
        </p:spPr>
        <p:txBody>
          <a:bodyPr wrap="square" rtlCol="0">
            <a:spAutoFit/>
          </a:bodyPr>
          <a:lstStyle/>
          <a:p>
            <a:pPr algn="l"/>
            <a:r>
              <a:rPr lang="en-US" sz="1600" i="1"/>
              <a:t>**Note: You must first try building the application to open the file by selecting “Open Declaration”.</a:t>
            </a:r>
            <a:endParaRPr lang="en-US" sz="2400" i="1"/>
          </a:p>
        </p:txBody>
      </p:sp>
    </p:spTree>
    <p:extLst>
      <p:ext uri="{BB962C8B-B14F-4D97-AF65-F5344CB8AC3E}">
        <p14:creationId xmlns:p14="http://schemas.microsoft.com/office/powerpoint/2010/main" val="2657618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B76862-37A6-877A-048B-8DAC463DA40C}"/>
              </a:ext>
            </a:extLst>
          </p:cNvPr>
          <p:cNvSpPr>
            <a:spLocks noGrp="1"/>
          </p:cNvSpPr>
          <p:nvPr>
            <p:ph type="title"/>
          </p:nvPr>
        </p:nvSpPr>
        <p:spPr/>
        <p:txBody>
          <a:bodyPr/>
          <a:lstStyle/>
          <a:p>
            <a:r>
              <a:rPr lang="en-US"/>
              <a:t>Echo Application</a:t>
            </a:r>
          </a:p>
        </p:txBody>
      </p:sp>
      <p:sp>
        <p:nvSpPr>
          <p:cNvPr id="6" name="TextBox 5">
            <a:extLst>
              <a:ext uri="{FF2B5EF4-FFF2-40B4-BE49-F238E27FC236}">
                <a16:creationId xmlns:a16="http://schemas.microsoft.com/office/drawing/2014/main" id="{B6114726-5B03-F110-A002-A3A98625EC33}"/>
              </a:ext>
            </a:extLst>
          </p:cNvPr>
          <p:cNvSpPr txBox="1"/>
          <p:nvPr/>
        </p:nvSpPr>
        <p:spPr>
          <a:xfrm>
            <a:off x="6010427" y="1307259"/>
            <a:ext cx="5967509" cy="3693319"/>
          </a:xfrm>
          <a:prstGeom prst="rect">
            <a:avLst/>
          </a:prstGeom>
          <a:noFill/>
        </p:spPr>
        <p:txBody>
          <a:bodyPr wrap="square" rtlCol="0">
            <a:spAutoFit/>
          </a:bodyPr>
          <a:lstStyle/>
          <a:p>
            <a:pPr algn="l"/>
            <a:r>
              <a:rPr lang="en-US"/>
              <a:t>Echo application is the starting point for </a:t>
            </a:r>
            <a:r>
              <a:rPr lang="en-US" err="1"/>
              <a:t>WiFi</a:t>
            </a:r>
            <a:r>
              <a:rPr lang="en-US"/>
              <a:t> application development for the ST67W61 within the X-Cube-ST67W6x pack.</a:t>
            </a:r>
          </a:p>
          <a:p>
            <a:pPr algn="l"/>
            <a:endParaRPr lang="en-US"/>
          </a:p>
          <a:p>
            <a:pPr algn="l"/>
            <a:r>
              <a:rPr lang="en-US"/>
              <a:t>Within the application code the initial API calls can be seen:</a:t>
            </a:r>
          </a:p>
          <a:p>
            <a:pPr marL="285750" indent="-285750" algn="l">
              <a:buFont typeface="Arial" panose="020B0604020202020204" pitchFamily="34" charset="0"/>
              <a:buChar char="•"/>
            </a:pPr>
            <a:r>
              <a:rPr lang="en-US"/>
              <a:t>W6X_Init() – Initialize driver for ST67W6X</a:t>
            </a:r>
          </a:p>
          <a:p>
            <a:pPr marL="285750" indent="-285750" algn="l">
              <a:buFont typeface="Arial" panose="020B0604020202020204" pitchFamily="34" charset="0"/>
              <a:buChar char="•"/>
            </a:pPr>
            <a:r>
              <a:rPr lang="en-US"/>
              <a:t>W6X_WiFi_Init() – Initialize ST67W6X </a:t>
            </a:r>
            <a:r>
              <a:rPr lang="en-US" err="1"/>
              <a:t>WiFi</a:t>
            </a:r>
            <a:r>
              <a:rPr lang="en-US"/>
              <a:t> module</a:t>
            </a:r>
          </a:p>
          <a:p>
            <a:pPr marL="285750" indent="-285750" algn="l">
              <a:buFont typeface="Arial" panose="020B0604020202020204" pitchFamily="34" charset="0"/>
              <a:buChar char="•"/>
            </a:pPr>
            <a:r>
              <a:rPr lang="en-US"/>
              <a:t>W6X_WiFi_SetDTIM() - Set DTIM value </a:t>
            </a:r>
          </a:p>
          <a:p>
            <a:pPr algn="l"/>
            <a:r>
              <a:rPr lang="en-US"/>
              <a:t>     (</a:t>
            </a:r>
            <a:r>
              <a:rPr lang="en-US" err="1"/>
              <a:t>dtim</a:t>
            </a:r>
            <a:r>
              <a:rPr lang="en-US"/>
              <a:t> * 100ms). 0: Disabled, 1: 100ms, 10: 1s </a:t>
            </a:r>
          </a:p>
          <a:p>
            <a:pPr marL="285750" indent="-285750" algn="l">
              <a:buFont typeface="Arial" panose="020B0604020202020204" pitchFamily="34" charset="0"/>
              <a:buChar char="•"/>
            </a:pPr>
            <a:r>
              <a:rPr lang="en-US"/>
              <a:t>W6X_Net_Init() – Initialize ST67W6X Network module</a:t>
            </a:r>
          </a:p>
          <a:p>
            <a:pPr marL="285750" indent="-285750" algn="l">
              <a:buFont typeface="Arial" panose="020B0604020202020204" pitchFamily="34" charset="0"/>
              <a:buChar char="•"/>
            </a:pPr>
            <a:r>
              <a:rPr lang="en-US"/>
              <a:t>W6X_WiFi_Scan() – Scan and list all nearby APs</a:t>
            </a:r>
          </a:p>
          <a:p>
            <a:pPr marL="285750" indent="-285750" algn="l">
              <a:buFont typeface="Arial" panose="020B0604020202020204" pitchFamily="34" charset="0"/>
              <a:buChar char="•"/>
            </a:pPr>
            <a:r>
              <a:rPr lang="en-US"/>
              <a:t>Etc.</a:t>
            </a:r>
          </a:p>
        </p:txBody>
      </p:sp>
      <p:pic>
        <p:nvPicPr>
          <p:cNvPr id="4" name="Picture 3">
            <a:extLst>
              <a:ext uri="{FF2B5EF4-FFF2-40B4-BE49-F238E27FC236}">
                <a16:creationId xmlns:a16="http://schemas.microsoft.com/office/drawing/2014/main" id="{368E59C6-BE56-4CC6-E7A1-568BFDBBDB4D}"/>
              </a:ext>
            </a:extLst>
          </p:cNvPr>
          <p:cNvPicPr>
            <a:picLocks noChangeAspect="1"/>
          </p:cNvPicPr>
          <p:nvPr/>
        </p:nvPicPr>
        <p:blipFill>
          <a:blip r:embed="rId2"/>
          <a:stretch>
            <a:fillRect/>
          </a:stretch>
        </p:blipFill>
        <p:spPr>
          <a:xfrm>
            <a:off x="458280" y="186747"/>
            <a:ext cx="4682679" cy="5982061"/>
          </a:xfrm>
          <a:prstGeom prst="rect">
            <a:avLst/>
          </a:prstGeom>
        </p:spPr>
      </p:pic>
    </p:spTree>
    <p:extLst>
      <p:ext uri="{BB962C8B-B14F-4D97-AF65-F5344CB8AC3E}">
        <p14:creationId xmlns:p14="http://schemas.microsoft.com/office/powerpoint/2010/main" val="29651034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9C31-9E54-DCEF-39A9-3A26FD6571EB}"/>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36BB8266-51AC-7128-8B29-5EE30904A82D}"/>
              </a:ext>
            </a:extLst>
          </p:cNvPr>
          <p:cNvPicPr>
            <a:picLocks noChangeAspect="1"/>
          </p:cNvPicPr>
          <p:nvPr/>
        </p:nvPicPr>
        <p:blipFill>
          <a:blip r:embed="rId2"/>
          <a:stretch>
            <a:fillRect/>
          </a:stretch>
        </p:blipFill>
        <p:spPr>
          <a:xfrm>
            <a:off x="657108" y="2035605"/>
            <a:ext cx="6269906" cy="4035603"/>
          </a:xfrm>
          <a:prstGeom prst="rect">
            <a:avLst/>
          </a:prstGeom>
        </p:spPr>
      </p:pic>
      <p:sp>
        <p:nvSpPr>
          <p:cNvPr id="2" name="Content Placeholder 1">
            <a:extLst>
              <a:ext uri="{FF2B5EF4-FFF2-40B4-BE49-F238E27FC236}">
                <a16:creationId xmlns:a16="http://schemas.microsoft.com/office/drawing/2014/main" id="{EEBA2A7C-701E-10BB-F83D-43455DCB8B2D}"/>
              </a:ext>
            </a:extLst>
          </p:cNvPr>
          <p:cNvSpPr>
            <a:spLocks noGrp="1"/>
          </p:cNvSpPr>
          <p:nvPr>
            <p:ph idx="1"/>
          </p:nvPr>
        </p:nvSpPr>
        <p:spPr/>
        <p:txBody>
          <a:bodyPr/>
          <a:lstStyle/>
          <a:p>
            <a:r>
              <a:rPr lang="en-US" sz="2000" kern="100">
                <a:latin typeface="+mj-lt"/>
                <a:ea typeface="Aptos" panose="020B0004020202020204" pitchFamily="34" charset="0"/>
                <a:cs typeface="Times New Roman" panose="02020603050405020304" pitchFamily="18" charset="0"/>
              </a:rPr>
              <a:t>Modified </a:t>
            </a:r>
            <a:r>
              <a:rPr lang="en-US" sz="2000" kern="100" err="1">
                <a:latin typeface="+mj-lt"/>
                <a:ea typeface="Aptos" panose="020B0004020202020204" pitchFamily="34" charset="0"/>
                <a:cs typeface="Times New Roman" panose="02020603050405020304" pitchFamily="18" charset="0"/>
              </a:rPr>
              <a:t>app_config.h</a:t>
            </a:r>
            <a:r>
              <a:rPr lang="en-US" sz="2000" kern="100">
                <a:latin typeface="+mj-lt"/>
                <a:ea typeface="Aptos" panose="020B0004020202020204" pitchFamily="34" charset="0"/>
                <a:cs typeface="Times New Roman" panose="02020603050405020304" pitchFamily="18" charset="0"/>
              </a:rPr>
              <a:t> to enable security scheme 1</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kern="100">
              <a:effectLst/>
              <a:latin typeface="+mj-lt"/>
              <a:ea typeface="Aptos" panose="020B0004020202020204" pitchFamily="34" charset="0"/>
              <a:cs typeface="Times New Roman" panose="02020603050405020304" pitchFamily="18" charset="0"/>
            </a:endParaRPr>
          </a:p>
          <a:p>
            <a:endParaRPr lang="en-US"/>
          </a:p>
        </p:txBody>
      </p:sp>
      <p:sp>
        <p:nvSpPr>
          <p:cNvPr id="3" name="Title 2">
            <a:extLst>
              <a:ext uri="{FF2B5EF4-FFF2-40B4-BE49-F238E27FC236}">
                <a16:creationId xmlns:a16="http://schemas.microsoft.com/office/drawing/2014/main" id="{8DAC5EBA-9771-4F1D-DF70-E8D4831676A1}"/>
              </a:ext>
            </a:extLst>
          </p:cNvPr>
          <p:cNvSpPr>
            <a:spLocks noGrp="1"/>
          </p:cNvSpPr>
          <p:nvPr>
            <p:ph type="title"/>
          </p:nvPr>
        </p:nvSpPr>
        <p:spPr/>
        <p:txBody>
          <a:bodyPr/>
          <a:lstStyle/>
          <a:p>
            <a:r>
              <a:rPr lang="en-US"/>
              <a:t>ST67W6X MQTT</a:t>
            </a:r>
            <a:br>
              <a:rPr lang="en-US"/>
            </a:br>
            <a:r>
              <a:rPr lang="en-US" sz="2000"/>
              <a:t>ST67 Client Setup - Security Scheme 1</a:t>
            </a:r>
            <a:endParaRPr lang="en-US"/>
          </a:p>
        </p:txBody>
      </p:sp>
      <p:sp>
        <p:nvSpPr>
          <p:cNvPr id="6" name="Rectangle 5">
            <a:extLst>
              <a:ext uri="{FF2B5EF4-FFF2-40B4-BE49-F238E27FC236}">
                <a16:creationId xmlns:a16="http://schemas.microsoft.com/office/drawing/2014/main" id="{FB8AC83E-B9FE-AC8C-29C8-F50B10FC3573}"/>
              </a:ext>
            </a:extLst>
          </p:cNvPr>
          <p:cNvSpPr/>
          <p:nvPr/>
        </p:nvSpPr>
        <p:spPr>
          <a:xfrm>
            <a:off x="759125" y="2191109"/>
            <a:ext cx="4373592" cy="172529"/>
          </a:xfrm>
          <a:prstGeom prst="rect">
            <a:avLst/>
          </a:prstGeom>
          <a:solidFill>
            <a:schemeClr val="tx1">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7" name="Rectangle 6">
            <a:extLst>
              <a:ext uri="{FF2B5EF4-FFF2-40B4-BE49-F238E27FC236}">
                <a16:creationId xmlns:a16="http://schemas.microsoft.com/office/drawing/2014/main" id="{D67FCF7E-1A03-316E-8710-44E62D67254B}"/>
              </a:ext>
            </a:extLst>
          </p:cNvPr>
          <p:cNvSpPr/>
          <p:nvPr/>
        </p:nvSpPr>
        <p:spPr>
          <a:xfrm>
            <a:off x="759125" y="2655776"/>
            <a:ext cx="4373592" cy="172529"/>
          </a:xfrm>
          <a:prstGeom prst="rect">
            <a:avLst/>
          </a:prstGeom>
          <a:solidFill>
            <a:schemeClr val="tx1">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0" name="Rectangle 9">
            <a:extLst>
              <a:ext uri="{FF2B5EF4-FFF2-40B4-BE49-F238E27FC236}">
                <a16:creationId xmlns:a16="http://schemas.microsoft.com/office/drawing/2014/main" id="{234FE7EB-7B42-6F7D-E3FA-D74804298EC9}"/>
              </a:ext>
            </a:extLst>
          </p:cNvPr>
          <p:cNvSpPr/>
          <p:nvPr/>
        </p:nvSpPr>
        <p:spPr>
          <a:xfrm>
            <a:off x="759125" y="3590162"/>
            <a:ext cx="4373592" cy="172529"/>
          </a:xfrm>
          <a:prstGeom prst="rect">
            <a:avLst/>
          </a:prstGeom>
          <a:solidFill>
            <a:schemeClr val="tx1">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5" name="Rectangle 14">
            <a:extLst>
              <a:ext uri="{FF2B5EF4-FFF2-40B4-BE49-F238E27FC236}">
                <a16:creationId xmlns:a16="http://schemas.microsoft.com/office/drawing/2014/main" id="{5F8677F6-E3D8-A82B-65FA-9D2A2D96A3B6}"/>
              </a:ext>
            </a:extLst>
          </p:cNvPr>
          <p:cNvSpPr/>
          <p:nvPr/>
        </p:nvSpPr>
        <p:spPr>
          <a:xfrm>
            <a:off x="759125" y="4053407"/>
            <a:ext cx="4373592" cy="172529"/>
          </a:xfrm>
          <a:prstGeom prst="rect">
            <a:avLst/>
          </a:prstGeom>
          <a:solidFill>
            <a:schemeClr val="tx1">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6" name="TextBox 15">
            <a:extLst>
              <a:ext uri="{FF2B5EF4-FFF2-40B4-BE49-F238E27FC236}">
                <a16:creationId xmlns:a16="http://schemas.microsoft.com/office/drawing/2014/main" id="{38733EE1-95DB-C11D-D55C-6AA4D79568DC}"/>
              </a:ext>
            </a:extLst>
          </p:cNvPr>
          <p:cNvSpPr txBox="1"/>
          <p:nvPr/>
        </p:nvSpPr>
        <p:spPr>
          <a:xfrm>
            <a:off x="5080961" y="2070345"/>
            <a:ext cx="7263439" cy="2308324"/>
          </a:xfrm>
          <a:prstGeom prst="rect">
            <a:avLst/>
          </a:prstGeom>
          <a:noFill/>
        </p:spPr>
        <p:txBody>
          <a:bodyPr wrap="square" rtlCol="0">
            <a:spAutoFit/>
          </a:bodyPr>
          <a:lstStyle/>
          <a:p>
            <a:pPr marL="285750" indent="-285750" algn="l">
              <a:buFont typeface="Arial" panose="020B0604020202020204" pitchFamily="34" charset="0"/>
              <a:buChar char="•"/>
            </a:pPr>
            <a:r>
              <a:rPr lang="en-US" sz="1600"/>
              <a:t>Modifying the port to 8883 corresponding to TLS rather than TCP</a:t>
            </a:r>
          </a:p>
          <a:p>
            <a:pPr algn="l"/>
            <a:endParaRPr lang="en-US" sz="1600"/>
          </a:p>
          <a:p>
            <a:pPr marL="285750" indent="-285750" algn="l">
              <a:buFont typeface="Arial" panose="020B0604020202020204" pitchFamily="34" charset="0"/>
              <a:buChar char="•"/>
            </a:pPr>
            <a:r>
              <a:rPr lang="en-US" sz="1600"/>
              <a:t>Security scheme set to 1 corresponding to use username and password fields</a:t>
            </a:r>
          </a:p>
          <a:p>
            <a:pPr marL="285750" indent="-285750" algn="l">
              <a:buFont typeface="Arial" panose="020B0604020202020204" pitchFamily="34" charset="0"/>
              <a:buChar char="•"/>
            </a:pPr>
            <a:r>
              <a:rPr lang="en-US" sz="1600"/>
              <a:t>Specified to unique client ID (not necessary for when enabling security)</a:t>
            </a:r>
          </a:p>
          <a:p>
            <a:pPr marL="285750" indent="-285750" algn="l">
              <a:buFont typeface="Arial" panose="020B0604020202020204" pitchFamily="34" charset="0"/>
              <a:buChar char="•"/>
            </a:pPr>
            <a:endParaRPr lang="en-US" sz="1600"/>
          </a:p>
          <a:p>
            <a:pPr marL="285750" indent="-285750" algn="l">
              <a:buFont typeface="Arial" panose="020B0604020202020204" pitchFamily="34" charset="0"/>
              <a:buChar char="•"/>
            </a:pPr>
            <a:r>
              <a:rPr lang="en-US" sz="1600"/>
              <a:t>Specified username, please avoid username with spaces</a:t>
            </a:r>
          </a:p>
          <a:p>
            <a:pPr algn="l"/>
            <a:endParaRPr lang="en-US" sz="1600"/>
          </a:p>
          <a:p>
            <a:pPr marL="285750" indent="-285750" algn="l">
              <a:buFont typeface="Arial" panose="020B0604020202020204" pitchFamily="34" charset="0"/>
              <a:buChar char="•"/>
            </a:pPr>
            <a:r>
              <a:rPr lang="en-US" sz="1600"/>
              <a:t>Specified password</a:t>
            </a:r>
          </a:p>
        </p:txBody>
      </p:sp>
      <p:sp>
        <p:nvSpPr>
          <p:cNvPr id="17" name="Rectangle 16">
            <a:extLst>
              <a:ext uri="{FF2B5EF4-FFF2-40B4-BE49-F238E27FC236}">
                <a16:creationId xmlns:a16="http://schemas.microsoft.com/office/drawing/2014/main" id="{1B1050F7-F56D-0C42-6C40-345051B9DC2C}"/>
              </a:ext>
            </a:extLst>
          </p:cNvPr>
          <p:cNvSpPr/>
          <p:nvPr/>
        </p:nvSpPr>
        <p:spPr>
          <a:xfrm>
            <a:off x="759125" y="3119021"/>
            <a:ext cx="4373592" cy="172529"/>
          </a:xfrm>
          <a:prstGeom prst="rect">
            <a:avLst/>
          </a:prstGeom>
          <a:solidFill>
            <a:schemeClr val="tx1">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8490170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8C2A6-3E04-2199-3269-5F550CBD583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3B37-2A36-8F8D-8067-C7174DE2CDD1}"/>
              </a:ext>
            </a:extLst>
          </p:cNvPr>
          <p:cNvSpPr>
            <a:spLocks noGrp="1"/>
          </p:cNvSpPr>
          <p:nvPr>
            <p:ph idx="1"/>
          </p:nvPr>
        </p:nvSpPr>
        <p:spPr/>
        <p:txBody>
          <a:bodyPr/>
          <a:lstStyle/>
          <a:p>
            <a:r>
              <a:rPr lang="en-US" sz="2000" kern="100">
                <a:latin typeface="+mj-lt"/>
                <a:ea typeface="Aptos" panose="020B0004020202020204" pitchFamily="34" charset="0"/>
                <a:cs typeface="Times New Roman" panose="02020603050405020304" pitchFamily="18" charset="0"/>
              </a:rPr>
              <a:t>Modified </a:t>
            </a:r>
            <a:r>
              <a:rPr lang="en-US" sz="2000" kern="100" err="1">
                <a:latin typeface="+mj-lt"/>
                <a:ea typeface="Aptos" panose="020B0004020202020204" pitchFamily="34" charset="0"/>
                <a:cs typeface="Times New Roman" panose="02020603050405020304" pitchFamily="18" charset="0"/>
              </a:rPr>
              <a:t>app_config.h</a:t>
            </a:r>
            <a:r>
              <a:rPr lang="en-US" sz="2000" kern="100">
                <a:latin typeface="+mj-lt"/>
                <a:ea typeface="Aptos" panose="020B0004020202020204" pitchFamily="34" charset="0"/>
                <a:cs typeface="Times New Roman" panose="02020603050405020304" pitchFamily="18" charset="0"/>
              </a:rPr>
              <a:t> to provide access point credentials</a:t>
            </a:r>
          </a:p>
          <a:p>
            <a:pPr marL="0" indent="0">
              <a:buNone/>
            </a:pPr>
            <a:endParaRPr lang="en-US" sz="2000" kern="100">
              <a:latin typeface="+mj-lt"/>
              <a:ea typeface="Aptos" panose="020B0004020202020204" pitchFamily="34" charset="0"/>
              <a:cs typeface="Times New Roman" panose="02020603050405020304" pitchFamily="18" charset="0"/>
            </a:endParaRPr>
          </a:p>
          <a:p>
            <a:pPr marL="0" indent="0">
              <a:buNone/>
            </a:pPr>
            <a:endParaRPr lang="en-US" sz="1050" kern="100">
              <a:latin typeface="+mj-lt"/>
              <a:ea typeface="Aptos" panose="020B0004020202020204" pitchFamily="34" charset="0"/>
              <a:cs typeface="Times New Roman" panose="02020603050405020304" pitchFamily="18" charset="0"/>
            </a:endParaRPr>
          </a:p>
          <a:p>
            <a:r>
              <a:rPr lang="en-US" sz="2000" kern="100">
                <a:effectLst/>
                <a:latin typeface="+mj-lt"/>
                <a:ea typeface="Aptos" panose="020B0004020202020204" pitchFamily="34" charset="0"/>
                <a:cs typeface="Times New Roman" panose="02020603050405020304" pitchFamily="18" charset="0"/>
              </a:rPr>
              <a:t>Once modified</a:t>
            </a:r>
            <a:r>
              <a:rPr lang="en-US" sz="2000" kern="100">
                <a:latin typeface="+mj-lt"/>
                <a:ea typeface="Aptos" panose="020B0004020202020204" pitchFamily="34" charset="0"/>
                <a:cs typeface="Times New Roman" panose="02020603050405020304" pitchFamily="18" charset="0"/>
              </a:rPr>
              <a:t> with these security changes and</a:t>
            </a:r>
            <a:r>
              <a:rPr lang="en-US" sz="2000" kern="100">
                <a:effectLst/>
                <a:latin typeface="+mj-lt"/>
                <a:ea typeface="Aptos" panose="020B0004020202020204" pitchFamily="34" charset="0"/>
                <a:cs typeface="Times New Roman" panose="02020603050405020304" pitchFamily="18" charset="0"/>
              </a:rPr>
              <a:t> with the changes made </a:t>
            </a:r>
            <a:r>
              <a:rPr lang="en-US" sz="2000" kern="100">
                <a:latin typeface="+mj-lt"/>
                <a:ea typeface="Aptos" panose="020B0004020202020204" pitchFamily="34" charset="0"/>
                <a:cs typeface="Times New Roman" panose="02020603050405020304" pitchFamily="18" charset="0"/>
              </a:rPr>
              <a:t>to enable to MLC portion, save the project and build the application.</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5656E748-3FBD-73AB-DDAF-758615131948}"/>
              </a:ext>
            </a:extLst>
          </p:cNvPr>
          <p:cNvSpPr>
            <a:spLocks noGrp="1"/>
          </p:cNvSpPr>
          <p:nvPr>
            <p:ph type="title"/>
          </p:nvPr>
        </p:nvSpPr>
        <p:spPr/>
        <p:txBody>
          <a:bodyPr/>
          <a:lstStyle/>
          <a:p>
            <a:r>
              <a:rPr lang="en-US"/>
              <a:t>ST67W6X MQTT</a:t>
            </a:r>
            <a:br>
              <a:rPr lang="en-US"/>
            </a:br>
            <a:r>
              <a:rPr lang="en-US" sz="2000"/>
              <a:t>ST67 Client Setup - Security Scheme 1</a:t>
            </a:r>
            <a:endParaRPr lang="en-US"/>
          </a:p>
        </p:txBody>
      </p:sp>
      <p:grpSp>
        <p:nvGrpSpPr>
          <p:cNvPr id="7" name="Group 6">
            <a:extLst>
              <a:ext uri="{FF2B5EF4-FFF2-40B4-BE49-F238E27FC236}">
                <a16:creationId xmlns:a16="http://schemas.microsoft.com/office/drawing/2014/main" id="{B2432B75-CA19-377E-18B3-9D32754B15AB}"/>
              </a:ext>
            </a:extLst>
          </p:cNvPr>
          <p:cNvGrpSpPr/>
          <p:nvPr/>
        </p:nvGrpSpPr>
        <p:grpSpPr>
          <a:xfrm>
            <a:off x="516653" y="1892725"/>
            <a:ext cx="5655040" cy="649507"/>
            <a:chOff x="516653" y="2038884"/>
            <a:chExt cx="5655040" cy="649507"/>
          </a:xfrm>
        </p:grpSpPr>
        <p:pic>
          <p:nvPicPr>
            <p:cNvPr id="5" name="Picture 4">
              <a:extLst>
                <a:ext uri="{FF2B5EF4-FFF2-40B4-BE49-F238E27FC236}">
                  <a16:creationId xmlns:a16="http://schemas.microsoft.com/office/drawing/2014/main" id="{3E698A7B-8A10-01F5-91C7-98DEB8BE32E4}"/>
                </a:ext>
              </a:extLst>
            </p:cNvPr>
            <p:cNvPicPr>
              <a:picLocks noChangeAspect="1"/>
            </p:cNvPicPr>
            <p:nvPr/>
          </p:nvPicPr>
          <p:blipFill>
            <a:blip r:embed="rId2"/>
            <a:stretch>
              <a:fillRect/>
            </a:stretch>
          </p:blipFill>
          <p:spPr>
            <a:xfrm>
              <a:off x="516653" y="2038884"/>
              <a:ext cx="5655040" cy="649507"/>
            </a:xfrm>
            <a:prstGeom prst="rect">
              <a:avLst/>
            </a:prstGeom>
          </p:spPr>
        </p:pic>
        <p:sp>
          <p:nvSpPr>
            <p:cNvPr id="6" name="Rectangle 5">
              <a:extLst>
                <a:ext uri="{FF2B5EF4-FFF2-40B4-BE49-F238E27FC236}">
                  <a16:creationId xmlns:a16="http://schemas.microsoft.com/office/drawing/2014/main" id="{9D48EBED-D478-AE3F-198C-DC6EA0775A8E}"/>
                </a:ext>
              </a:extLst>
            </p:cNvPr>
            <p:cNvSpPr/>
            <p:nvPr/>
          </p:nvSpPr>
          <p:spPr>
            <a:xfrm>
              <a:off x="759125" y="2191109"/>
              <a:ext cx="4373592" cy="172529"/>
            </a:xfrm>
            <a:prstGeom prst="rect">
              <a:avLst/>
            </a:prstGeom>
            <a:solidFill>
              <a:schemeClr val="tx1">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8" name="Rectangle 7">
              <a:extLst>
                <a:ext uri="{FF2B5EF4-FFF2-40B4-BE49-F238E27FC236}">
                  <a16:creationId xmlns:a16="http://schemas.microsoft.com/office/drawing/2014/main" id="{FA62FF1D-69DD-FE95-174C-27F161F8269A}"/>
                </a:ext>
              </a:extLst>
            </p:cNvPr>
            <p:cNvSpPr/>
            <p:nvPr/>
          </p:nvSpPr>
          <p:spPr>
            <a:xfrm>
              <a:off x="759125" y="2515862"/>
              <a:ext cx="4373592" cy="172529"/>
            </a:xfrm>
            <a:prstGeom prst="rect">
              <a:avLst/>
            </a:prstGeom>
            <a:solidFill>
              <a:schemeClr val="tx1">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grpSp>
        <p:nvGrpSpPr>
          <p:cNvPr id="4" name="Group 3">
            <a:extLst>
              <a:ext uri="{FF2B5EF4-FFF2-40B4-BE49-F238E27FC236}">
                <a16:creationId xmlns:a16="http://schemas.microsoft.com/office/drawing/2014/main" id="{047687A5-9AC0-7E67-549D-C175FA709525}"/>
              </a:ext>
            </a:extLst>
          </p:cNvPr>
          <p:cNvGrpSpPr/>
          <p:nvPr/>
        </p:nvGrpSpPr>
        <p:grpSpPr>
          <a:xfrm>
            <a:off x="420685" y="3632852"/>
            <a:ext cx="4046613" cy="2639362"/>
            <a:chOff x="441625" y="3666862"/>
            <a:chExt cx="4286848" cy="2867425"/>
          </a:xfrm>
        </p:grpSpPr>
        <p:pic>
          <p:nvPicPr>
            <p:cNvPr id="9" name="Picture 8">
              <a:extLst>
                <a:ext uri="{FF2B5EF4-FFF2-40B4-BE49-F238E27FC236}">
                  <a16:creationId xmlns:a16="http://schemas.microsoft.com/office/drawing/2014/main" id="{E2C8B707-1AE6-45D0-5C3A-5FD3E15849A0}"/>
                </a:ext>
              </a:extLst>
            </p:cNvPr>
            <p:cNvPicPr>
              <a:picLocks noChangeAspect="1"/>
            </p:cNvPicPr>
            <p:nvPr/>
          </p:nvPicPr>
          <p:blipFill>
            <a:blip r:embed="rId3"/>
            <a:stretch>
              <a:fillRect/>
            </a:stretch>
          </p:blipFill>
          <p:spPr>
            <a:xfrm>
              <a:off x="441625" y="3666862"/>
              <a:ext cx="4286848" cy="2867425"/>
            </a:xfrm>
            <a:prstGeom prst="rect">
              <a:avLst/>
            </a:prstGeom>
          </p:spPr>
        </p:pic>
        <p:sp>
          <p:nvSpPr>
            <p:cNvPr id="11" name="Rectangle 10">
              <a:extLst>
                <a:ext uri="{FF2B5EF4-FFF2-40B4-BE49-F238E27FC236}">
                  <a16:creationId xmlns:a16="http://schemas.microsoft.com/office/drawing/2014/main" id="{76B98464-A8BE-548E-B42B-003E88295B72}"/>
                </a:ext>
              </a:extLst>
            </p:cNvPr>
            <p:cNvSpPr/>
            <p:nvPr/>
          </p:nvSpPr>
          <p:spPr>
            <a:xfrm>
              <a:off x="1688282" y="4098022"/>
              <a:ext cx="309838" cy="30983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AA94DDEA-907C-D7DF-B99E-C9CF2BC04AEE}"/>
              </a:ext>
            </a:extLst>
          </p:cNvPr>
          <p:cNvPicPr>
            <a:picLocks noChangeAspect="1"/>
          </p:cNvPicPr>
          <p:nvPr/>
        </p:nvPicPr>
        <p:blipFill>
          <a:blip r:embed="rId4"/>
          <a:stretch>
            <a:fillRect/>
          </a:stretch>
        </p:blipFill>
        <p:spPr>
          <a:xfrm>
            <a:off x="4762344" y="4144563"/>
            <a:ext cx="6239746" cy="1838582"/>
          </a:xfrm>
          <a:prstGeom prst="rect">
            <a:avLst/>
          </a:prstGeom>
        </p:spPr>
      </p:pic>
      <p:sp>
        <p:nvSpPr>
          <p:cNvPr id="13" name="TextBox 12">
            <a:extLst>
              <a:ext uri="{FF2B5EF4-FFF2-40B4-BE49-F238E27FC236}">
                <a16:creationId xmlns:a16="http://schemas.microsoft.com/office/drawing/2014/main" id="{333BF1BF-C58E-EB3A-643C-FA5B3F2989AD}"/>
              </a:ext>
            </a:extLst>
          </p:cNvPr>
          <p:cNvSpPr txBox="1"/>
          <p:nvPr/>
        </p:nvSpPr>
        <p:spPr>
          <a:xfrm>
            <a:off x="4671602" y="3665552"/>
            <a:ext cx="6239746" cy="369332"/>
          </a:xfrm>
          <a:prstGeom prst="rect">
            <a:avLst/>
          </a:prstGeom>
          <a:noFill/>
        </p:spPr>
        <p:txBody>
          <a:bodyPr wrap="square" rtlCol="0">
            <a:spAutoFit/>
          </a:bodyPr>
          <a:lstStyle/>
          <a:p>
            <a:pPr marL="285750" indent="-285750" algn="l">
              <a:buFont typeface="Arial" panose="020B0604020202020204" pitchFamily="34" charset="0"/>
              <a:buChar char="•"/>
            </a:pPr>
            <a:r>
              <a:rPr lang="en-US"/>
              <a:t>Make sure project builds successfully</a:t>
            </a:r>
          </a:p>
        </p:txBody>
      </p:sp>
      <p:sp>
        <p:nvSpPr>
          <p:cNvPr id="10" name="TextBox 9">
            <a:extLst>
              <a:ext uri="{FF2B5EF4-FFF2-40B4-BE49-F238E27FC236}">
                <a16:creationId xmlns:a16="http://schemas.microsoft.com/office/drawing/2014/main" id="{8FA0C684-B09B-DEEA-301F-31758FCB39E6}"/>
              </a:ext>
            </a:extLst>
          </p:cNvPr>
          <p:cNvSpPr txBox="1"/>
          <p:nvPr/>
        </p:nvSpPr>
        <p:spPr>
          <a:xfrm>
            <a:off x="5290955" y="2044950"/>
            <a:ext cx="5933129" cy="523220"/>
          </a:xfrm>
          <a:prstGeom prst="rect">
            <a:avLst/>
          </a:prstGeom>
          <a:noFill/>
        </p:spPr>
        <p:txBody>
          <a:bodyPr wrap="square" rtlCol="0">
            <a:spAutoFit/>
          </a:bodyPr>
          <a:lstStyle/>
          <a:p>
            <a:pPr algn="l"/>
            <a:r>
              <a:rPr lang="en-US" sz="1400" i="1"/>
              <a:t>Note: SSID </a:t>
            </a:r>
            <a:r>
              <a:rPr lang="en-US" sz="1400" b="1" i="1"/>
              <a:t>cannot</a:t>
            </a:r>
            <a:r>
              <a:rPr lang="en-US" sz="1400" i="1"/>
              <a:t> have special characters, and both SSID and password should </a:t>
            </a:r>
            <a:r>
              <a:rPr lang="en-US" sz="1400" b="1" i="1"/>
              <a:t>not</a:t>
            </a:r>
            <a:r>
              <a:rPr lang="en-US" sz="1400" i="1"/>
              <a:t> have spaces</a:t>
            </a:r>
          </a:p>
        </p:txBody>
      </p:sp>
    </p:spTree>
    <p:extLst>
      <p:ext uri="{BB962C8B-B14F-4D97-AF65-F5344CB8AC3E}">
        <p14:creationId xmlns:p14="http://schemas.microsoft.com/office/powerpoint/2010/main" val="1332101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97B-A40B-0B57-573A-2B7CDC3FC316}"/>
              </a:ext>
            </a:extLst>
          </p:cNvPr>
          <p:cNvSpPr>
            <a:spLocks noGrp="1"/>
          </p:cNvSpPr>
          <p:nvPr>
            <p:ph type="title"/>
          </p:nvPr>
        </p:nvSpPr>
        <p:spPr/>
        <p:txBody>
          <a:bodyPr/>
          <a:lstStyle/>
          <a:p>
            <a:r>
              <a:rPr lang="en-US"/>
              <a:t>ST67W6X MQTT</a:t>
            </a:r>
            <a:br>
              <a:rPr lang="en-US"/>
            </a:br>
            <a:r>
              <a:rPr lang="en-US" sz="2000"/>
              <a:t>Nucleo-U575ZI-Q Serial Terminal Output</a:t>
            </a:r>
            <a:endParaRPr lang="en-US"/>
          </a:p>
        </p:txBody>
      </p:sp>
      <p:sp>
        <p:nvSpPr>
          <p:cNvPr id="3" name="Slide Number Placeholder 2">
            <a:extLst>
              <a:ext uri="{FF2B5EF4-FFF2-40B4-BE49-F238E27FC236}">
                <a16:creationId xmlns:a16="http://schemas.microsoft.com/office/drawing/2014/main" id="{7BCFC16C-A4BC-C735-6671-B4E1D2F1AB1E}"/>
              </a:ext>
            </a:extLst>
          </p:cNvPr>
          <p:cNvSpPr>
            <a:spLocks noGrp="1"/>
          </p:cNvSpPr>
          <p:nvPr>
            <p:ph type="sldNum" sz="quarter" idx="12"/>
          </p:nvPr>
        </p:nvSpPr>
        <p:spPr/>
        <p:txBody>
          <a:bodyPr/>
          <a:lstStyle/>
          <a:p>
            <a:fld id="{40A7B169-58CE-4E65-B1F9-ACF9E46440C2}" type="slidenum">
              <a:rPr lang="en-US" smtClean="0"/>
              <a:t>142</a:t>
            </a:fld>
            <a:endParaRPr lang="en-US"/>
          </a:p>
        </p:txBody>
      </p:sp>
      <p:pic>
        <p:nvPicPr>
          <p:cNvPr id="5" name="Picture 4">
            <a:extLst>
              <a:ext uri="{FF2B5EF4-FFF2-40B4-BE49-F238E27FC236}">
                <a16:creationId xmlns:a16="http://schemas.microsoft.com/office/drawing/2014/main" id="{A1F3DD1F-9BCD-9209-B12F-EE44D27E78F2}"/>
              </a:ext>
            </a:extLst>
          </p:cNvPr>
          <p:cNvPicPr>
            <a:picLocks noChangeAspect="1"/>
          </p:cNvPicPr>
          <p:nvPr/>
        </p:nvPicPr>
        <p:blipFill>
          <a:blip r:embed="rId2"/>
          <a:stretch>
            <a:fillRect/>
          </a:stretch>
        </p:blipFill>
        <p:spPr>
          <a:xfrm>
            <a:off x="300037" y="186643"/>
            <a:ext cx="4126636" cy="3242357"/>
          </a:xfrm>
          <a:prstGeom prst="rect">
            <a:avLst/>
          </a:prstGeom>
        </p:spPr>
      </p:pic>
      <p:pic>
        <p:nvPicPr>
          <p:cNvPr id="6" name="Picture 5">
            <a:extLst>
              <a:ext uri="{FF2B5EF4-FFF2-40B4-BE49-F238E27FC236}">
                <a16:creationId xmlns:a16="http://schemas.microsoft.com/office/drawing/2014/main" id="{9C7DC93F-7834-31A4-DA4E-748BB6997A8A}"/>
              </a:ext>
            </a:extLst>
          </p:cNvPr>
          <p:cNvPicPr>
            <a:picLocks noChangeAspect="1"/>
          </p:cNvPicPr>
          <p:nvPr/>
        </p:nvPicPr>
        <p:blipFill>
          <a:blip r:embed="rId3"/>
          <a:srcRect r="4910"/>
          <a:stretch/>
        </p:blipFill>
        <p:spPr>
          <a:xfrm>
            <a:off x="300037" y="3542317"/>
            <a:ext cx="4126636" cy="3213087"/>
          </a:xfrm>
          <a:prstGeom prst="rect">
            <a:avLst/>
          </a:prstGeom>
        </p:spPr>
      </p:pic>
      <p:sp>
        <p:nvSpPr>
          <p:cNvPr id="9" name="TextBox 8">
            <a:extLst>
              <a:ext uri="{FF2B5EF4-FFF2-40B4-BE49-F238E27FC236}">
                <a16:creationId xmlns:a16="http://schemas.microsoft.com/office/drawing/2014/main" id="{857AF479-F11A-BE99-E697-0CDA52B4759A}"/>
              </a:ext>
            </a:extLst>
          </p:cNvPr>
          <p:cNvSpPr txBox="1"/>
          <p:nvPr/>
        </p:nvSpPr>
        <p:spPr>
          <a:xfrm>
            <a:off x="5120640" y="2274838"/>
            <a:ext cx="6146800" cy="2308324"/>
          </a:xfrm>
          <a:prstGeom prst="rect">
            <a:avLst/>
          </a:prstGeom>
          <a:noFill/>
        </p:spPr>
        <p:txBody>
          <a:bodyPr wrap="square" rtlCol="0">
            <a:spAutoFit/>
          </a:bodyPr>
          <a:lstStyle/>
          <a:p>
            <a:pPr algn="l"/>
            <a:r>
              <a:rPr lang="en-US"/>
              <a:t>Application running and displaying messages on serial terminal and expected output:</a:t>
            </a:r>
          </a:p>
          <a:p>
            <a:pPr marL="285750" indent="-285750" algn="l">
              <a:buFont typeface="Arial" panose="020B0604020202020204" pitchFamily="34" charset="0"/>
              <a:buChar char="•"/>
            </a:pPr>
            <a:r>
              <a:rPr lang="en-US"/>
              <a:t>See FW versions for both host MCU and ST67W6X</a:t>
            </a:r>
          </a:p>
          <a:p>
            <a:pPr marL="285750" indent="-285750" algn="l">
              <a:buFont typeface="Arial" panose="020B0604020202020204" pitchFamily="34" charset="0"/>
              <a:buChar char="•"/>
            </a:pPr>
            <a:r>
              <a:rPr lang="en-US"/>
              <a:t>Module initializations (i.e. Wi-Fi, Net, MQTT)</a:t>
            </a:r>
          </a:p>
          <a:p>
            <a:pPr marL="285750" indent="-285750" algn="l">
              <a:buFont typeface="Arial" panose="020B0604020202020204" pitchFamily="34" charset="0"/>
              <a:buChar char="•"/>
            </a:pPr>
            <a:r>
              <a:rPr lang="en-US"/>
              <a:t>Scan and connection to AP</a:t>
            </a:r>
          </a:p>
          <a:p>
            <a:pPr marL="285750" indent="-285750" algn="l">
              <a:buFont typeface="Arial" panose="020B0604020202020204" pitchFamily="34" charset="0"/>
              <a:buChar char="•"/>
            </a:pPr>
            <a:r>
              <a:rPr lang="en-US"/>
              <a:t>MEMS Init</a:t>
            </a:r>
          </a:p>
          <a:p>
            <a:pPr marL="285750" indent="-285750" algn="l">
              <a:buFont typeface="Arial" panose="020B0604020202020204" pitchFamily="34" charset="0"/>
              <a:buChar char="•"/>
            </a:pPr>
            <a:r>
              <a:rPr lang="en-US"/>
              <a:t>MQTT Configure</a:t>
            </a:r>
          </a:p>
          <a:p>
            <a:pPr marL="285750" indent="-285750" algn="l">
              <a:buFont typeface="Arial" panose="020B0604020202020204" pitchFamily="34" charset="0"/>
              <a:buChar char="•"/>
            </a:pPr>
            <a:r>
              <a:rPr lang="en-US"/>
              <a:t>MQTT Publish and Subscription received</a:t>
            </a:r>
          </a:p>
        </p:txBody>
      </p:sp>
    </p:spTree>
    <p:extLst>
      <p:ext uri="{BB962C8B-B14F-4D97-AF65-F5344CB8AC3E}">
        <p14:creationId xmlns:p14="http://schemas.microsoft.com/office/powerpoint/2010/main" val="36204675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8E8D7-6ACD-47D4-4B81-6AD2F73DE8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87D216-21F4-7EE5-0FE5-6FECFBB41A91}"/>
              </a:ext>
            </a:extLst>
          </p:cNvPr>
          <p:cNvSpPr>
            <a:spLocks noGrp="1"/>
          </p:cNvSpPr>
          <p:nvPr>
            <p:ph idx="1"/>
          </p:nvPr>
        </p:nvSpPr>
        <p:spPr/>
        <p:txBody>
          <a:bodyPr/>
          <a:lstStyle/>
          <a:p>
            <a:r>
              <a:rPr lang="en-US" kern="100">
                <a:latin typeface="+mj-lt"/>
                <a:ea typeface="Aptos" panose="020B0004020202020204" pitchFamily="34" charset="0"/>
                <a:cs typeface="Times New Roman" panose="02020603050405020304" pitchFamily="18" charset="0"/>
              </a:rPr>
              <a:t>The IoT MQTT Panel application must be modified to use a username and password as well as match user specifications.</a:t>
            </a:r>
            <a:endParaRPr lang="en-US" kern="100">
              <a:effectLst/>
              <a:latin typeface="+mj-lt"/>
              <a:ea typeface="Aptos" panose="020B0004020202020204" pitchFamily="34" charset="0"/>
              <a:cs typeface="Times New Roman" panose="02020603050405020304" pitchFamily="18" charset="0"/>
            </a:endParaRPr>
          </a:p>
          <a:p>
            <a:r>
              <a:rPr lang="en-US"/>
              <a:t>The </a:t>
            </a:r>
            <a:r>
              <a:rPr lang="en-US" err="1"/>
              <a:t>IoTMQTTPanel</a:t>
            </a:r>
            <a:r>
              <a:rPr lang="en-US"/>
              <a:t>-MLC-</a:t>
            </a:r>
            <a:r>
              <a:rPr lang="en-US" err="1"/>
              <a:t>MotionIntensity.json</a:t>
            </a:r>
            <a:r>
              <a:rPr lang="en-US"/>
              <a:t> is used to configure the IoT MQTT Panel application.</a:t>
            </a:r>
          </a:p>
          <a:p>
            <a:endParaRPr lang="en-US"/>
          </a:p>
          <a:p>
            <a:endParaRPr lang="en-US"/>
          </a:p>
          <a:p>
            <a:endParaRPr lang="en-US"/>
          </a:p>
          <a:p>
            <a:pPr marL="0" indent="0">
              <a:buNone/>
            </a:pPr>
            <a:endParaRPr lang="en-US"/>
          </a:p>
        </p:txBody>
      </p:sp>
      <p:sp>
        <p:nvSpPr>
          <p:cNvPr id="3" name="Title 2">
            <a:extLst>
              <a:ext uri="{FF2B5EF4-FFF2-40B4-BE49-F238E27FC236}">
                <a16:creationId xmlns:a16="http://schemas.microsoft.com/office/drawing/2014/main" id="{FF7CC032-B7CE-8FEE-FF7C-F14948F939B8}"/>
              </a:ext>
            </a:extLst>
          </p:cNvPr>
          <p:cNvSpPr>
            <a:spLocks noGrp="1"/>
          </p:cNvSpPr>
          <p:nvPr>
            <p:ph type="title"/>
          </p:nvPr>
        </p:nvSpPr>
        <p:spPr/>
        <p:txBody>
          <a:bodyPr/>
          <a:lstStyle/>
          <a:p>
            <a:r>
              <a:rPr lang="en-US"/>
              <a:t>ST67W6X MQTT</a:t>
            </a:r>
            <a:br>
              <a:rPr lang="en-US"/>
            </a:br>
            <a:r>
              <a:rPr lang="en-US" sz="2000"/>
              <a:t>IoT MQTT Panel Client Setup - Security Scheme 1</a:t>
            </a:r>
            <a:endParaRPr lang="en-US"/>
          </a:p>
        </p:txBody>
      </p:sp>
      <p:grpSp>
        <p:nvGrpSpPr>
          <p:cNvPr id="10" name="Group 9">
            <a:extLst>
              <a:ext uri="{FF2B5EF4-FFF2-40B4-BE49-F238E27FC236}">
                <a16:creationId xmlns:a16="http://schemas.microsoft.com/office/drawing/2014/main" id="{ACE4AA6E-EA7B-4AF3-1DAD-AAFB2399B530}"/>
              </a:ext>
            </a:extLst>
          </p:cNvPr>
          <p:cNvGrpSpPr/>
          <p:nvPr/>
        </p:nvGrpSpPr>
        <p:grpSpPr>
          <a:xfrm>
            <a:off x="515724" y="3335415"/>
            <a:ext cx="5451338" cy="1737920"/>
            <a:chOff x="765891" y="3360290"/>
            <a:chExt cx="5451338" cy="1737920"/>
          </a:xfrm>
        </p:grpSpPr>
        <p:pic>
          <p:nvPicPr>
            <p:cNvPr id="5" name="Picture 4">
              <a:extLst>
                <a:ext uri="{FF2B5EF4-FFF2-40B4-BE49-F238E27FC236}">
                  <a16:creationId xmlns:a16="http://schemas.microsoft.com/office/drawing/2014/main" id="{A37D67E2-8AE0-E0DB-6DF0-A3D3FD9D32E6}"/>
                </a:ext>
              </a:extLst>
            </p:cNvPr>
            <p:cNvPicPr>
              <a:picLocks noChangeAspect="1"/>
            </p:cNvPicPr>
            <p:nvPr/>
          </p:nvPicPr>
          <p:blipFill>
            <a:blip r:embed="rId2"/>
            <a:srcRect t="48769"/>
            <a:stretch/>
          </p:blipFill>
          <p:spPr>
            <a:xfrm>
              <a:off x="765891" y="3819211"/>
              <a:ext cx="5451338" cy="1278999"/>
            </a:xfrm>
            <a:prstGeom prst="rect">
              <a:avLst/>
            </a:prstGeom>
          </p:spPr>
        </p:pic>
        <p:pic>
          <p:nvPicPr>
            <p:cNvPr id="6" name="Picture 5">
              <a:extLst>
                <a:ext uri="{FF2B5EF4-FFF2-40B4-BE49-F238E27FC236}">
                  <a16:creationId xmlns:a16="http://schemas.microsoft.com/office/drawing/2014/main" id="{60011796-DD5D-4380-1CE2-C90109F4179C}"/>
                </a:ext>
              </a:extLst>
            </p:cNvPr>
            <p:cNvPicPr>
              <a:picLocks noChangeAspect="1"/>
            </p:cNvPicPr>
            <p:nvPr/>
          </p:nvPicPr>
          <p:blipFill>
            <a:blip r:embed="rId2"/>
            <a:srcRect b="81618"/>
            <a:stretch/>
          </p:blipFill>
          <p:spPr>
            <a:xfrm>
              <a:off x="765891" y="3360290"/>
              <a:ext cx="5451338" cy="458921"/>
            </a:xfrm>
            <a:prstGeom prst="rect">
              <a:avLst/>
            </a:prstGeom>
          </p:spPr>
        </p:pic>
        <p:sp>
          <p:nvSpPr>
            <p:cNvPr id="7" name="Rectangle 6">
              <a:extLst>
                <a:ext uri="{FF2B5EF4-FFF2-40B4-BE49-F238E27FC236}">
                  <a16:creationId xmlns:a16="http://schemas.microsoft.com/office/drawing/2014/main" id="{8CF36FC7-8D0B-15AA-F5F0-58BF8F33474C}"/>
                </a:ext>
              </a:extLst>
            </p:cNvPr>
            <p:cNvSpPr/>
            <p:nvPr/>
          </p:nvSpPr>
          <p:spPr>
            <a:xfrm>
              <a:off x="4201064" y="3819211"/>
              <a:ext cx="2016165" cy="1278999"/>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sp>
        <p:nvSpPr>
          <p:cNvPr id="15" name="Rectangle 14">
            <a:extLst>
              <a:ext uri="{FF2B5EF4-FFF2-40B4-BE49-F238E27FC236}">
                <a16:creationId xmlns:a16="http://schemas.microsoft.com/office/drawing/2014/main" id="{26BAB708-CCE5-D600-3443-A1E6637354C6}"/>
              </a:ext>
            </a:extLst>
          </p:cNvPr>
          <p:cNvSpPr/>
          <p:nvPr/>
        </p:nvSpPr>
        <p:spPr>
          <a:xfrm>
            <a:off x="586596" y="4727277"/>
            <a:ext cx="5227608" cy="320180"/>
          </a:xfrm>
          <a:prstGeom prst="rect">
            <a:avLst/>
          </a:prstGeom>
          <a:solidFill>
            <a:srgbClr val="92D05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pic>
        <p:nvPicPr>
          <p:cNvPr id="18" name="Picture 17">
            <a:extLst>
              <a:ext uri="{FF2B5EF4-FFF2-40B4-BE49-F238E27FC236}">
                <a16:creationId xmlns:a16="http://schemas.microsoft.com/office/drawing/2014/main" id="{1C7F42CF-7731-030A-97BB-C6514DAE1CEC}"/>
              </a:ext>
            </a:extLst>
          </p:cNvPr>
          <p:cNvPicPr>
            <a:picLocks noChangeAspect="1"/>
          </p:cNvPicPr>
          <p:nvPr/>
        </p:nvPicPr>
        <p:blipFill>
          <a:blip r:embed="rId3"/>
          <a:srcRect t="-1" r="2406" b="-1"/>
          <a:stretch/>
        </p:blipFill>
        <p:spPr>
          <a:xfrm>
            <a:off x="515724" y="3329648"/>
            <a:ext cx="5451338" cy="458921"/>
          </a:xfrm>
          <a:prstGeom prst="rect">
            <a:avLst/>
          </a:prstGeom>
        </p:spPr>
      </p:pic>
    </p:spTree>
    <p:extLst>
      <p:ext uri="{BB962C8B-B14F-4D97-AF65-F5344CB8AC3E}">
        <p14:creationId xmlns:p14="http://schemas.microsoft.com/office/powerpoint/2010/main" val="3266232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6406E-F2C7-9557-F0B1-C88560F9248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63AC51-DB95-C0AB-7B99-A1D6573E915F}"/>
              </a:ext>
            </a:extLst>
          </p:cNvPr>
          <p:cNvSpPr>
            <a:spLocks noGrp="1"/>
          </p:cNvSpPr>
          <p:nvPr>
            <p:ph idx="1"/>
          </p:nvPr>
        </p:nvSpPr>
        <p:spPr/>
        <p:txBody>
          <a:bodyPr/>
          <a:lstStyle/>
          <a:p>
            <a:r>
              <a:rPr lang="en-US"/>
              <a:t>The .</a:t>
            </a:r>
            <a:r>
              <a:rPr lang="en-US" err="1"/>
              <a:t>json</a:t>
            </a:r>
            <a:r>
              <a:rPr lang="en-US"/>
              <a:t> file can be modified quickly to match the user’s specifications using the IoTMQTTPanel_Helper.py script.</a:t>
            </a:r>
          </a:p>
          <a:p>
            <a:pPr lvl="1"/>
            <a:r>
              <a:rPr lang="en-US"/>
              <a:t>The Python script is located within the project directory at:</a:t>
            </a:r>
          </a:p>
          <a:p>
            <a:pPr lvl="2"/>
            <a:r>
              <a:rPr lang="en-US"/>
              <a:t>Projects\NUCLEO-U575ZI-Q\Demonstrations\ST67W6X\ST67W6X_MQTT_MLC\resources</a:t>
            </a:r>
          </a:p>
          <a:p>
            <a:endParaRPr lang="en-US"/>
          </a:p>
        </p:txBody>
      </p:sp>
      <p:sp>
        <p:nvSpPr>
          <p:cNvPr id="3" name="Title 2">
            <a:extLst>
              <a:ext uri="{FF2B5EF4-FFF2-40B4-BE49-F238E27FC236}">
                <a16:creationId xmlns:a16="http://schemas.microsoft.com/office/drawing/2014/main" id="{ABC40AC5-D4BD-015B-8D8C-288C90B5AC98}"/>
              </a:ext>
            </a:extLst>
          </p:cNvPr>
          <p:cNvSpPr>
            <a:spLocks noGrp="1"/>
          </p:cNvSpPr>
          <p:nvPr>
            <p:ph type="title"/>
          </p:nvPr>
        </p:nvSpPr>
        <p:spPr/>
        <p:txBody>
          <a:bodyPr/>
          <a:lstStyle/>
          <a:p>
            <a:r>
              <a:rPr lang="en-US"/>
              <a:t>ST67W6X MQTT</a:t>
            </a:r>
            <a:br>
              <a:rPr lang="en-US"/>
            </a:br>
            <a:r>
              <a:rPr lang="en-US" sz="2000"/>
              <a:t>IoT MQTT Panel Client Setup - Security Scheme 1</a:t>
            </a:r>
            <a:endParaRPr lang="en-US"/>
          </a:p>
        </p:txBody>
      </p:sp>
      <p:grpSp>
        <p:nvGrpSpPr>
          <p:cNvPr id="13" name="Group 12">
            <a:extLst>
              <a:ext uri="{FF2B5EF4-FFF2-40B4-BE49-F238E27FC236}">
                <a16:creationId xmlns:a16="http://schemas.microsoft.com/office/drawing/2014/main" id="{DF2EECD1-3308-93DE-A5DB-8A982DF66999}"/>
              </a:ext>
            </a:extLst>
          </p:cNvPr>
          <p:cNvGrpSpPr/>
          <p:nvPr/>
        </p:nvGrpSpPr>
        <p:grpSpPr>
          <a:xfrm>
            <a:off x="644662" y="3165586"/>
            <a:ext cx="5451338" cy="1737920"/>
            <a:chOff x="481218" y="2560040"/>
            <a:chExt cx="5451338" cy="1737920"/>
          </a:xfrm>
        </p:grpSpPr>
        <p:grpSp>
          <p:nvGrpSpPr>
            <p:cNvPr id="4" name="Group 3">
              <a:extLst>
                <a:ext uri="{FF2B5EF4-FFF2-40B4-BE49-F238E27FC236}">
                  <a16:creationId xmlns:a16="http://schemas.microsoft.com/office/drawing/2014/main" id="{1317EAF7-743F-BC6B-9BC3-ECE58B75CE1D}"/>
                </a:ext>
              </a:extLst>
            </p:cNvPr>
            <p:cNvGrpSpPr/>
            <p:nvPr/>
          </p:nvGrpSpPr>
          <p:grpSpPr>
            <a:xfrm>
              <a:off x="481218" y="2560040"/>
              <a:ext cx="5451338" cy="1737920"/>
              <a:chOff x="765891" y="3360290"/>
              <a:chExt cx="5451338" cy="1737920"/>
            </a:xfrm>
          </p:grpSpPr>
          <p:pic>
            <p:nvPicPr>
              <p:cNvPr id="8" name="Picture 7">
                <a:extLst>
                  <a:ext uri="{FF2B5EF4-FFF2-40B4-BE49-F238E27FC236}">
                    <a16:creationId xmlns:a16="http://schemas.microsoft.com/office/drawing/2014/main" id="{01F90699-A45E-7AA1-CBD6-A1F39278C7F3}"/>
                  </a:ext>
                </a:extLst>
              </p:cNvPr>
              <p:cNvPicPr>
                <a:picLocks noChangeAspect="1"/>
              </p:cNvPicPr>
              <p:nvPr/>
            </p:nvPicPr>
            <p:blipFill>
              <a:blip r:embed="rId2"/>
              <a:srcRect t="48769"/>
              <a:stretch/>
            </p:blipFill>
            <p:spPr>
              <a:xfrm>
                <a:off x="765891" y="3819211"/>
                <a:ext cx="5451338" cy="1278999"/>
              </a:xfrm>
              <a:prstGeom prst="rect">
                <a:avLst/>
              </a:prstGeom>
            </p:spPr>
          </p:pic>
          <p:pic>
            <p:nvPicPr>
              <p:cNvPr id="9" name="Picture 8">
                <a:extLst>
                  <a:ext uri="{FF2B5EF4-FFF2-40B4-BE49-F238E27FC236}">
                    <a16:creationId xmlns:a16="http://schemas.microsoft.com/office/drawing/2014/main" id="{E9804391-9890-92D4-E75C-5B7E9651C614}"/>
                  </a:ext>
                </a:extLst>
              </p:cNvPr>
              <p:cNvPicPr>
                <a:picLocks noChangeAspect="1"/>
              </p:cNvPicPr>
              <p:nvPr/>
            </p:nvPicPr>
            <p:blipFill>
              <a:blip r:embed="rId2"/>
              <a:srcRect b="81618"/>
              <a:stretch/>
            </p:blipFill>
            <p:spPr>
              <a:xfrm>
                <a:off x="765891" y="3360290"/>
                <a:ext cx="5451338" cy="458921"/>
              </a:xfrm>
              <a:prstGeom prst="rect">
                <a:avLst/>
              </a:prstGeom>
            </p:spPr>
          </p:pic>
          <p:sp>
            <p:nvSpPr>
              <p:cNvPr id="11" name="Rectangle 10">
                <a:extLst>
                  <a:ext uri="{FF2B5EF4-FFF2-40B4-BE49-F238E27FC236}">
                    <a16:creationId xmlns:a16="http://schemas.microsoft.com/office/drawing/2014/main" id="{DBF07E58-65A5-C3D5-F066-09D35A6B29FA}"/>
                  </a:ext>
                </a:extLst>
              </p:cNvPr>
              <p:cNvSpPr/>
              <p:nvPr/>
            </p:nvSpPr>
            <p:spPr>
              <a:xfrm>
                <a:off x="4201064" y="3819211"/>
                <a:ext cx="2016165" cy="1278999"/>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sp>
          <p:nvSpPr>
            <p:cNvPr id="12" name="Rectangle 11">
              <a:extLst>
                <a:ext uri="{FF2B5EF4-FFF2-40B4-BE49-F238E27FC236}">
                  <a16:creationId xmlns:a16="http://schemas.microsoft.com/office/drawing/2014/main" id="{55FB6E20-B510-3EE6-FA39-CE14690171D2}"/>
                </a:ext>
              </a:extLst>
            </p:cNvPr>
            <p:cNvSpPr/>
            <p:nvPr/>
          </p:nvSpPr>
          <p:spPr>
            <a:xfrm>
              <a:off x="593083" y="3395357"/>
              <a:ext cx="5227608" cy="320180"/>
            </a:xfrm>
            <a:prstGeom prst="rect">
              <a:avLst/>
            </a:prstGeom>
            <a:solidFill>
              <a:srgbClr val="92D05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pic>
        <p:nvPicPr>
          <p:cNvPr id="15" name="Picture 14">
            <a:extLst>
              <a:ext uri="{FF2B5EF4-FFF2-40B4-BE49-F238E27FC236}">
                <a16:creationId xmlns:a16="http://schemas.microsoft.com/office/drawing/2014/main" id="{74159C3E-962F-82D7-15C0-3093BCFF7A30}"/>
              </a:ext>
            </a:extLst>
          </p:cNvPr>
          <p:cNvPicPr>
            <a:picLocks noChangeAspect="1"/>
          </p:cNvPicPr>
          <p:nvPr/>
        </p:nvPicPr>
        <p:blipFill>
          <a:blip r:embed="rId3"/>
          <a:srcRect t="-1" r="2406" b="-1"/>
          <a:stretch/>
        </p:blipFill>
        <p:spPr>
          <a:xfrm>
            <a:off x="644662" y="3165585"/>
            <a:ext cx="5451338" cy="458921"/>
          </a:xfrm>
          <a:prstGeom prst="rect">
            <a:avLst/>
          </a:prstGeom>
        </p:spPr>
      </p:pic>
    </p:spTree>
    <p:extLst>
      <p:ext uri="{BB962C8B-B14F-4D97-AF65-F5344CB8AC3E}">
        <p14:creationId xmlns:p14="http://schemas.microsoft.com/office/powerpoint/2010/main" val="12321759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0DDE33-E8E2-B2E9-350E-002096B8AA61}"/>
              </a:ext>
            </a:extLst>
          </p:cNvPr>
          <p:cNvSpPr>
            <a:spLocks noGrp="1"/>
          </p:cNvSpPr>
          <p:nvPr>
            <p:ph type="title"/>
          </p:nvPr>
        </p:nvSpPr>
        <p:spPr/>
        <p:txBody>
          <a:bodyPr/>
          <a:lstStyle/>
          <a:p>
            <a:r>
              <a:rPr lang="en-US"/>
              <a:t>ST67W6X MQTT</a:t>
            </a:r>
            <a:br>
              <a:rPr lang="en-US"/>
            </a:br>
            <a:r>
              <a:rPr lang="en-US" sz="2000"/>
              <a:t>IoT MQTT Panel Client Setup - Security Scheme 1</a:t>
            </a:r>
            <a:endParaRPr lang="en-US"/>
          </a:p>
        </p:txBody>
      </p:sp>
      <p:pic>
        <p:nvPicPr>
          <p:cNvPr id="7" name="Picture 6">
            <a:extLst>
              <a:ext uri="{FF2B5EF4-FFF2-40B4-BE49-F238E27FC236}">
                <a16:creationId xmlns:a16="http://schemas.microsoft.com/office/drawing/2014/main" id="{BA6E9564-7D87-11E8-59F4-B21764A2AE52}"/>
              </a:ext>
            </a:extLst>
          </p:cNvPr>
          <p:cNvPicPr>
            <a:picLocks noChangeAspect="1"/>
          </p:cNvPicPr>
          <p:nvPr/>
        </p:nvPicPr>
        <p:blipFill>
          <a:blip r:embed="rId2"/>
          <a:stretch>
            <a:fillRect/>
          </a:stretch>
        </p:blipFill>
        <p:spPr>
          <a:xfrm>
            <a:off x="497731" y="2325746"/>
            <a:ext cx="4295405" cy="1740678"/>
          </a:xfrm>
          <a:prstGeom prst="rect">
            <a:avLst/>
          </a:prstGeom>
        </p:spPr>
      </p:pic>
      <p:sp>
        <p:nvSpPr>
          <p:cNvPr id="8" name="TextBox 7">
            <a:extLst>
              <a:ext uri="{FF2B5EF4-FFF2-40B4-BE49-F238E27FC236}">
                <a16:creationId xmlns:a16="http://schemas.microsoft.com/office/drawing/2014/main" id="{704173CC-AAA8-C781-C476-3EAB583B3782}"/>
              </a:ext>
            </a:extLst>
          </p:cNvPr>
          <p:cNvSpPr txBox="1"/>
          <p:nvPr/>
        </p:nvSpPr>
        <p:spPr>
          <a:xfrm>
            <a:off x="428435" y="1255501"/>
            <a:ext cx="11352362"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a:t>A command window can be opened at the directory containing the python script by typing in “</a:t>
            </a:r>
            <a:r>
              <a:rPr lang="en-US" sz="2400" err="1"/>
              <a:t>cmd</a:t>
            </a:r>
            <a:r>
              <a:rPr lang="en-US" sz="2400"/>
              <a:t>” in the address bar of the file explorer window. </a:t>
            </a:r>
          </a:p>
        </p:txBody>
      </p:sp>
      <p:grpSp>
        <p:nvGrpSpPr>
          <p:cNvPr id="13" name="Group 12">
            <a:extLst>
              <a:ext uri="{FF2B5EF4-FFF2-40B4-BE49-F238E27FC236}">
                <a16:creationId xmlns:a16="http://schemas.microsoft.com/office/drawing/2014/main" id="{B790FFB3-2FBA-1B9F-CA77-BC53C9B3B01B}"/>
              </a:ext>
            </a:extLst>
          </p:cNvPr>
          <p:cNvGrpSpPr/>
          <p:nvPr/>
        </p:nvGrpSpPr>
        <p:grpSpPr>
          <a:xfrm>
            <a:off x="2824680" y="4320642"/>
            <a:ext cx="8079109" cy="1419878"/>
            <a:chOff x="3471661" y="4182621"/>
            <a:chExt cx="8079109" cy="1419878"/>
          </a:xfrm>
        </p:grpSpPr>
        <p:pic>
          <p:nvPicPr>
            <p:cNvPr id="10" name="Picture 9">
              <a:extLst>
                <a:ext uri="{FF2B5EF4-FFF2-40B4-BE49-F238E27FC236}">
                  <a16:creationId xmlns:a16="http://schemas.microsoft.com/office/drawing/2014/main" id="{91E15564-E6F0-4427-06F1-EF65317CE1DB}"/>
                </a:ext>
              </a:extLst>
            </p:cNvPr>
            <p:cNvPicPr>
              <a:picLocks noChangeAspect="1"/>
            </p:cNvPicPr>
            <p:nvPr/>
          </p:nvPicPr>
          <p:blipFill>
            <a:blip r:embed="rId3"/>
            <a:stretch>
              <a:fillRect/>
            </a:stretch>
          </p:blipFill>
          <p:spPr>
            <a:xfrm>
              <a:off x="3471661" y="4182621"/>
              <a:ext cx="8079109" cy="1419878"/>
            </a:xfrm>
            <a:prstGeom prst="rect">
              <a:avLst/>
            </a:prstGeom>
          </p:spPr>
        </p:pic>
        <p:sp>
          <p:nvSpPr>
            <p:cNvPr id="11" name="Rectangle 10">
              <a:extLst>
                <a:ext uri="{FF2B5EF4-FFF2-40B4-BE49-F238E27FC236}">
                  <a16:creationId xmlns:a16="http://schemas.microsoft.com/office/drawing/2014/main" id="{CEF7C110-FA11-2A96-0E3B-9808E8BCC560}"/>
                </a:ext>
              </a:extLst>
            </p:cNvPr>
            <p:cNvSpPr/>
            <p:nvPr/>
          </p:nvSpPr>
          <p:spPr>
            <a:xfrm>
              <a:off x="4721526" y="4994695"/>
              <a:ext cx="6228270" cy="181154"/>
            </a:xfrm>
            <a:prstGeom prst="rect">
              <a:avLst/>
            </a:prstGeom>
            <a:solidFill>
              <a:srgbClr val="0C0C0C"/>
            </a:solidFill>
            <a:ln>
              <a:solidFill>
                <a:srgbClr val="0C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1000" err="1"/>
            </a:p>
          </p:txBody>
        </p:sp>
        <p:pic>
          <p:nvPicPr>
            <p:cNvPr id="12" name="Picture 11">
              <a:extLst>
                <a:ext uri="{FF2B5EF4-FFF2-40B4-BE49-F238E27FC236}">
                  <a16:creationId xmlns:a16="http://schemas.microsoft.com/office/drawing/2014/main" id="{D7547DA9-AEC9-5981-FD84-3F64EFB79488}"/>
                </a:ext>
              </a:extLst>
            </p:cNvPr>
            <p:cNvPicPr>
              <a:picLocks noChangeAspect="1"/>
            </p:cNvPicPr>
            <p:nvPr/>
          </p:nvPicPr>
          <p:blipFill>
            <a:blip r:embed="rId3"/>
            <a:srcRect l="28674" t="53953" r="7616" b="30251"/>
            <a:stretch/>
          </p:blipFill>
          <p:spPr>
            <a:xfrm>
              <a:off x="4721526" y="4951562"/>
              <a:ext cx="5147094" cy="224287"/>
            </a:xfrm>
            <a:prstGeom prst="rect">
              <a:avLst/>
            </a:prstGeom>
          </p:spPr>
        </p:pic>
      </p:grpSp>
      <p:cxnSp>
        <p:nvCxnSpPr>
          <p:cNvPr id="15" name="Connector: Elbow 14">
            <a:extLst>
              <a:ext uri="{FF2B5EF4-FFF2-40B4-BE49-F238E27FC236}">
                <a16:creationId xmlns:a16="http://schemas.microsoft.com/office/drawing/2014/main" id="{A5A34611-C81E-9383-74AC-F88E53D059CA}"/>
              </a:ext>
            </a:extLst>
          </p:cNvPr>
          <p:cNvCxnSpPr>
            <a:cxnSpLocks/>
          </p:cNvCxnSpPr>
          <p:nvPr/>
        </p:nvCxnSpPr>
        <p:spPr>
          <a:xfrm>
            <a:off x="4925683" y="3196085"/>
            <a:ext cx="1938551" cy="925183"/>
          </a:xfrm>
          <a:prstGeom prst="bentConnector3">
            <a:avLst>
              <a:gd name="adj1" fmla="val 99839"/>
            </a:avLst>
          </a:prstGeom>
          <a:ln w="57150">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4164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90159-92D6-4AB8-C5FE-F6BFA71996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99282A-A312-CCAE-938D-3EAA3E6CAC8F}"/>
              </a:ext>
            </a:extLst>
          </p:cNvPr>
          <p:cNvSpPr>
            <a:spLocks noGrp="1"/>
          </p:cNvSpPr>
          <p:nvPr>
            <p:ph type="title"/>
          </p:nvPr>
        </p:nvSpPr>
        <p:spPr/>
        <p:txBody>
          <a:bodyPr/>
          <a:lstStyle/>
          <a:p>
            <a:r>
              <a:rPr lang="en-US"/>
              <a:t>ST67W6X MQTT</a:t>
            </a:r>
            <a:br>
              <a:rPr lang="en-US"/>
            </a:br>
            <a:r>
              <a:rPr lang="en-US" sz="2000"/>
              <a:t>IoT MQTT Panel Client Setup - Security Scheme 1</a:t>
            </a:r>
            <a:endParaRPr lang="en-US"/>
          </a:p>
        </p:txBody>
      </p:sp>
      <p:sp>
        <p:nvSpPr>
          <p:cNvPr id="8" name="TextBox 7">
            <a:extLst>
              <a:ext uri="{FF2B5EF4-FFF2-40B4-BE49-F238E27FC236}">
                <a16:creationId xmlns:a16="http://schemas.microsoft.com/office/drawing/2014/main" id="{7CE60478-AA32-37BD-E98E-1C50CE5DBCB3}"/>
              </a:ext>
            </a:extLst>
          </p:cNvPr>
          <p:cNvSpPr txBox="1"/>
          <p:nvPr/>
        </p:nvSpPr>
        <p:spPr>
          <a:xfrm>
            <a:off x="428435" y="1255501"/>
            <a:ext cx="11352362"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a:t>To see the available parameters that can be edited within the IoTMQTTPanel_Helper.py provide the option ‘-h’ when calling the script</a:t>
            </a:r>
          </a:p>
        </p:txBody>
      </p:sp>
      <p:pic>
        <p:nvPicPr>
          <p:cNvPr id="5" name="Picture 4">
            <a:extLst>
              <a:ext uri="{FF2B5EF4-FFF2-40B4-BE49-F238E27FC236}">
                <a16:creationId xmlns:a16="http://schemas.microsoft.com/office/drawing/2014/main" id="{7473CCCE-6BCD-9461-678E-449CDFDCEEA1}"/>
              </a:ext>
            </a:extLst>
          </p:cNvPr>
          <p:cNvPicPr>
            <a:picLocks noChangeAspect="1"/>
          </p:cNvPicPr>
          <p:nvPr/>
        </p:nvPicPr>
        <p:blipFill>
          <a:blip r:embed="rId2"/>
          <a:stretch>
            <a:fillRect/>
          </a:stretch>
        </p:blipFill>
        <p:spPr>
          <a:xfrm>
            <a:off x="691511" y="2176814"/>
            <a:ext cx="10418090" cy="3914361"/>
          </a:xfrm>
          <a:prstGeom prst="rect">
            <a:avLst/>
          </a:prstGeom>
        </p:spPr>
      </p:pic>
    </p:spTree>
    <p:extLst>
      <p:ext uri="{BB962C8B-B14F-4D97-AF65-F5344CB8AC3E}">
        <p14:creationId xmlns:p14="http://schemas.microsoft.com/office/powerpoint/2010/main" val="30250017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3E47B-3E75-52F5-4026-846EA0FFA4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5B439B-697D-867C-3DB0-ADE9F3010135}"/>
              </a:ext>
            </a:extLst>
          </p:cNvPr>
          <p:cNvSpPr>
            <a:spLocks noGrp="1"/>
          </p:cNvSpPr>
          <p:nvPr>
            <p:ph type="title"/>
          </p:nvPr>
        </p:nvSpPr>
        <p:spPr/>
        <p:txBody>
          <a:bodyPr/>
          <a:lstStyle/>
          <a:p>
            <a:r>
              <a:rPr lang="en-US"/>
              <a:t>ST67W6X MQTT</a:t>
            </a:r>
            <a:br>
              <a:rPr lang="en-US"/>
            </a:br>
            <a:r>
              <a:rPr lang="en-US" sz="2000"/>
              <a:t>IoT MQTT Panel Client Setup - Security Scheme 1</a:t>
            </a:r>
            <a:endParaRPr lang="en-US"/>
          </a:p>
        </p:txBody>
      </p:sp>
      <p:sp>
        <p:nvSpPr>
          <p:cNvPr id="8" name="TextBox 7">
            <a:extLst>
              <a:ext uri="{FF2B5EF4-FFF2-40B4-BE49-F238E27FC236}">
                <a16:creationId xmlns:a16="http://schemas.microsoft.com/office/drawing/2014/main" id="{031C89E9-3C21-D997-7341-BF13F5250698}"/>
              </a:ext>
            </a:extLst>
          </p:cNvPr>
          <p:cNvSpPr txBox="1"/>
          <p:nvPr/>
        </p:nvSpPr>
        <p:spPr>
          <a:xfrm>
            <a:off x="419819" y="1376271"/>
            <a:ext cx="11352362" cy="2308324"/>
          </a:xfrm>
          <a:prstGeom prst="rect">
            <a:avLst/>
          </a:prstGeom>
          <a:noFill/>
        </p:spPr>
        <p:txBody>
          <a:bodyPr wrap="square" rtlCol="0">
            <a:spAutoFit/>
          </a:bodyPr>
          <a:lstStyle/>
          <a:p>
            <a:pPr marL="285750" indent="-285750" algn="l">
              <a:buFont typeface="Arial" panose="020B0604020202020204" pitchFamily="34" charset="0"/>
              <a:buChar char="•"/>
            </a:pPr>
            <a:r>
              <a:rPr lang="en-US" sz="2400"/>
              <a:t>When calling the script the </a:t>
            </a:r>
            <a:r>
              <a:rPr lang="en-US" sz="2400" err="1"/>
              <a:t>JSONin</a:t>
            </a:r>
            <a:r>
              <a:rPr lang="en-US" sz="2400"/>
              <a:t> file </a:t>
            </a:r>
            <a:r>
              <a:rPr lang="en-US" sz="2400" b="1"/>
              <a:t>must</a:t>
            </a:r>
            <a:r>
              <a:rPr lang="en-US" sz="2400"/>
              <a:t> be specified</a:t>
            </a:r>
          </a:p>
          <a:p>
            <a:pPr marL="285750" indent="-285750" algn="l">
              <a:buFont typeface="Arial" panose="020B0604020202020204" pitchFamily="34" charset="0"/>
              <a:buChar char="•"/>
            </a:pPr>
            <a:endParaRPr lang="en-US" sz="2400"/>
          </a:p>
          <a:p>
            <a:pPr marL="285750" indent="-285750" algn="l">
              <a:buFont typeface="Arial" panose="020B0604020202020204" pitchFamily="34" charset="0"/>
              <a:buChar char="•"/>
            </a:pPr>
            <a:r>
              <a:rPr lang="en-US" sz="2400"/>
              <a:t>For this hands-on we will be using the </a:t>
            </a:r>
            <a:r>
              <a:rPr lang="en-US" sz="2400" err="1"/>
              <a:t>IotMQTTPanel</a:t>
            </a:r>
            <a:r>
              <a:rPr lang="en-US" sz="2400"/>
              <a:t>-MLC-</a:t>
            </a:r>
            <a:r>
              <a:rPr lang="en-US" sz="2400" err="1"/>
              <a:t>MotionIntensity.json</a:t>
            </a:r>
            <a:endParaRPr lang="en-US" sz="2400"/>
          </a:p>
          <a:p>
            <a:pPr marL="285750" indent="-285750" algn="l">
              <a:buFont typeface="Arial" panose="020B0604020202020204" pitchFamily="34" charset="0"/>
              <a:buChar char="•"/>
            </a:pPr>
            <a:endParaRPr lang="en-US" sz="2400"/>
          </a:p>
          <a:p>
            <a:pPr marL="285750" indent="-285750" algn="l">
              <a:buFont typeface="Arial" panose="020B0604020202020204" pitchFamily="34" charset="0"/>
              <a:buChar char="•"/>
            </a:pPr>
            <a:r>
              <a:rPr lang="en-US" sz="2400"/>
              <a:t>We also recommend specifying the “out” file which will save any changes specified in the python script to another .</a:t>
            </a:r>
            <a:r>
              <a:rPr lang="en-US" sz="2400" err="1"/>
              <a:t>json</a:t>
            </a:r>
            <a:r>
              <a:rPr lang="en-US" sz="2400"/>
              <a:t> file</a:t>
            </a:r>
          </a:p>
        </p:txBody>
      </p:sp>
    </p:spTree>
    <p:extLst>
      <p:ext uri="{BB962C8B-B14F-4D97-AF65-F5344CB8AC3E}">
        <p14:creationId xmlns:p14="http://schemas.microsoft.com/office/powerpoint/2010/main" val="29119500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8D652-E855-A239-9B09-173747B95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5E6FDC-5FBE-1A8B-239B-58C619907F1A}"/>
              </a:ext>
            </a:extLst>
          </p:cNvPr>
          <p:cNvSpPr>
            <a:spLocks noGrp="1"/>
          </p:cNvSpPr>
          <p:nvPr>
            <p:ph type="title"/>
          </p:nvPr>
        </p:nvSpPr>
        <p:spPr/>
        <p:txBody>
          <a:bodyPr/>
          <a:lstStyle/>
          <a:p>
            <a:r>
              <a:rPr lang="en-US"/>
              <a:t>ST67W6X MQTT</a:t>
            </a:r>
            <a:br>
              <a:rPr lang="en-US"/>
            </a:br>
            <a:r>
              <a:rPr lang="en-US" sz="2000"/>
              <a:t>IoT MQTT Panel Client Setup - Security Scheme 1</a:t>
            </a:r>
            <a:endParaRPr lang="en-US"/>
          </a:p>
        </p:txBody>
      </p:sp>
      <p:sp>
        <p:nvSpPr>
          <p:cNvPr id="8" name="TextBox 7">
            <a:extLst>
              <a:ext uri="{FF2B5EF4-FFF2-40B4-BE49-F238E27FC236}">
                <a16:creationId xmlns:a16="http://schemas.microsoft.com/office/drawing/2014/main" id="{FD273CA9-82B4-8C51-CB0E-51CE849479C8}"/>
              </a:ext>
            </a:extLst>
          </p:cNvPr>
          <p:cNvSpPr txBox="1"/>
          <p:nvPr/>
        </p:nvSpPr>
        <p:spPr>
          <a:xfrm>
            <a:off x="419819" y="1376271"/>
            <a:ext cx="11352362"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a:t>Configure the .</a:t>
            </a:r>
            <a:r>
              <a:rPr lang="en-US" sz="2400" err="1"/>
              <a:t>json</a:t>
            </a:r>
            <a:r>
              <a:rPr lang="en-US" sz="2400"/>
              <a:t> file with the configurations specified in </a:t>
            </a:r>
            <a:r>
              <a:rPr lang="en-US" sz="2400" err="1"/>
              <a:t>app_config.h</a:t>
            </a:r>
            <a:endParaRPr lang="en-US" sz="2400"/>
          </a:p>
        </p:txBody>
      </p:sp>
      <p:pic>
        <p:nvPicPr>
          <p:cNvPr id="5" name="Picture 4">
            <a:extLst>
              <a:ext uri="{FF2B5EF4-FFF2-40B4-BE49-F238E27FC236}">
                <a16:creationId xmlns:a16="http://schemas.microsoft.com/office/drawing/2014/main" id="{71169111-16D5-13C6-4134-870ED2CD8FD6}"/>
              </a:ext>
            </a:extLst>
          </p:cNvPr>
          <p:cNvPicPr>
            <a:picLocks noChangeAspect="1"/>
          </p:cNvPicPr>
          <p:nvPr/>
        </p:nvPicPr>
        <p:blipFill>
          <a:blip r:embed="rId2"/>
          <a:srcRect b="36383"/>
          <a:stretch/>
        </p:blipFill>
        <p:spPr>
          <a:xfrm>
            <a:off x="820513" y="2055927"/>
            <a:ext cx="10383450" cy="1818059"/>
          </a:xfrm>
          <a:prstGeom prst="rect">
            <a:avLst/>
          </a:prstGeom>
        </p:spPr>
      </p:pic>
    </p:spTree>
    <p:extLst>
      <p:ext uri="{BB962C8B-B14F-4D97-AF65-F5344CB8AC3E}">
        <p14:creationId xmlns:p14="http://schemas.microsoft.com/office/powerpoint/2010/main" val="7445736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5EDC6-2B63-7ACD-F8C2-AA68B73FB4D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D41DAA-A9B7-9983-DEEB-AC41C731F3AF}"/>
              </a:ext>
            </a:extLst>
          </p:cNvPr>
          <p:cNvSpPr>
            <a:spLocks noGrp="1"/>
          </p:cNvSpPr>
          <p:nvPr>
            <p:ph idx="1"/>
          </p:nvPr>
        </p:nvSpPr>
        <p:spPr>
          <a:xfrm>
            <a:off x="300039" y="1484313"/>
            <a:ext cx="5427902" cy="4608512"/>
          </a:xfrm>
        </p:spPr>
        <p:txBody>
          <a:bodyPr/>
          <a:lstStyle/>
          <a:p>
            <a:r>
              <a:rPr lang="en-US"/>
              <a:t>Setup MQTT Client on IoT MQTT Panel Application</a:t>
            </a:r>
          </a:p>
          <a:p>
            <a:pPr marL="457200" indent="-457200">
              <a:buFont typeface="+mj-lt"/>
              <a:buAutoNum type="arabicPeriod"/>
            </a:pPr>
            <a:r>
              <a:rPr lang="en-US"/>
              <a:t>Load modified .</a:t>
            </a:r>
            <a:r>
              <a:rPr lang="en-US" err="1"/>
              <a:t>json</a:t>
            </a:r>
            <a:r>
              <a:rPr lang="en-US"/>
              <a:t> file onto smart device</a:t>
            </a:r>
          </a:p>
          <a:p>
            <a:pPr marL="457200" indent="-457200">
              <a:buFont typeface="+mj-lt"/>
              <a:buAutoNum type="arabicPeriod"/>
            </a:pPr>
            <a:r>
              <a:rPr lang="en-US"/>
              <a:t>Restore connection based on configurations set in .</a:t>
            </a:r>
            <a:r>
              <a:rPr lang="en-US" err="1"/>
              <a:t>json</a:t>
            </a:r>
            <a:r>
              <a:rPr lang="en-US"/>
              <a:t> file</a:t>
            </a:r>
          </a:p>
          <a:p>
            <a:pPr marL="457200" indent="-457200">
              <a:buFont typeface="+mj-lt"/>
              <a:buAutoNum type="arabicPeriod"/>
            </a:pPr>
            <a:r>
              <a:rPr lang="en-US"/>
              <a:t>Verify connection and data in app with application running on STM32U5+ST67</a:t>
            </a:r>
          </a:p>
        </p:txBody>
      </p:sp>
      <p:sp>
        <p:nvSpPr>
          <p:cNvPr id="3" name="Title 2">
            <a:extLst>
              <a:ext uri="{FF2B5EF4-FFF2-40B4-BE49-F238E27FC236}">
                <a16:creationId xmlns:a16="http://schemas.microsoft.com/office/drawing/2014/main" id="{724207DF-A912-5462-3B5E-9FB66769BDD5}"/>
              </a:ext>
            </a:extLst>
          </p:cNvPr>
          <p:cNvSpPr>
            <a:spLocks noGrp="1"/>
          </p:cNvSpPr>
          <p:nvPr>
            <p:ph type="title"/>
          </p:nvPr>
        </p:nvSpPr>
        <p:spPr/>
        <p:txBody>
          <a:bodyPr/>
          <a:lstStyle/>
          <a:p>
            <a:r>
              <a:rPr lang="en-US"/>
              <a:t>ST67W6X MQTT</a:t>
            </a:r>
            <a:br>
              <a:rPr lang="en-US"/>
            </a:br>
            <a:r>
              <a:rPr lang="en-US" sz="2000"/>
              <a:t>IoT MQTT Panel Client Setup - Security Scheme 1</a:t>
            </a:r>
            <a:endParaRPr lang="en-US"/>
          </a:p>
        </p:txBody>
      </p:sp>
      <p:sp>
        <p:nvSpPr>
          <p:cNvPr id="4" name="Slide Number Placeholder 3">
            <a:extLst>
              <a:ext uri="{FF2B5EF4-FFF2-40B4-BE49-F238E27FC236}">
                <a16:creationId xmlns:a16="http://schemas.microsoft.com/office/drawing/2014/main" id="{76C976E7-FDA8-DDB5-0F49-418E481D54BD}"/>
              </a:ext>
            </a:extLst>
          </p:cNvPr>
          <p:cNvSpPr>
            <a:spLocks noGrp="1"/>
          </p:cNvSpPr>
          <p:nvPr>
            <p:ph type="sldNum" sz="quarter" idx="12"/>
          </p:nvPr>
        </p:nvSpPr>
        <p:spPr>
          <a:xfrm>
            <a:off x="11610261" y="6330968"/>
            <a:ext cx="411004" cy="292554"/>
          </a:xfrm>
        </p:spPr>
        <p:txBody>
          <a:bodyPr/>
          <a:lstStyle/>
          <a:p>
            <a:fld id="{40A7B169-58CE-4E65-B1F9-ACF9E46440C2}" type="slidenum">
              <a:rPr lang="en-US" smtClean="0"/>
              <a:t>149</a:t>
            </a:fld>
            <a:endParaRPr lang="en-US"/>
          </a:p>
        </p:txBody>
      </p:sp>
      <p:pic>
        <p:nvPicPr>
          <p:cNvPr id="6" name="Picture 5">
            <a:extLst>
              <a:ext uri="{FF2B5EF4-FFF2-40B4-BE49-F238E27FC236}">
                <a16:creationId xmlns:a16="http://schemas.microsoft.com/office/drawing/2014/main" id="{82B69119-EE27-F7FD-E890-D49506494C6D}"/>
              </a:ext>
            </a:extLst>
          </p:cNvPr>
          <p:cNvPicPr>
            <a:picLocks noChangeAspect="1"/>
          </p:cNvPicPr>
          <p:nvPr/>
        </p:nvPicPr>
        <p:blipFill>
          <a:blip r:embed="rId2"/>
          <a:stretch>
            <a:fillRect/>
          </a:stretch>
        </p:blipFill>
        <p:spPr>
          <a:xfrm>
            <a:off x="9399677" y="1611972"/>
            <a:ext cx="2112978" cy="3761715"/>
          </a:xfrm>
          <a:prstGeom prst="rect">
            <a:avLst/>
          </a:prstGeom>
        </p:spPr>
      </p:pic>
      <p:sp>
        <p:nvSpPr>
          <p:cNvPr id="7" name="Arrow: Bent 6">
            <a:extLst>
              <a:ext uri="{FF2B5EF4-FFF2-40B4-BE49-F238E27FC236}">
                <a16:creationId xmlns:a16="http://schemas.microsoft.com/office/drawing/2014/main" id="{6F259254-D5D3-59E0-D9E8-8024F790E828}"/>
              </a:ext>
            </a:extLst>
          </p:cNvPr>
          <p:cNvSpPr/>
          <p:nvPr/>
        </p:nvSpPr>
        <p:spPr>
          <a:xfrm flipV="1">
            <a:off x="8382084" y="2317338"/>
            <a:ext cx="1017592" cy="1304924"/>
          </a:xfrm>
          <a:prstGeom prst="bentArrow">
            <a:avLst>
              <a:gd name="adj1" fmla="val 13148"/>
              <a:gd name="adj2" fmla="val 16479"/>
              <a:gd name="adj3" fmla="val 25000"/>
              <a:gd name="adj4" fmla="val 3011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solidFill>
                <a:schemeClr val="tx1"/>
              </a:solidFill>
            </a:endParaRPr>
          </a:p>
        </p:txBody>
      </p:sp>
      <p:pic>
        <p:nvPicPr>
          <p:cNvPr id="8" name="Picture 7" descr="A screenshot of a computer&#10;&#10;Description automatically generated">
            <a:extLst>
              <a:ext uri="{FF2B5EF4-FFF2-40B4-BE49-F238E27FC236}">
                <a16:creationId xmlns:a16="http://schemas.microsoft.com/office/drawing/2014/main" id="{7B479A56-61DF-4C6A-8D99-C4050894C89D}"/>
              </a:ext>
            </a:extLst>
          </p:cNvPr>
          <p:cNvPicPr>
            <a:picLocks noChangeAspect="1"/>
          </p:cNvPicPr>
          <p:nvPr/>
        </p:nvPicPr>
        <p:blipFill>
          <a:blip r:embed="rId3">
            <a:extLst>
              <a:ext uri="{28A0092B-C50C-407E-A947-70E740481C1C}">
                <a14:useLocalDpi xmlns:a14="http://schemas.microsoft.com/office/drawing/2010/main" val="0"/>
              </a:ext>
            </a:extLst>
          </a:blip>
          <a:srcRect b="4869"/>
          <a:stretch/>
        </p:blipFill>
        <p:spPr>
          <a:xfrm>
            <a:off x="5777570" y="2950538"/>
            <a:ext cx="2418841" cy="3681722"/>
          </a:xfrm>
          <a:prstGeom prst="rect">
            <a:avLst/>
          </a:prstGeom>
        </p:spPr>
      </p:pic>
      <p:sp>
        <p:nvSpPr>
          <p:cNvPr id="9" name="Arrow: Left 8">
            <a:extLst>
              <a:ext uri="{FF2B5EF4-FFF2-40B4-BE49-F238E27FC236}">
                <a16:creationId xmlns:a16="http://schemas.microsoft.com/office/drawing/2014/main" id="{9D4F1163-B620-3C59-F32B-21A350D43B3D}"/>
              </a:ext>
            </a:extLst>
          </p:cNvPr>
          <p:cNvSpPr/>
          <p:nvPr/>
        </p:nvSpPr>
        <p:spPr>
          <a:xfrm>
            <a:off x="8369877" y="3788569"/>
            <a:ext cx="822440" cy="599565"/>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nvGrpSpPr>
          <p:cNvPr id="11" name="Group 10">
            <a:extLst>
              <a:ext uri="{FF2B5EF4-FFF2-40B4-BE49-F238E27FC236}">
                <a16:creationId xmlns:a16="http://schemas.microsoft.com/office/drawing/2014/main" id="{2E7012B6-6908-3B11-1950-FE7B1CB40229}"/>
              </a:ext>
            </a:extLst>
          </p:cNvPr>
          <p:cNvGrpSpPr/>
          <p:nvPr/>
        </p:nvGrpSpPr>
        <p:grpSpPr>
          <a:xfrm>
            <a:off x="6681385" y="1693451"/>
            <a:ext cx="2614612" cy="623887"/>
            <a:chOff x="6681385" y="1693451"/>
            <a:chExt cx="2614612" cy="623887"/>
          </a:xfrm>
        </p:grpSpPr>
        <p:graphicFrame>
          <p:nvGraphicFramePr>
            <p:cNvPr id="5" name="Object 4">
              <a:hlinkClick r:id="rId4" action="ppaction://hlinkfile"/>
              <a:extLst>
                <a:ext uri="{FF2B5EF4-FFF2-40B4-BE49-F238E27FC236}">
                  <a16:creationId xmlns:a16="http://schemas.microsoft.com/office/drawing/2014/main" id="{FA7B3FB2-3AD4-25CC-F875-96C6655F291E}"/>
                </a:ext>
              </a:extLst>
            </p:cNvPr>
            <p:cNvGraphicFramePr>
              <a:graphicFrameLocks noChangeAspect="1"/>
            </p:cNvGraphicFramePr>
            <p:nvPr/>
          </p:nvGraphicFramePr>
          <p:xfrm>
            <a:off x="6681385" y="1693451"/>
            <a:ext cx="2614612" cy="623887"/>
          </p:xfrm>
          <a:graphic>
            <a:graphicData uri="http://schemas.openxmlformats.org/presentationml/2006/ole">
              <mc:AlternateContent xmlns:mc="http://schemas.openxmlformats.org/markup-compatibility/2006">
                <mc:Choice xmlns:v="urn:schemas-microsoft-com:vml" Requires="v">
                  <p:oleObj name="Packager Shell Object" showAsIcon="1" r:id="rId5" imgW="1905840" imgH="453600" progId="Package">
                    <p:embed/>
                  </p:oleObj>
                </mc:Choice>
                <mc:Fallback>
                  <p:oleObj name="Packager Shell Object" showAsIcon="1" r:id="rId5" imgW="1905840" imgH="453600" progId="Package">
                    <p:embed/>
                    <p:pic>
                      <p:nvPicPr>
                        <p:cNvPr id="5" name="Object 4">
                          <a:hlinkClick r:id="rId4" action="ppaction://hlinkfile"/>
                          <a:extLst>
                            <a:ext uri="{FF2B5EF4-FFF2-40B4-BE49-F238E27FC236}">
                              <a16:creationId xmlns:a16="http://schemas.microsoft.com/office/drawing/2014/main" id="{FA7B3FB2-3AD4-25CC-F875-96C6655F291E}"/>
                            </a:ext>
                          </a:extLst>
                        </p:cNvPr>
                        <p:cNvPicPr/>
                        <p:nvPr/>
                      </p:nvPicPr>
                      <p:blipFill>
                        <a:blip r:embed="rId6"/>
                        <a:stretch>
                          <a:fillRect/>
                        </a:stretch>
                      </p:blipFill>
                      <p:spPr>
                        <a:xfrm>
                          <a:off x="6681385" y="1693451"/>
                          <a:ext cx="2614612" cy="623887"/>
                        </a:xfrm>
                        <a:prstGeom prst="rect">
                          <a:avLst/>
                        </a:prstGeom>
                        <a:solidFill>
                          <a:schemeClr val="accent4"/>
                        </a:solidFill>
                      </p:spPr>
                    </p:pic>
                  </p:oleObj>
                </mc:Fallback>
              </mc:AlternateContent>
            </a:graphicData>
          </a:graphic>
        </p:graphicFrame>
        <p:sp>
          <p:nvSpPr>
            <p:cNvPr id="10" name="Rectangle 9">
              <a:extLst>
                <a:ext uri="{FF2B5EF4-FFF2-40B4-BE49-F238E27FC236}">
                  <a16:creationId xmlns:a16="http://schemas.microsoft.com/office/drawing/2014/main" id="{DEF5E879-0CFD-EF6F-818F-DE32D8365F0B}"/>
                </a:ext>
              </a:extLst>
            </p:cNvPr>
            <p:cNvSpPr/>
            <p:nvPr/>
          </p:nvSpPr>
          <p:spPr>
            <a:xfrm>
              <a:off x="6833327" y="2018581"/>
              <a:ext cx="2268747" cy="257894"/>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sz="1200" err="1">
                  <a:solidFill>
                    <a:srgbClr val="0C0C0C"/>
                  </a:solidFill>
                </a:rPr>
                <a:t>NewPanel.json</a:t>
              </a:r>
              <a:endParaRPr lang="en-US">
                <a:solidFill>
                  <a:srgbClr val="0C0C0C"/>
                </a:solidFill>
              </a:endParaRPr>
            </a:p>
          </p:txBody>
        </p:sp>
      </p:grpSp>
    </p:spTree>
    <p:extLst>
      <p:ext uri="{BB962C8B-B14F-4D97-AF65-F5344CB8AC3E}">
        <p14:creationId xmlns:p14="http://schemas.microsoft.com/office/powerpoint/2010/main" val="1966615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D7048-EF7E-C4C5-2D51-10EFE3BB79A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7966D206-444D-BB14-8A5F-D273885F37B2}"/>
              </a:ext>
            </a:extLst>
          </p:cNvPr>
          <p:cNvSpPr>
            <a:spLocks noGrp="1"/>
          </p:cNvSpPr>
          <p:nvPr>
            <p:ph type="title"/>
          </p:nvPr>
        </p:nvSpPr>
        <p:spPr/>
        <p:txBody>
          <a:bodyPr anchor="ctr"/>
          <a:lstStyle/>
          <a:p>
            <a:pPr>
              <a:spcAft>
                <a:spcPct val="0"/>
              </a:spcAft>
            </a:pPr>
            <a:r>
              <a:rPr lang="en-US"/>
              <a:t>X-CUBE-ST67W1</a:t>
            </a:r>
            <a:r>
              <a:rPr lang="en-US">
                <a:latin typeface="Arial" panose="020B0604020202020204" pitchFamily="34" charset="0"/>
              </a:rPr>
              <a:t> NCP tools</a:t>
            </a:r>
          </a:p>
        </p:txBody>
      </p:sp>
      <p:graphicFrame>
        <p:nvGraphicFramePr>
          <p:cNvPr id="6" name="Table 5">
            <a:extLst>
              <a:ext uri="{FF2B5EF4-FFF2-40B4-BE49-F238E27FC236}">
                <a16:creationId xmlns:a16="http://schemas.microsoft.com/office/drawing/2014/main" id="{2CB0D247-534F-BD3B-F0F9-127053491D7D}"/>
              </a:ext>
            </a:extLst>
          </p:cNvPr>
          <p:cNvGraphicFramePr>
            <a:graphicFrameLocks noGrp="1"/>
          </p:cNvGraphicFramePr>
          <p:nvPr/>
        </p:nvGraphicFramePr>
        <p:xfrm>
          <a:off x="3563096" y="2604580"/>
          <a:ext cx="8346329" cy="2407324"/>
        </p:xfrm>
        <a:graphic>
          <a:graphicData uri="http://schemas.openxmlformats.org/drawingml/2006/table">
            <a:tbl>
              <a:tblPr firstRow="1" firstCol="1" bandRow="1">
                <a:tableStyleId>{5C22544A-7EE6-4342-B048-85BDC9FD1C3A}</a:tableStyleId>
              </a:tblPr>
              <a:tblGrid>
                <a:gridCol w="2828997">
                  <a:extLst>
                    <a:ext uri="{9D8B030D-6E8A-4147-A177-3AD203B41FA5}">
                      <a16:colId xmlns:a16="http://schemas.microsoft.com/office/drawing/2014/main" val="3831960220"/>
                    </a:ext>
                  </a:extLst>
                </a:gridCol>
                <a:gridCol w="5517332">
                  <a:extLst>
                    <a:ext uri="{9D8B030D-6E8A-4147-A177-3AD203B41FA5}">
                      <a16:colId xmlns:a16="http://schemas.microsoft.com/office/drawing/2014/main" val="1238836197"/>
                    </a:ext>
                  </a:extLst>
                </a:gridCol>
              </a:tblGrid>
              <a:tr h="258301">
                <a:tc>
                  <a:txBody>
                    <a:bodyPr/>
                    <a:lstStyle/>
                    <a:p>
                      <a:r>
                        <a:rPr lang="en-GB" sz="1100">
                          <a:effectLst/>
                        </a:rPr>
                        <a:t>Tool</a:t>
                      </a:r>
                      <a:endParaRPr lang="en-GB" sz="1100">
                        <a:effectLst/>
                        <a:latin typeface="Calibri" panose="020F0502020204030204" pitchFamily="34" charset="0"/>
                        <a:ea typeface="Aptos" panose="020B0004020202020204" pitchFamily="34" charset="0"/>
                      </a:endParaRPr>
                    </a:p>
                  </a:txBody>
                  <a:tcPr marL="68580" marR="68580" marT="0" marB="0"/>
                </a:tc>
                <a:tc>
                  <a:txBody>
                    <a:bodyPr/>
                    <a:lstStyle/>
                    <a:p>
                      <a:r>
                        <a:rPr lang="en-GB" sz="1100">
                          <a:effectLst/>
                        </a:rPr>
                        <a:t>Description</a:t>
                      </a:r>
                      <a:endParaRPr lang="en-GB" sz="1100">
                        <a:effectLst/>
                        <a:latin typeface="Calibri" panose="020F0502020204030204" pitchFamily="34" charset="0"/>
                        <a:ea typeface="Aptos" panose="020B0004020202020204" pitchFamily="34" charset="0"/>
                      </a:endParaRPr>
                    </a:p>
                  </a:txBody>
                  <a:tcPr marL="68580" marR="68580" marT="0" marB="0"/>
                </a:tc>
                <a:extLst>
                  <a:ext uri="{0D108BD9-81ED-4DB2-BD59-A6C34878D82A}">
                    <a16:rowId xmlns:a16="http://schemas.microsoft.com/office/drawing/2014/main" val="3432632840"/>
                  </a:ext>
                </a:extLst>
              </a:tr>
              <a:tr h="716341">
                <a:tc>
                  <a:txBody>
                    <a:bodyPr/>
                    <a:lstStyle/>
                    <a:p>
                      <a:pPr marL="0" lvl="0" indent="0" algn="l" defTabSz="914400" rtl="0" eaLnBrk="1" latinLnBrk="0" hangingPunct="1">
                        <a:buFont typeface="Symbol" panose="05050102010706020507" pitchFamily="18" charset="2"/>
                        <a:buNone/>
                      </a:pPr>
                      <a:r>
                        <a:rPr lang="en-GB" sz="1100" kern="1200">
                          <a:solidFill>
                            <a:schemeClr val="dk1"/>
                          </a:solidFill>
                          <a:effectLst/>
                          <a:latin typeface="+mn-lt"/>
                          <a:ea typeface="+mn-ea"/>
                          <a:cs typeface="+mn-cs"/>
                        </a:rPr>
                        <a:t>NCP_get_chip_info.bat</a:t>
                      </a:r>
                    </a:p>
                  </a:txBody>
                  <a:tcPr marL="68580" marR="68580" marT="0" marB="0">
                    <a:solidFill>
                      <a:srgbClr val="CBCCD0"/>
                    </a:solidFill>
                  </a:tcPr>
                </a:tc>
                <a:tc>
                  <a:txBody>
                    <a:bodyPr/>
                    <a:lstStyle/>
                    <a:p>
                      <a:pPr marL="0" lvl="0" indent="0">
                        <a:buFont typeface="Symbol" panose="05050102010706020507" pitchFamily="18" charset="2"/>
                        <a:buNone/>
                      </a:pPr>
                      <a:r>
                        <a:rPr lang="en-GB" sz="1100">
                          <a:effectLst/>
                        </a:rPr>
                        <a:t>Script to retrieve ST67 MAC address and locking information even if no firmware is loaded onto the ST67 device.</a:t>
                      </a:r>
                    </a:p>
                  </a:txBody>
                  <a:tcPr marL="68580" marR="68580" marT="0" marB="0"/>
                </a:tc>
                <a:extLst>
                  <a:ext uri="{0D108BD9-81ED-4DB2-BD59-A6C34878D82A}">
                    <a16:rowId xmlns:a16="http://schemas.microsoft.com/office/drawing/2014/main" val="3346665830"/>
                  </a:ext>
                </a:extLst>
              </a:tr>
              <a:tr h="716341">
                <a:tc>
                  <a:txBody>
                    <a:bodyPr/>
                    <a:lstStyle/>
                    <a:p>
                      <a:pPr marL="0" lvl="0" indent="0" algn="l" defTabSz="914400" rtl="0" eaLnBrk="1" latinLnBrk="0" hangingPunct="1">
                        <a:buFont typeface="Symbol" panose="05050102010706020507" pitchFamily="18" charset="2"/>
                        <a:buNone/>
                      </a:pPr>
                      <a:r>
                        <a:rPr lang="en-GB" sz="1100" kern="1200">
                          <a:solidFill>
                            <a:schemeClr val="dk1"/>
                          </a:solidFill>
                          <a:effectLst/>
                          <a:latin typeface="+mn-lt"/>
                          <a:ea typeface="+mn-ea"/>
                          <a:cs typeface="+mn-cs"/>
                        </a:rPr>
                        <a:t>NCP_update_mfg.bat</a:t>
                      </a:r>
                    </a:p>
                  </a:txBody>
                  <a:tcPr marL="68580" marR="68580" marT="0" marB="0">
                    <a:solidFill>
                      <a:srgbClr val="E7E8E9"/>
                    </a:solidFill>
                  </a:tcPr>
                </a:tc>
                <a:tc>
                  <a:txBody>
                    <a:bodyPr/>
                    <a:lstStyle/>
                    <a:p>
                      <a:pPr marL="0" lvl="0" indent="0">
                        <a:buFont typeface="Symbol" panose="05050102010706020507" pitchFamily="18" charset="2"/>
                        <a:buNone/>
                      </a:pPr>
                      <a:r>
                        <a:rPr lang="en-GB" sz="1100">
                          <a:effectLst/>
                        </a:rPr>
                        <a:t>Script to flash the ST67 module with the manufacturing application.</a:t>
                      </a:r>
                    </a:p>
                  </a:txBody>
                  <a:tcPr marL="68580" marR="68580" marT="0" marB="0">
                    <a:solidFill>
                      <a:srgbClr val="E7E8E9"/>
                    </a:solidFill>
                  </a:tcPr>
                </a:tc>
                <a:extLst>
                  <a:ext uri="{0D108BD9-81ED-4DB2-BD59-A6C34878D82A}">
                    <a16:rowId xmlns:a16="http://schemas.microsoft.com/office/drawing/2014/main" val="1769986324"/>
                  </a:ext>
                </a:extLst>
              </a:tr>
              <a:tr h="716341">
                <a:tc>
                  <a:txBody>
                    <a:bodyPr/>
                    <a:lstStyle/>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sz="1100" kern="1200">
                          <a:solidFill>
                            <a:schemeClr val="dk1"/>
                          </a:solidFill>
                          <a:effectLst/>
                          <a:latin typeface="+mn-lt"/>
                          <a:ea typeface="+mn-ea"/>
                          <a:cs typeface="+mn-cs"/>
                        </a:rPr>
                        <a:t>NCP_update_mission_profile.bat</a:t>
                      </a:r>
                    </a:p>
                    <a:p>
                      <a:pPr marL="0" lvl="0" indent="0" algn="l" defTabSz="914400" rtl="0" eaLnBrk="1" latinLnBrk="0" hangingPunct="1">
                        <a:buFont typeface="Symbol" panose="05050102010706020507" pitchFamily="18" charset="2"/>
                        <a:buNone/>
                      </a:pPr>
                      <a:endParaRPr lang="en-GB" sz="1100" kern="1200">
                        <a:solidFill>
                          <a:schemeClr val="dk1"/>
                        </a:solidFill>
                        <a:effectLst/>
                        <a:latin typeface="+mn-lt"/>
                        <a:ea typeface="+mn-ea"/>
                        <a:cs typeface="+mn-cs"/>
                      </a:endParaRPr>
                    </a:p>
                  </a:txBody>
                  <a:tcPr marL="68580" marR="68580" marT="0" marB="0">
                    <a:solidFill>
                      <a:srgbClr val="CBCCD0"/>
                    </a:solidFill>
                  </a:tcPr>
                </a:tc>
                <a:tc>
                  <a:txBody>
                    <a:bodyPr/>
                    <a:lstStyle/>
                    <a:p>
                      <a:pPr marL="0" lvl="0" indent="0">
                        <a:buFont typeface="Symbol" panose="05050102010706020507" pitchFamily="18" charset="2"/>
                        <a:buNone/>
                      </a:pPr>
                      <a:r>
                        <a:rPr lang="en-GB" sz="1100">
                          <a:effectLst/>
                        </a:rPr>
                        <a:t>Script to flash the ST67 module with the mission profile application.</a:t>
                      </a:r>
                    </a:p>
                  </a:txBody>
                  <a:tcPr marL="68580" marR="68580" marT="0" marB="0">
                    <a:solidFill>
                      <a:srgbClr val="CBCCD0"/>
                    </a:solidFill>
                  </a:tcPr>
                </a:tc>
                <a:extLst>
                  <a:ext uri="{0D108BD9-81ED-4DB2-BD59-A6C34878D82A}">
                    <a16:rowId xmlns:a16="http://schemas.microsoft.com/office/drawing/2014/main" val="2038136548"/>
                  </a:ext>
                </a:extLst>
              </a:tr>
            </a:tbl>
          </a:graphicData>
        </a:graphic>
      </p:graphicFrame>
      <p:sp>
        <p:nvSpPr>
          <p:cNvPr id="16" name="TextBox 15">
            <a:extLst>
              <a:ext uri="{FF2B5EF4-FFF2-40B4-BE49-F238E27FC236}">
                <a16:creationId xmlns:a16="http://schemas.microsoft.com/office/drawing/2014/main" id="{8680F43A-2B71-C2BA-B733-01F4CEE3FE93}"/>
              </a:ext>
            </a:extLst>
          </p:cNvPr>
          <p:cNvSpPr txBox="1"/>
          <p:nvPr/>
        </p:nvSpPr>
        <p:spPr>
          <a:xfrm>
            <a:off x="3563096" y="1304925"/>
            <a:ext cx="8346329" cy="923330"/>
          </a:xfrm>
          <a:prstGeom prst="rect">
            <a:avLst/>
          </a:prstGeom>
          <a:noFill/>
        </p:spPr>
        <p:txBody>
          <a:bodyPr wrap="square" rtlCol="0">
            <a:spAutoFit/>
          </a:bodyPr>
          <a:lstStyle/>
          <a:p>
            <a:pPr algn="l"/>
            <a:r>
              <a:rPr lang="en-US" sz="1800" b="0" i="0" u="none" strike="noStrike">
                <a:solidFill>
                  <a:srgbClr val="03234B"/>
                </a:solidFill>
                <a:effectLst/>
                <a:latin typeface="Arial" panose="020B0604020202020204" pitchFamily="34" charset="0"/>
              </a:rPr>
              <a:t>Scripts for flashing the latest mission or manufacturing firmware:</a:t>
            </a:r>
            <a:r>
              <a:rPr lang="en-US" sz="1800" b="0" i="0">
                <a:solidFill>
                  <a:srgbClr val="000000"/>
                </a:solidFill>
                <a:effectLst/>
                <a:latin typeface="Arial" panose="020B0604020202020204" pitchFamily="34" charset="0"/>
              </a:rPr>
              <a:t>​</a:t>
            </a:r>
          </a:p>
          <a:p>
            <a:pPr algn="l"/>
            <a:endParaRPr lang="en-US"/>
          </a:p>
          <a:p>
            <a:pPr algn="l"/>
            <a:r>
              <a:rPr lang="en-US" b="1"/>
              <a:t>..\x-cube-st67w61-v1.0.0\Projects\ST67W6X_Utilities\Binaries</a:t>
            </a:r>
          </a:p>
        </p:txBody>
      </p:sp>
      <p:pic>
        <p:nvPicPr>
          <p:cNvPr id="3" name="Picture 2">
            <a:extLst>
              <a:ext uri="{FF2B5EF4-FFF2-40B4-BE49-F238E27FC236}">
                <a16:creationId xmlns:a16="http://schemas.microsoft.com/office/drawing/2014/main" id="{E94DAE20-7558-93B2-3A86-19DD7513778B}"/>
              </a:ext>
            </a:extLst>
          </p:cNvPr>
          <p:cNvPicPr>
            <a:picLocks noChangeAspect="1"/>
          </p:cNvPicPr>
          <p:nvPr/>
        </p:nvPicPr>
        <p:blipFill>
          <a:blip r:embed="rId3"/>
          <a:stretch>
            <a:fillRect/>
          </a:stretch>
        </p:blipFill>
        <p:spPr>
          <a:xfrm>
            <a:off x="345114" y="817807"/>
            <a:ext cx="2700010" cy="4528303"/>
          </a:xfrm>
          <a:prstGeom prst="rect">
            <a:avLst/>
          </a:prstGeom>
        </p:spPr>
      </p:pic>
    </p:spTree>
    <p:extLst>
      <p:ext uri="{BB962C8B-B14F-4D97-AF65-F5344CB8AC3E}">
        <p14:creationId xmlns:p14="http://schemas.microsoft.com/office/powerpoint/2010/main" val="19487673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841BA3-AA18-9247-5F7B-297BFFB83AC3}"/>
              </a:ext>
            </a:extLst>
          </p:cNvPr>
          <p:cNvSpPr>
            <a:spLocks noGrp="1"/>
          </p:cNvSpPr>
          <p:nvPr>
            <p:ph idx="1"/>
          </p:nvPr>
        </p:nvSpPr>
        <p:spPr>
          <a:xfrm>
            <a:off x="300039" y="1484313"/>
            <a:ext cx="5427902" cy="4608512"/>
          </a:xfrm>
        </p:spPr>
        <p:txBody>
          <a:bodyPr/>
          <a:lstStyle/>
          <a:p>
            <a:r>
              <a:rPr lang="en-US"/>
              <a:t>Modified .</a:t>
            </a:r>
            <a:r>
              <a:rPr lang="en-US" err="1"/>
              <a:t>json</a:t>
            </a:r>
            <a:r>
              <a:rPr lang="en-US"/>
              <a:t> file must be provided to a mobile device with IoT MQTT Panel installed</a:t>
            </a:r>
          </a:p>
          <a:p>
            <a:pPr lvl="1"/>
            <a:r>
              <a:rPr lang="en-US"/>
              <a:t>Recommended method is to use a personal email to send the file to your mobile device.</a:t>
            </a:r>
          </a:p>
          <a:p>
            <a:endParaRPr lang="en-US"/>
          </a:p>
        </p:txBody>
      </p:sp>
      <p:sp>
        <p:nvSpPr>
          <p:cNvPr id="3" name="Title 2">
            <a:extLst>
              <a:ext uri="{FF2B5EF4-FFF2-40B4-BE49-F238E27FC236}">
                <a16:creationId xmlns:a16="http://schemas.microsoft.com/office/drawing/2014/main" id="{2114A65C-FEF8-E150-E512-706E07386DE4}"/>
              </a:ext>
            </a:extLst>
          </p:cNvPr>
          <p:cNvSpPr>
            <a:spLocks noGrp="1"/>
          </p:cNvSpPr>
          <p:nvPr>
            <p:ph type="title"/>
          </p:nvPr>
        </p:nvSpPr>
        <p:spPr/>
        <p:txBody>
          <a:bodyPr/>
          <a:lstStyle/>
          <a:p>
            <a:r>
              <a:rPr lang="en-US"/>
              <a:t>ST67W6X MQTT</a:t>
            </a:r>
            <a:br>
              <a:rPr lang="en-US"/>
            </a:br>
            <a:r>
              <a:rPr lang="en-US" sz="2000"/>
              <a:t>IoT MQTT Panel Client Setup - Security Scheme 1</a:t>
            </a:r>
            <a:endParaRPr lang="en-US"/>
          </a:p>
        </p:txBody>
      </p:sp>
      <p:sp>
        <p:nvSpPr>
          <p:cNvPr id="4" name="Slide Number Placeholder 3">
            <a:extLst>
              <a:ext uri="{FF2B5EF4-FFF2-40B4-BE49-F238E27FC236}">
                <a16:creationId xmlns:a16="http://schemas.microsoft.com/office/drawing/2014/main" id="{81211012-6BF1-0003-3D70-5BA77E41936D}"/>
              </a:ext>
            </a:extLst>
          </p:cNvPr>
          <p:cNvSpPr>
            <a:spLocks noGrp="1"/>
          </p:cNvSpPr>
          <p:nvPr>
            <p:ph type="sldNum" sz="quarter" idx="12"/>
          </p:nvPr>
        </p:nvSpPr>
        <p:spPr>
          <a:xfrm>
            <a:off x="11610261" y="6330968"/>
            <a:ext cx="411004" cy="292554"/>
          </a:xfrm>
        </p:spPr>
        <p:txBody>
          <a:bodyPr/>
          <a:lstStyle/>
          <a:p>
            <a:fld id="{40A7B169-58CE-4E65-B1F9-ACF9E46440C2}" type="slidenum">
              <a:rPr lang="en-US" smtClean="0"/>
              <a:t>150</a:t>
            </a:fld>
            <a:endParaRPr lang="en-US"/>
          </a:p>
        </p:txBody>
      </p:sp>
      <p:grpSp>
        <p:nvGrpSpPr>
          <p:cNvPr id="15" name="Group 14">
            <a:extLst>
              <a:ext uri="{FF2B5EF4-FFF2-40B4-BE49-F238E27FC236}">
                <a16:creationId xmlns:a16="http://schemas.microsoft.com/office/drawing/2014/main" id="{60D3C2C2-29F5-D7E6-555E-92FB4B9EA384}"/>
              </a:ext>
            </a:extLst>
          </p:cNvPr>
          <p:cNvGrpSpPr/>
          <p:nvPr/>
        </p:nvGrpSpPr>
        <p:grpSpPr>
          <a:xfrm>
            <a:off x="6104616" y="1648692"/>
            <a:ext cx="2614612" cy="623887"/>
            <a:chOff x="6660394" y="1652588"/>
            <a:chExt cx="2614612" cy="623887"/>
          </a:xfrm>
        </p:grpSpPr>
        <p:graphicFrame>
          <p:nvGraphicFramePr>
            <p:cNvPr id="13" name="Object 12">
              <a:hlinkClick r:id="rId2" action="ppaction://hlinkfile"/>
              <a:extLst>
                <a:ext uri="{FF2B5EF4-FFF2-40B4-BE49-F238E27FC236}">
                  <a16:creationId xmlns:a16="http://schemas.microsoft.com/office/drawing/2014/main" id="{E4B6ECED-882B-62A4-3546-923F9141797F}"/>
                </a:ext>
              </a:extLst>
            </p:cNvPr>
            <p:cNvGraphicFramePr>
              <a:graphicFrameLocks noChangeAspect="1"/>
            </p:cNvGraphicFramePr>
            <p:nvPr>
              <p:extLst>
                <p:ext uri="{D42A27DB-BD31-4B8C-83A1-F6EECF244321}">
                  <p14:modId xmlns:p14="http://schemas.microsoft.com/office/powerpoint/2010/main" val="875121282"/>
                </p:ext>
              </p:extLst>
            </p:nvPr>
          </p:nvGraphicFramePr>
          <p:xfrm>
            <a:off x="6660394" y="1652588"/>
            <a:ext cx="2614612" cy="623887"/>
          </p:xfrm>
          <a:graphic>
            <a:graphicData uri="http://schemas.openxmlformats.org/presentationml/2006/ole">
              <mc:AlternateContent xmlns:mc="http://schemas.openxmlformats.org/markup-compatibility/2006">
                <mc:Choice xmlns:v="urn:schemas-microsoft-com:vml" Requires="v">
                  <p:oleObj name="Packager Shell Object" showAsIcon="1" r:id="rId3" imgW="1905840" imgH="453600" progId="Package">
                    <p:embed/>
                  </p:oleObj>
                </mc:Choice>
                <mc:Fallback>
                  <p:oleObj name="Packager Shell Object" showAsIcon="1" r:id="rId3" imgW="1905840" imgH="453600" progId="Package">
                    <p:embed/>
                    <p:pic>
                      <p:nvPicPr>
                        <p:cNvPr id="13" name="Object 12">
                          <a:hlinkClick r:id="rId2" action="ppaction://hlinkfile"/>
                          <a:extLst>
                            <a:ext uri="{FF2B5EF4-FFF2-40B4-BE49-F238E27FC236}">
                              <a16:creationId xmlns:a16="http://schemas.microsoft.com/office/drawing/2014/main" id="{E4B6ECED-882B-62A4-3546-923F9141797F}"/>
                            </a:ext>
                          </a:extLst>
                        </p:cNvPr>
                        <p:cNvPicPr/>
                        <p:nvPr/>
                      </p:nvPicPr>
                      <p:blipFill>
                        <a:blip r:embed="rId4"/>
                        <a:stretch>
                          <a:fillRect/>
                        </a:stretch>
                      </p:blipFill>
                      <p:spPr>
                        <a:xfrm>
                          <a:off x="6660394" y="1652588"/>
                          <a:ext cx="2614612" cy="623887"/>
                        </a:xfrm>
                        <a:prstGeom prst="rect">
                          <a:avLst/>
                        </a:prstGeom>
                        <a:solidFill>
                          <a:schemeClr val="accent4"/>
                        </a:solidFill>
                      </p:spPr>
                    </p:pic>
                  </p:oleObj>
                </mc:Fallback>
              </mc:AlternateContent>
            </a:graphicData>
          </a:graphic>
        </p:graphicFrame>
        <p:sp>
          <p:nvSpPr>
            <p:cNvPr id="14" name="Rectangle 13">
              <a:extLst>
                <a:ext uri="{FF2B5EF4-FFF2-40B4-BE49-F238E27FC236}">
                  <a16:creationId xmlns:a16="http://schemas.microsoft.com/office/drawing/2014/main" id="{A3828678-67AF-9D32-DEAE-F69FDC958F4C}"/>
                </a:ext>
              </a:extLst>
            </p:cNvPr>
            <p:cNvSpPr/>
            <p:nvPr/>
          </p:nvSpPr>
          <p:spPr>
            <a:xfrm>
              <a:off x="6833327" y="2018581"/>
              <a:ext cx="2268747" cy="257894"/>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sz="1200" err="1">
                  <a:solidFill>
                    <a:srgbClr val="0C0C0C"/>
                  </a:solidFill>
                </a:rPr>
                <a:t>NewPanel.json</a:t>
              </a:r>
              <a:endParaRPr lang="en-US">
                <a:solidFill>
                  <a:srgbClr val="0C0C0C"/>
                </a:solidFill>
              </a:endParaRPr>
            </a:p>
          </p:txBody>
        </p:sp>
      </p:grpSp>
      <p:pic>
        <p:nvPicPr>
          <p:cNvPr id="21" name="Picture 20" descr="A screenshot of a phone&#10;&#10;AI-generated content may be incorrect.">
            <a:extLst>
              <a:ext uri="{FF2B5EF4-FFF2-40B4-BE49-F238E27FC236}">
                <a16:creationId xmlns:a16="http://schemas.microsoft.com/office/drawing/2014/main" id="{64B35F3D-1329-4D7F-B57A-8FC859569010}"/>
              </a:ext>
            </a:extLst>
          </p:cNvPr>
          <p:cNvPicPr>
            <a:picLocks noChangeAspect="1"/>
          </p:cNvPicPr>
          <p:nvPr/>
        </p:nvPicPr>
        <p:blipFill>
          <a:blip r:embed="rId5">
            <a:extLst>
              <a:ext uri="{28A0092B-C50C-407E-A947-70E740481C1C}">
                <a14:useLocalDpi xmlns:a14="http://schemas.microsoft.com/office/drawing/2010/main" val="0"/>
              </a:ext>
            </a:extLst>
          </a:blip>
          <a:srcRect t="5149" b="2197"/>
          <a:stretch/>
        </p:blipFill>
        <p:spPr>
          <a:xfrm>
            <a:off x="9446650" y="1484313"/>
            <a:ext cx="2163611" cy="4338320"/>
          </a:xfrm>
          <a:prstGeom prst="rect">
            <a:avLst/>
          </a:prstGeom>
        </p:spPr>
      </p:pic>
    </p:spTree>
    <p:extLst>
      <p:ext uri="{BB962C8B-B14F-4D97-AF65-F5344CB8AC3E}">
        <p14:creationId xmlns:p14="http://schemas.microsoft.com/office/powerpoint/2010/main" val="6950000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D8292-677D-0B6B-1BA0-55EED7758BF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0F7A7-0CAE-BF52-B82C-07189372832E}"/>
              </a:ext>
            </a:extLst>
          </p:cNvPr>
          <p:cNvSpPr>
            <a:spLocks noGrp="1"/>
          </p:cNvSpPr>
          <p:nvPr>
            <p:ph idx="1"/>
          </p:nvPr>
        </p:nvSpPr>
        <p:spPr>
          <a:xfrm>
            <a:off x="300039" y="1484313"/>
            <a:ext cx="5427902" cy="4608512"/>
          </a:xfrm>
        </p:spPr>
        <p:txBody>
          <a:bodyPr/>
          <a:lstStyle/>
          <a:p>
            <a:r>
              <a:rPr lang="en-US"/>
              <a:t>With IoT MQTT Panel Application open select “Connections” to bring up MQTT Panel application menu.</a:t>
            </a:r>
          </a:p>
          <a:p>
            <a:endParaRPr lang="en-US"/>
          </a:p>
        </p:txBody>
      </p:sp>
      <p:sp>
        <p:nvSpPr>
          <p:cNvPr id="3" name="Title 2">
            <a:extLst>
              <a:ext uri="{FF2B5EF4-FFF2-40B4-BE49-F238E27FC236}">
                <a16:creationId xmlns:a16="http://schemas.microsoft.com/office/drawing/2014/main" id="{68A000B9-45E1-335D-C831-95D7909EB19A}"/>
              </a:ext>
            </a:extLst>
          </p:cNvPr>
          <p:cNvSpPr>
            <a:spLocks noGrp="1"/>
          </p:cNvSpPr>
          <p:nvPr>
            <p:ph type="title"/>
          </p:nvPr>
        </p:nvSpPr>
        <p:spPr/>
        <p:txBody>
          <a:bodyPr/>
          <a:lstStyle/>
          <a:p>
            <a:r>
              <a:rPr lang="en-US"/>
              <a:t>ST67W6X MQTT</a:t>
            </a:r>
            <a:br>
              <a:rPr lang="en-US"/>
            </a:br>
            <a:r>
              <a:rPr lang="en-US" sz="2000"/>
              <a:t>IoT MQTT Panel Client Setup – Connection Setup</a:t>
            </a:r>
            <a:endParaRPr lang="en-US"/>
          </a:p>
        </p:txBody>
      </p:sp>
      <p:sp>
        <p:nvSpPr>
          <p:cNvPr id="4" name="Slide Number Placeholder 3">
            <a:extLst>
              <a:ext uri="{FF2B5EF4-FFF2-40B4-BE49-F238E27FC236}">
                <a16:creationId xmlns:a16="http://schemas.microsoft.com/office/drawing/2014/main" id="{0D768219-1381-C394-D554-9DB63336277F}"/>
              </a:ext>
            </a:extLst>
          </p:cNvPr>
          <p:cNvSpPr>
            <a:spLocks noGrp="1"/>
          </p:cNvSpPr>
          <p:nvPr>
            <p:ph type="sldNum" sz="quarter" idx="12"/>
          </p:nvPr>
        </p:nvSpPr>
        <p:spPr>
          <a:xfrm>
            <a:off x="11610261" y="6330968"/>
            <a:ext cx="411004" cy="292554"/>
          </a:xfrm>
        </p:spPr>
        <p:txBody>
          <a:bodyPr/>
          <a:lstStyle/>
          <a:p>
            <a:fld id="{40A7B169-58CE-4E65-B1F9-ACF9E46440C2}" type="slidenum">
              <a:rPr lang="en-US" smtClean="0"/>
              <a:t>151</a:t>
            </a:fld>
            <a:endParaRPr lang="en-US"/>
          </a:p>
        </p:txBody>
      </p:sp>
      <p:pic>
        <p:nvPicPr>
          <p:cNvPr id="16" name="Picture 15" descr="A screenshot of a computer error&#10;&#10;AI-generated content may be incorrect.">
            <a:extLst>
              <a:ext uri="{FF2B5EF4-FFF2-40B4-BE49-F238E27FC236}">
                <a16:creationId xmlns:a16="http://schemas.microsoft.com/office/drawing/2014/main" id="{CBB83E41-0301-68F1-F1F7-689C34628CF4}"/>
              </a:ext>
            </a:extLst>
          </p:cNvPr>
          <p:cNvPicPr>
            <a:picLocks noChangeAspect="1"/>
          </p:cNvPicPr>
          <p:nvPr/>
        </p:nvPicPr>
        <p:blipFill>
          <a:blip r:embed="rId2">
            <a:extLst>
              <a:ext uri="{28A0092B-C50C-407E-A947-70E740481C1C}">
                <a14:useLocalDpi xmlns:a14="http://schemas.microsoft.com/office/drawing/2010/main" val="0"/>
              </a:ext>
            </a:extLst>
          </a:blip>
          <a:srcRect t="4923" b="2835"/>
          <a:stretch/>
        </p:blipFill>
        <p:spPr>
          <a:xfrm>
            <a:off x="5900874" y="1464328"/>
            <a:ext cx="2437931" cy="4866640"/>
          </a:xfrm>
          <a:prstGeom prst="rect">
            <a:avLst/>
          </a:prstGeom>
          <a:ln>
            <a:solidFill>
              <a:schemeClr val="tx1"/>
            </a:solidFill>
          </a:ln>
        </p:spPr>
      </p:pic>
      <p:pic>
        <p:nvPicPr>
          <p:cNvPr id="17" name="Picture 16" descr="A screenshot of a phone&#10;&#10;AI-generated content may be incorrect.">
            <a:extLst>
              <a:ext uri="{FF2B5EF4-FFF2-40B4-BE49-F238E27FC236}">
                <a16:creationId xmlns:a16="http://schemas.microsoft.com/office/drawing/2014/main" id="{7304929F-04A0-7CF0-D6E7-C33C26368079}"/>
              </a:ext>
            </a:extLst>
          </p:cNvPr>
          <p:cNvPicPr>
            <a:picLocks noChangeAspect="1"/>
          </p:cNvPicPr>
          <p:nvPr/>
        </p:nvPicPr>
        <p:blipFill>
          <a:blip r:embed="rId3">
            <a:extLst>
              <a:ext uri="{28A0092B-C50C-407E-A947-70E740481C1C}">
                <a14:useLocalDpi xmlns:a14="http://schemas.microsoft.com/office/drawing/2010/main" val="0"/>
              </a:ext>
            </a:extLst>
          </a:blip>
          <a:srcRect t="5680" b="2456"/>
          <a:stretch/>
        </p:blipFill>
        <p:spPr>
          <a:xfrm>
            <a:off x="9172330" y="1474320"/>
            <a:ext cx="2437931" cy="4846655"/>
          </a:xfrm>
          <a:prstGeom prst="rect">
            <a:avLst/>
          </a:prstGeom>
          <a:ln>
            <a:solidFill>
              <a:schemeClr val="tx1"/>
            </a:solidFill>
          </a:ln>
        </p:spPr>
      </p:pic>
      <p:sp>
        <p:nvSpPr>
          <p:cNvPr id="18" name="Rectangle 17">
            <a:extLst>
              <a:ext uri="{FF2B5EF4-FFF2-40B4-BE49-F238E27FC236}">
                <a16:creationId xmlns:a16="http://schemas.microsoft.com/office/drawing/2014/main" id="{B47DEC62-AB4F-CD94-8CCB-F61E00583A78}"/>
              </a:ext>
            </a:extLst>
          </p:cNvPr>
          <p:cNvSpPr/>
          <p:nvPr/>
        </p:nvSpPr>
        <p:spPr>
          <a:xfrm>
            <a:off x="5900874" y="1474153"/>
            <a:ext cx="1190806" cy="35464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9" name="Arrow: Right 18">
            <a:extLst>
              <a:ext uri="{FF2B5EF4-FFF2-40B4-BE49-F238E27FC236}">
                <a16:creationId xmlns:a16="http://schemas.microsoft.com/office/drawing/2014/main" id="{93C0ED0C-C4A6-8A9B-F774-CBEB07DDA9F3}"/>
              </a:ext>
            </a:extLst>
          </p:cNvPr>
          <p:cNvSpPr/>
          <p:nvPr/>
        </p:nvSpPr>
        <p:spPr>
          <a:xfrm>
            <a:off x="8455847" y="3653807"/>
            <a:ext cx="599440" cy="4876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26685900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E5F97-B6E5-6070-0B5E-E2F1348F73C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038B84-2F45-9700-C7E7-5CF37058CD18}"/>
              </a:ext>
            </a:extLst>
          </p:cNvPr>
          <p:cNvSpPr>
            <a:spLocks noGrp="1"/>
          </p:cNvSpPr>
          <p:nvPr>
            <p:ph idx="1"/>
          </p:nvPr>
        </p:nvSpPr>
        <p:spPr>
          <a:xfrm>
            <a:off x="300039" y="1484313"/>
            <a:ext cx="5427902" cy="4608512"/>
          </a:xfrm>
        </p:spPr>
        <p:txBody>
          <a:bodyPr/>
          <a:lstStyle/>
          <a:p>
            <a:r>
              <a:rPr lang="en-US"/>
              <a:t>Select “Backup and Restore” to “Backup” an existing connection or “Restore” a preconfigured connection.</a:t>
            </a:r>
          </a:p>
          <a:p>
            <a:endParaRPr lang="en-US"/>
          </a:p>
        </p:txBody>
      </p:sp>
      <p:sp>
        <p:nvSpPr>
          <p:cNvPr id="3" name="Title 2">
            <a:extLst>
              <a:ext uri="{FF2B5EF4-FFF2-40B4-BE49-F238E27FC236}">
                <a16:creationId xmlns:a16="http://schemas.microsoft.com/office/drawing/2014/main" id="{4E0786BA-BB03-16F3-4018-5832C8F4F729}"/>
              </a:ext>
            </a:extLst>
          </p:cNvPr>
          <p:cNvSpPr>
            <a:spLocks noGrp="1"/>
          </p:cNvSpPr>
          <p:nvPr>
            <p:ph type="title"/>
          </p:nvPr>
        </p:nvSpPr>
        <p:spPr/>
        <p:txBody>
          <a:bodyPr/>
          <a:lstStyle/>
          <a:p>
            <a:r>
              <a:rPr lang="en-US"/>
              <a:t>ST67W6X MQTT</a:t>
            </a:r>
            <a:br>
              <a:rPr lang="en-US"/>
            </a:br>
            <a:r>
              <a:rPr lang="en-US" sz="2000"/>
              <a:t>IoT MQTT Panel Client Setup – Connection Setup</a:t>
            </a:r>
            <a:endParaRPr lang="en-US"/>
          </a:p>
        </p:txBody>
      </p:sp>
      <p:sp>
        <p:nvSpPr>
          <p:cNvPr id="4" name="Slide Number Placeholder 3">
            <a:extLst>
              <a:ext uri="{FF2B5EF4-FFF2-40B4-BE49-F238E27FC236}">
                <a16:creationId xmlns:a16="http://schemas.microsoft.com/office/drawing/2014/main" id="{9BD0E379-FE96-4F2C-1F69-EC04A0536326}"/>
              </a:ext>
            </a:extLst>
          </p:cNvPr>
          <p:cNvSpPr>
            <a:spLocks noGrp="1"/>
          </p:cNvSpPr>
          <p:nvPr>
            <p:ph type="sldNum" sz="quarter" idx="12"/>
          </p:nvPr>
        </p:nvSpPr>
        <p:spPr>
          <a:xfrm>
            <a:off x="11610261" y="6330968"/>
            <a:ext cx="411004" cy="292554"/>
          </a:xfrm>
        </p:spPr>
        <p:txBody>
          <a:bodyPr/>
          <a:lstStyle/>
          <a:p>
            <a:fld id="{40A7B169-58CE-4E65-B1F9-ACF9E46440C2}" type="slidenum">
              <a:rPr lang="en-US" smtClean="0"/>
              <a:t>152</a:t>
            </a:fld>
            <a:endParaRPr lang="en-US"/>
          </a:p>
        </p:txBody>
      </p:sp>
      <p:pic>
        <p:nvPicPr>
          <p:cNvPr id="17" name="Picture 16" descr="A screenshot of a phone&#10;&#10;AI-generated content may be incorrect.">
            <a:extLst>
              <a:ext uri="{FF2B5EF4-FFF2-40B4-BE49-F238E27FC236}">
                <a16:creationId xmlns:a16="http://schemas.microsoft.com/office/drawing/2014/main" id="{D885485B-C271-E49C-15B1-D8E7CA62D9D1}"/>
              </a:ext>
            </a:extLst>
          </p:cNvPr>
          <p:cNvPicPr>
            <a:picLocks noChangeAspect="1"/>
          </p:cNvPicPr>
          <p:nvPr/>
        </p:nvPicPr>
        <p:blipFill>
          <a:blip r:embed="rId2">
            <a:extLst>
              <a:ext uri="{28A0092B-C50C-407E-A947-70E740481C1C}">
                <a14:useLocalDpi xmlns:a14="http://schemas.microsoft.com/office/drawing/2010/main" val="0"/>
              </a:ext>
            </a:extLst>
          </a:blip>
          <a:srcRect t="5680" b="2456"/>
          <a:stretch/>
        </p:blipFill>
        <p:spPr>
          <a:xfrm>
            <a:off x="5900874" y="1365241"/>
            <a:ext cx="2437931" cy="4846655"/>
          </a:xfrm>
          <a:prstGeom prst="rect">
            <a:avLst/>
          </a:prstGeom>
          <a:ln>
            <a:solidFill>
              <a:schemeClr val="tx1"/>
            </a:solidFill>
          </a:ln>
        </p:spPr>
      </p:pic>
      <p:sp>
        <p:nvSpPr>
          <p:cNvPr id="18" name="Rectangle 17">
            <a:extLst>
              <a:ext uri="{FF2B5EF4-FFF2-40B4-BE49-F238E27FC236}">
                <a16:creationId xmlns:a16="http://schemas.microsoft.com/office/drawing/2014/main" id="{63A6DE5F-7987-6311-ADA0-4016A6B3A03F}"/>
              </a:ext>
            </a:extLst>
          </p:cNvPr>
          <p:cNvSpPr/>
          <p:nvPr/>
        </p:nvSpPr>
        <p:spPr>
          <a:xfrm>
            <a:off x="5929032" y="3074353"/>
            <a:ext cx="1569047" cy="35464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9" name="Arrow: Right 18">
            <a:extLst>
              <a:ext uri="{FF2B5EF4-FFF2-40B4-BE49-F238E27FC236}">
                <a16:creationId xmlns:a16="http://schemas.microsoft.com/office/drawing/2014/main" id="{7341095E-0517-7FF6-C634-68E19DE554BA}"/>
              </a:ext>
            </a:extLst>
          </p:cNvPr>
          <p:cNvSpPr/>
          <p:nvPr/>
        </p:nvSpPr>
        <p:spPr>
          <a:xfrm>
            <a:off x="8455847" y="3653807"/>
            <a:ext cx="599440" cy="4876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pic>
        <p:nvPicPr>
          <p:cNvPr id="5" name="Picture 4" descr="A screenshot of a computer&#10;&#10;AI-generated content may be incorrect.">
            <a:extLst>
              <a:ext uri="{FF2B5EF4-FFF2-40B4-BE49-F238E27FC236}">
                <a16:creationId xmlns:a16="http://schemas.microsoft.com/office/drawing/2014/main" id="{B9E4AA6D-8C34-30AE-5B3D-786C391B3B00}"/>
              </a:ext>
            </a:extLst>
          </p:cNvPr>
          <p:cNvPicPr>
            <a:picLocks noChangeAspect="1"/>
          </p:cNvPicPr>
          <p:nvPr/>
        </p:nvPicPr>
        <p:blipFill>
          <a:blip r:embed="rId3">
            <a:extLst>
              <a:ext uri="{28A0092B-C50C-407E-A947-70E740481C1C}">
                <a14:useLocalDpi xmlns:a14="http://schemas.microsoft.com/office/drawing/2010/main" val="0"/>
              </a:ext>
            </a:extLst>
          </a:blip>
          <a:srcRect t="5334" b="2668"/>
          <a:stretch/>
        </p:blipFill>
        <p:spPr>
          <a:xfrm>
            <a:off x="9175948" y="1355557"/>
            <a:ext cx="2434313" cy="4846655"/>
          </a:xfrm>
          <a:prstGeom prst="rect">
            <a:avLst/>
          </a:prstGeom>
          <a:ln>
            <a:solidFill>
              <a:schemeClr val="tx1"/>
            </a:solidFill>
          </a:ln>
        </p:spPr>
      </p:pic>
    </p:spTree>
    <p:extLst>
      <p:ext uri="{BB962C8B-B14F-4D97-AF65-F5344CB8AC3E}">
        <p14:creationId xmlns:p14="http://schemas.microsoft.com/office/powerpoint/2010/main" val="26811819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42365-936D-67A9-27C2-63F81F035452}"/>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4163691-C1A1-1F99-2487-1AA1BB4D679F}"/>
              </a:ext>
            </a:extLst>
          </p:cNvPr>
          <p:cNvPicPr>
            <a:picLocks noChangeAspect="1"/>
          </p:cNvPicPr>
          <p:nvPr/>
        </p:nvPicPr>
        <p:blipFill>
          <a:blip r:embed="rId2">
            <a:extLst>
              <a:ext uri="{28A0092B-C50C-407E-A947-70E740481C1C}">
                <a14:useLocalDpi xmlns:a14="http://schemas.microsoft.com/office/drawing/2010/main" val="0"/>
              </a:ext>
            </a:extLst>
          </a:blip>
          <a:srcRect t="5334" b="2668"/>
          <a:stretch/>
        </p:blipFill>
        <p:spPr>
          <a:xfrm>
            <a:off x="5874737" y="1365241"/>
            <a:ext cx="2434313" cy="4846655"/>
          </a:xfrm>
          <a:prstGeom prst="rect">
            <a:avLst/>
          </a:prstGeom>
          <a:ln>
            <a:solidFill>
              <a:schemeClr val="tx1"/>
            </a:solidFill>
          </a:ln>
        </p:spPr>
      </p:pic>
      <p:sp>
        <p:nvSpPr>
          <p:cNvPr id="2" name="Content Placeholder 1">
            <a:extLst>
              <a:ext uri="{FF2B5EF4-FFF2-40B4-BE49-F238E27FC236}">
                <a16:creationId xmlns:a16="http://schemas.microsoft.com/office/drawing/2014/main" id="{228F9B56-A986-A6AE-BDA3-E5D8B056E1B1}"/>
              </a:ext>
            </a:extLst>
          </p:cNvPr>
          <p:cNvSpPr>
            <a:spLocks noGrp="1"/>
          </p:cNvSpPr>
          <p:nvPr>
            <p:ph idx="1"/>
          </p:nvPr>
        </p:nvSpPr>
        <p:spPr>
          <a:xfrm>
            <a:off x="300039" y="1484313"/>
            <a:ext cx="5427902" cy="4608512"/>
          </a:xfrm>
        </p:spPr>
        <p:txBody>
          <a:bodyPr/>
          <a:lstStyle/>
          <a:p>
            <a:r>
              <a:rPr lang="en-US"/>
              <a:t>Select “Restore” to </a:t>
            </a:r>
            <a:r>
              <a:rPr lang="en-US" err="1"/>
              <a:t>bringup</a:t>
            </a:r>
            <a:r>
              <a:rPr lang="en-US"/>
              <a:t> file storage and select preconfigured .</a:t>
            </a:r>
            <a:r>
              <a:rPr lang="en-US" err="1"/>
              <a:t>json</a:t>
            </a:r>
            <a:r>
              <a:rPr lang="en-US"/>
              <a:t> file stored within smart device’s memory</a:t>
            </a:r>
          </a:p>
          <a:p>
            <a:endParaRPr lang="en-US"/>
          </a:p>
        </p:txBody>
      </p:sp>
      <p:sp>
        <p:nvSpPr>
          <p:cNvPr id="3" name="Title 2">
            <a:extLst>
              <a:ext uri="{FF2B5EF4-FFF2-40B4-BE49-F238E27FC236}">
                <a16:creationId xmlns:a16="http://schemas.microsoft.com/office/drawing/2014/main" id="{565D2217-B865-AEF9-E7DD-47CF24180B1E}"/>
              </a:ext>
            </a:extLst>
          </p:cNvPr>
          <p:cNvSpPr>
            <a:spLocks noGrp="1"/>
          </p:cNvSpPr>
          <p:nvPr>
            <p:ph type="title"/>
          </p:nvPr>
        </p:nvSpPr>
        <p:spPr/>
        <p:txBody>
          <a:bodyPr/>
          <a:lstStyle/>
          <a:p>
            <a:r>
              <a:rPr lang="en-US"/>
              <a:t>ST67W6X MQTT</a:t>
            </a:r>
            <a:br>
              <a:rPr lang="en-US"/>
            </a:br>
            <a:r>
              <a:rPr lang="en-US" sz="2000"/>
              <a:t>IoT MQTT Panel Client Setup – Connection Setup</a:t>
            </a:r>
            <a:endParaRPr lang="en-US"/>
          </a:p>
        </p:txBody>
      </p:sp>
      <p:sp>
        <p:nvSpPr>
          <p:cNvPr id="4" name="Slide Number Placeholder 3">
            <a:extLst>
              <a:ext uri="{FF2B5EF4-FFF2-40B4-BE49-F238E27FC236}">
                <a16:creationId xmlns:a16="http://schemas.microsoft.com/office/drawing/2014/main" id="{7B403F0E-7F2C-0084-FB68-2302315AEC11}"/>
              </a:ext>
            </a:extLst>
          </p:cNvPr>
          <p:cNvSpPr>
            <a:spLocks noGrp="1"/>
          </p:cNvSpPr>
          <p:nvPr>
            <p:ph type="sldNum" sz="quarter" idx="12"/>
          </p:nvPr>
        </p:nvSpPr>
        <p:spPr>
          <a:xfrm>
            <a:off x="11610261" y="6330968"/>
            <a:ext cx="411004" cy="292554"/>
          </a:xfrm>
        </p:spPr>
        <p:txBody>
          <a:bodyPr/>
          <a:lstStyle/>
          <a:p>
            <a:fld id="{40A7B169-58CE-4E65-B1F9-ACF9E46440C2}" type="slidenum">
              <a:rPr lang="en-US" smtClean="0"/>
              <a:t>153</a:t>
            </a:fld>
            <a:endParaRPr lang="en-US"/>
          </a:p>
        </p:txBody>
      </p:sp>
      <p:sp>
        <p:nvSpPr>
          <p:cNvPr id="18" name="Rectangle 17">
            <a:extLst>
              <a:ext uri="{FF2B5EF4-FFF2-40B4-BE49-F238E27FC236}">
                <a16:creationId xmlns:a16="http://schemas.microsoft.com/office/drawing/2014/main" id="{D1B3FA63-B9AB-CA2C-E7FE-948EA3E292FD}"/>
              </a:ext>
            </a:extLst>
          </p:cNvPr>
          <p:cNvSpPr/>
          <p:nvPr/>
        </p:nvSpPr>
        <p:spPr>
          <a:xfrm>
            <a:off x="7091680" y="3640622"/>
            <a:ext cx="1217370" cy="35464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9" name="Arrow: Right 18">
            <a:extLst>
              <a:ext uri="{FF2B5EF4-FFF2-40B4-BE49-F238E27FC236}">
                <a16:creationId xmlns:a16="http://schemas.microsoft.com/office/drawing/2014/main" id="{28D63BF8-DC00-0E60-6850-B018D993356F}"/>
              </a:ext>
            </a:extLst>
          </p:cNvPr>
          <p:cNvSpPr/>
          <p:nvPr/>
        </p:nvSpPr>
        <p:spPr>
          <a:xfrm>
            <a:off x="8455847" y="3653807"/>
            <a:ext cx="599440" cy="4876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pic>
        <p:nvPicPr>
          <p:cNvPr id="6" name="Picture 5" descr="A screenshot of a phone&#10;&#10;AI-generated content may be incorrect.">
            <a:extLst>
              <a:ext uri="{FF2B5EF4-FFF2-40B4-BE49-F238E27FC236}">
                <a16:creationId xmlns:a16="http://schemas.microsoft.com/office/drawing/2014/main" id="{457EC98B-CA6E-8C81-F2EB-93549B35CF31}"/>
              </a:ext>
            </a:extLst>
          </p:cNvPr>
          <p:cNvPicPr>
            <a:picLocks noChangeAspect="1"/>
          </p:cNvPicPr>
          <p:nvPr/>
        </p:nvPicPr>
        <p:blipFill>
          <a:blip r:embed="rId3">
            <a:extLst>
              <a:ext uri="{28A0092B-C50C-407E-A947-70E740481C1C}">
                <a14:useLocalDpi xmlns:a14="http://schemas.microsoft.com/office/drawing/2010/main" val="0"/>
              </a:ext>
            </a:extLst>
          </a:blip>
          <a:srcRect t="5149" b="2197"/>
          <a:stretch/>
        </p:blipFill>
        <p:spPr>
          <a:xfrm>
            <a:off x="9202084" y="1365240"/>
            <a:ext cx="2357745" cy="4846655"/>
          </a:xfrm>
          <a:prstGeom prst="rect">
            <a:avLst/>
          </a:prstGeom>
        </p:spPr>
      </p:pic>
    </p:spTree>
    <p:extLst>
      <p:ext uri="{BB962C8B-B14F-4D97-AF65-F5344CB8AC3E}">
        <p14:creationId xmlns:p14="http://schemas.microsoft.com/office/powerpoint/2010/main" val="16704414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7F77D-F26F-73A7-C97E-DEEDC844322A}"/>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E8A5B34-26F0-5865-D75E-0367232A2554}"/>
              </a:ext>
            </a:extLst>
          </p:cNvPr>
          <p:cNvPicPr>
            <a:picLocks noChangeAspect="1"/>
          </p:cNvPicPr>
          <p:nvPr/>
        </p:nvPicPr>
        <p:blipFill>
          <a:blip r:embed="rId2">
            <a:extLst>
              <a:ext uri="{28A0092B-C50C-407E-A947-70E740481C1C}">
                <a14:useLocalDpi xmlns:a14="http://schemas.microsoft.com/office/drawing/2010/main" val="0"/>
              </a:ext>
            </a:extLst>
          </a:blip>
          <a:srcRect t="5334" b="2668"/>
          <a:stretch/>
        </p:blipFill>
        <p:spPr>
          <a:xfrm>
            <a:off x="5874737" y="1365241"/>
            <a:ext cx="2434313" cy="4846655"/>
          </a:xfrm>
          <a:prstGeom prst="rect">
            <a:avLst/>
          </a:prstGeom>
          <a:ln>
            <a:solidFill>
              <a:schemeClr val="tx1"/>
            </a:solidFill>
          </a:ln>
        </p:spPr>
      </p:pic>
      <p:sp>
        <p:nvSpPr>
          <p:cNvPr id="2" name="Content Placeholder 1">
            <a:extLst>
              <a:ext uri="{FF2B5EF4-FFF2-40B4-BE49-F238E27FC236}">
                <a16:creationId xmlns:a16="http://schemas.microsoft.com/office/drawing/2014/main" id="{B5C01C79-3F70-0B45-DCDE-18DBC141EB79}"/>
              </a:ext>
            </a:extLst>
          </p:cNvPr>
          <p:cNvSpPr>
            <a:spLocks noGrp="1"/>
          </p:cNvSpPr>
          <p:nvPr>
            <p:ph idx="1"/>
          </p:nvPr>
        </p:nvSpPr>
        <p:spPr>
          <a:xfrm>
            <a:off x="300039" y="1484313"/>
            <a:ext cx="5427902" cy="4608512"/>
          </a:xfrm>
        </p:spPr>
        <p:txBody>
          <a:bodyPr/>
          <a:lstStyle/>
          <a:p>
            <a:r>
              <a:rPr lang="en-US"/>
              <a:t>With preconfigured .</a:t>
            </a:r>
            <a:r>
              <a:rPr lang="en-US" err="1"/>
              <a:t>json</a:t>
            </a:r>
            <a:r>
              <a:rPr lang="en-US"/>
              <a:t> file selected, the IoT MQTT Panel application will “Alert!” the user regarding same client-id.</a:t>
            </a:r>
          </a:p>
          <a:p>
            <a:r>
              <a:rPr lang="en-US"/>
              <a:t>Select “Yes”.</a:t>
            </a:r>
          </a:p>
          <a:p>
            <a:pPr lvl="1"/>
            <a:r>
              <a:rPr lang="en-US"/>
              <a:t>Client-ID referred to here is correlated to the connection. Client-ID configured previously in the .</a:t>
            </a:r>
            <a:r>
              <a:rPr lang="en-US" err="1"/>
              <a:t>json</a:t>
            </a:r>
            <a:r>
              <a:rPr lang="en-US"/>
              <a:t> and </a:t>
            </a:r>
            <a:r>
              <a:rPr lang="en-US" err="1"/>
              <a:t>app_config.h</a:t>
            </a:r>
            <a:r>
              <a:rPr lang="en-US"/>
              <a:t> is correlated to the topic data is published under.</a:t>
            </a:r>
          </a:p>
          <a:p>
            <a:endParaRPr lang="en-US"/>
          </a:p>
        </p:txBody>
      </p:sp>
      <p:sp>
        <p:nvSpPr>
          <p:cNvPr id="3" name="Title 2">
            <a:extLst>
              <a:ext uri="{FF2B5EF4-FFF2-40B4-BE49-F238E27FC236}">
                <a16:creationId xmlns:a16="http://schemas.microsoft.com/office/drawing/2014/main" id="{3BAB6912-90DE-6CFA-23E1-45BDE400DB3F}"/>
              </a:ext>
            </a:extLst>
          </p:cNvPr>
          <p:cNvSpPr>
            <a:spLocks noGrp="1"/>
          </p:cNvSpPr>
          <p:nvPr>
            <p:ph type="title"/>
          </p:nvPr>
        </p:nvSpPr>
        <p:spPr/>
        <p:txBody>
          <a:bodyPr/>
          <a:lstStyle/>
          <a:p>
            <a:r>
              <a:rPr lang="en-US"/>
              <a:t>ST67W6X MQTT</a:t>
            </a:r>
            <a:br>
              <a:rPr lang="en-US"/>
            </a:br>
            <a:r>
              <a:rPr lang="en-US" sz="2000"/>
              <a:t>IoT MQTT Panel Client Setup – Connection Setup</a:t>
            </a:r>
            <a:endParaRPr lang="en-US"/>
          </a:p>
        </p:txBody>
      </p:sp>
      <p:sp>
        <p:nvSpPr>
          <p:cNvPr id="4" name="Slide Number Placeholder 3">
            <a:extLst>
              <a:ext uri="{FF2B5EF4-FFF2-40B4-BE49-F238E27FC236}">
                <a16:creationId xmlns:a16="http://schemas.microsoft.com/office/drawing/2014/main" id="{6497D71A-5DD2-59EF-860A-E2D551E65367}"/>
              </a:ext>
            </a:extLst>
          </p:cNvPr>
          <p:cNvSpPr>
            <a:spLocks noGrp="1"/>
          </p:cNvSpPr>
          <p:nvPr>
            <p:ph type="sldNum" sz="quarter" idx="12"/>
          </p:nvPr>
        </p:nvSpPr>
        <p:spPr>
          <a:xfrm>
            <a:off x="11610261" y="6330968"/>
            <a:ext cx="411004" cy="292554"/>
          </a:xfrm>
        </p:spPr>
        <p:txBody>
          <a:bodyPr/>
          <a:lstStyle/>
          <a:p>
            <a:fld id="{40A7B169-58CE-4E65-B1F9-ACF9E46440C2}" type="slidenum">
              <a:rPr lang="en-US" smtClean="0"/>
              <a:t>154</a:t>
            </a:fld>
            <a:endParaRPr lang="en-US"/>
          </a:p>
        </p:txBody>
      </p:sp>
      <p:sp>
        <p:nvSpPr>
          <p:cNvPr id="19" name="Arrow: Right 18">
            <a:extLst>
              <a:ext uri="{FF2B5EF4-FFF2-40B4-BE49-F238E27FC236}">
                <a16:creationId xmlns:a16="http://schemas.microsoft.com/office/drawing/2014/main" id="{190BB7B6-5917-2C75-A213-5D3AACAC2D82}"/>
              </a:ext>
            </a:extLst>
          </p:cNvPr>
          <p:cNvSpPr/>
          <p:nvPr/>
        </p:nvSpPr>
        <p:spPr>
          <a:xfrm>
            <a:off x="8455847" y="3653807"/>
            <a:ext cx="599440" cy="4876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pic>
        <p:nvPicPr>
          <p:cNvPr id="12" name="Picture 11" descr="A screenshot of a phone&#10;&#10;AI-generated content may be incorrect.">
            <a:extLst>
              <a:ext uri="{FF2B5EF4-FFF2-40B4-BE49-F238E27FC236}">
                <a16:creationId xmlns:a16="http://schemas.microsoft.com/office/drawing/2014/main" id="{2B602957-46B3-664D-F42B-8B93D907FFAA}"/>
              </a:ext>
            </a:extLst>
          </p:cNvPr>
          <p:cNvPicPr>
            <a:picLocks noChangeAspect="1"/>
          </p:cNvPicPr>
          <p:nvPr/>
        </p:nvPicPr>
        <p:blipFill>
          <a:blip r:embed="rId3">
            <a:extLst>
              <a:ext uri="{28A0092B-C50C-407E-A947-70E740481C1C}">
                <a14:useLocalDpi xmlns:a14="http://schemas.microsoft.com/office/drawing/2010/main" val="0"/>
              </a:ext>
            </a:extLst>
          </a:blip>
          <a:srcRect t="4888" b="3419"/>
          <a:stretch/>
        </p:blipFill>
        <p:spPr>
          <a:xfrm>
            <a:off x="9286495" y="1365241"/>
            <a:ext cx="2434313" cy="4846656"/>
          </a:xfrm>
          <a:prstGeom prst="rect">
            <a:avLst/>
          </a:prstGeom>
        </p:spPr>
      </p:pic>
      <p:sp>
        <p:nvSpPr>
          <p:cNvPr id="18" name="Rectangle 17">
            <a:extLst>
              <a:ext uri="{FF2B5EF4-FFF2-40B4-BE49-F238E27FC236}">
                <a16:creationId xmlns:a16="http://schemas.microsoft.com/office/drawing/2014/main" id="{B4677052-6AC8-A3AC-6919-469CDEC6432E}"/>
              </a:ext>
            </a:extLst>
          </p:cNvPr>
          <p:cNvSpPr/>
          <p:nvPr/>
        </p:nvSpPr>
        <p:spPr>
          <a:xfrm>
            <a:off x="10962640" y="4183260"/>
            <a:ext cx="335280" cy="266820"/>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6080485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67B4-037F-6C91-26D8-95DC762EEB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1E0789-B4B3-0253-A674-A5829F03E0F3}"/>
              </a:ext>
            </a:extLst>
          </p:cNvPr>
          <p:cNvSpPr>
            <a:spLocks noGrp="1"/>
          </p:cNvSpPr>
          <p:nvPr>
            <p:ph idx="1"/>
          </p:nvPr>
        </p:nvSpPr>
        <p:spPr>
          <a:xfrm>
            <a:off x="300039" y="1484313"/>
            <a:ext cx="5427902" cy="4608512"/>
          </a:xfrm>
        </p:spPr>
        <p:txBody>
          <a:bodyPr/>
          <a:lstStyle/>
          <a:p>
            <a:r>
              <a:rPr lang="en-US"/>
              <a:t>The main dashboard:</a:t>
            </a:r>
          </a:p>
          <a:p>
            <a:pPr lvl="1"/>
            <a:r>
              <a:rPr lang="en-US"/>
              <a:t>Display the graphical values of RSSI, Temperature, Humidity and</a:t>
            </a:r>
            <a:br>
              <a:rPr lang="en-US"/>
            </a:br>
            <a:r>
              <a:rPr lang="en-US"/>
              <a:t>Pressure from device published message</a:t>
            </a:r>
          </a:p>
          <a:p>
            <a:pPr lvl="1"/>
            <a:r>
              <a:rPr lang="en-US"/>
              <a:t>The Green LED statues on the NUCLEO-U575 Host board can be managed through Button panel</a:t>
            </a:r>
          </a:p>
          <a:p>
            <a:r>
              <a:rPr lang="en-US"/>
              <a:t>The backup dashboard:</a:t>
            </a:r>
          </a:p>
          <a:p>
            <a:pPr lvl="1"/>
            <a:r>
              <a:rPr lang="en-US"/>
              <a:t>Display the graphical values of Humidity, Temperature and Motion Intensity</a:t>
            </a:r>
          </a:p>
        </p:txBody>
      </p:sp>
      <p:sp>
        <p:nvSpPr>
          <p:cNvPr id="3" name="Title 2">
            <a:extLst>
              <a:ext uri="{FF2B5EF4-FFF2-40B4-BE49-F238E27FC236}">
                <a16:creationId xmlns:a16="http://schemas.microsoft.com/office/drawing/2014/main" id="{C14C153B-F293-E482-D9EF-B2CBBFBADA32}"/>
              </a:ext>
            </a:extLst>
          </p:cNvPr>
          <p:cNvSpPr>
            <a:spLocks noGrp="1"/>
          </p:cNvSpPr>
          <p:nvPr>
            <p:ph type="title"/>
          </p:nvPr>
        </p:nvSpPr>
        <p:spPr/>
        <p:txBody>
          <a:bodyPr/>
          <a:lstStyle/>
          <a:p>
            <a:r>
              <a:rPr lang="en-US"/>
              <a:t>ST67W6X MQTT</a:t>
            </a:r>
            <a:br>
              <a:rPr lang="en-US"/>
            </a:br>
            <a:r>
              <a:rPr lang="en-US" sz="2000"/>
              <a:t>IoT MQTT Panel Client Setup - Security Scheme 1</a:t>
            </a:r>
            <a:endParaRPr lang="en-US"/>
          </a:p>
        </p:txBody>
      </p:sp>
      <p:sp>
        <p:nvSpPr>
          <p:cNvPr id="4" name="Slide Number Placeholder 3">
            <a:extLst>
              <a:ext uri="{FF2B5EF4-FFF2-40B4-BE49-F238E27FC236}">
                <a16:creationId xmlns:a16="http://schemas.microsoft.com/office/drawing/2014/main" id="{08E34525-C50A-C218-EEA7-8F40651A9185}"/>
              </a:ext>
            </a:extLst>
          </p:cNvPr>
          <p:cNvSpPr>
            <a:spLocks noGrp="1"/>
          </p:cNvSpPr>
          <p:nvPr>
            <p:ph type="sldNum" sz="quarter" idx="12"/>
          </p:nvPr>
        </p:nvSpPr>
        <p:spPr>
          <a:xfrm>
            <a:off x="11610261" y="6330968"/>
            <a:ext cx="411004" cy="292554"/>
          </a:xfrm>
        </p:spPr>
        <p:txBody>
          <a:bodyPr/>
          <a:lstStyle/>
          <a:p>
            <a:fld id="{40A7B169-58CE-4E65-B1F9-ACF9E46440C2}" type="slidenum">
              <a:rPr lang="en-US" smtClean="0"/>
              <a:t>155</a:t>
            </a:fld>
            <a:endParaRPr lang="en-US"/>
          </a:p>
        </p:txBody>
      </p:sp>
      <p:pic>
        <p:nvPicPr>
          <p:cNvPr id="8" name="Picture 7" descr="A screenshot of a computer&#10;&#10;Description automatically generated">
            <a:extLst>
              <a:ext uri="{FF2B5EF4-FFF2-40B4-BE49-F238E27FC236}">
                <a16:creationId xmlns:a16="http://schemas.microsoft.com/office/drawing/2014/main" id="{AA378D3B-605E-9232-CF76-3745E75BA128}"/>
              </a:ext>
            </a:extLst>
          </p:cNvPr>
          <p:cNvPicPr>
            <a:picLocks noChangeAspect="1"/>
          </p:cNvPicPr>
          <p:nvPr/>
        </p:nvPicPr>
        <p:blipFill>
          <a:blip r:embed="rId2">
            <a:extLst>
              <a:ext uri="{28A0092B-C50C-407E-A947-70E740481C1C}">
                <a14:useLocalDpi xmlns:a14="http://schemas.microsoft.com/office/drawing/2010/main" val="0"/>
              </a:ext>
            </a:extLst>
          </a:blip>
          <a:srcRect t="1575" b="4868"/>
          <a:stretch/>
        </p:blipFill>
        <p:spPr>
          <a:xfrm>
            <a:off x="5927698" y="1679266"/>
            <a:ext cx="2857472" cy="4277360"/>
          </a:xfrm>
          <a:prstGeom prst="rect">
            <a:avLst/>
          </a:prstGeom>
        </p:spPr>
      </p:pic>
      <p:pic>
        <p:nvPicPr>
          <p:cNvPr id="12" name="Picture 11" descr="Screens screenshot of a graph&#10;&#10;Description automatically generated">
            <a:extLst>
              <a:ext uri="{FF2B5EF4-FFF2-40B4-BE49-F238E27FC236}">
                <a16:creationId xmlns:a16="http://schemas.microsoft.com/office/drawing/2014/main" id="{E9DC15A3-0E4F-3C9B-27B8-6B76433BF6AD}"/>
              </a:ext>
            </a:extLst>
          </p:cNvPr>
          <p:cNvPicPr>
            <a:picLocks noChangeAspect="1"/>
          </p:cNvPicPr>
          <p:nvPr/>
        </p:nvPicPr>
        <p:blipFill>
          <a:blip r:embed="rId3">
            <a:extLst>
              <a:ext uri="{28A0092B-C50C-407E-A947-70E740481C1C}">
                <a14:useLocalDpi xmlns:a14="http://schemas.microsoft.com/office/drawing/2010/main" val="0"/>
              </a:ext>
            </a:extLst>
          </a:blip>
          <a:srcRect t="5325" b="3348"/>
          <a:stretch/>
        </p:blipFill>
        <p:spPr>
          <a:xfrm>
            <a:off x="9320208" y="1629583"/>
            <a:ext cx="2180912" cy="4317972"/>
          </a:xfrm>
          <a:prstGeom prst="rect">
            <a:avLst/>
          </a:prstGeom>
        </p:spPr>
      </p:pic>
    </p:spTree>
    <p:extLst>
      <p:ext uri="{BB962C8B-B14F-4D97-AF65-F5344CB8AC3E}">
        <p14:creationId xmlns:p14="http://schemas.microsoft.com/office/powerpoint/2010/main" val="23612500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B49D3ED-12A5-44AC-B654-9458A5FBEC88}"/>
              </a:ext>
            </a:extLst>
          </p:cNvPr>
          <p:cNvSpPr>
            <a:spLocks noGrp="1"/>
          </p:cNvSpPr>
          <p:nvPr>
            <p:ph type="ctrTitle"/>
          </p:nvPr>
        </p:nvSpPr>
        <p:spPr/>
        <p:txBody>
          <a:bodyPr/>
          <a:lstStyle/>
          <a:p>
            <a:r>
              <a:rPr lang="en-US" b="0"/>
              <a:t>Documentation</a:t>
            </a:r>
          </a:p>
        </p:txBody>
      </p:sp>
      <p:pic>
        <p:nvPicPr>
          <p:cNvPr id="3" name="Picture Placeholder 2">
            <a:extLst>
              <a:ext uri="{FF2B5EF4-FFF2-40B4-BE49-F238E27FC236}">
                <a16:creationId xmlns:a16="http://schemas.microsoft.com/office/drawing/2014/main" id="{03548567-DD19-1034-91A9-36E7532314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41565288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C2ADE-72E9-1928-7BE7-DC6F7C22A486}"/>
              </a:ext>
            </a:extLst>
          </p:cNvPr>
          <p:cNvSpPr>
            <a:spLocks noGrp="1"/>
          </p:cNvSpPr>
          <p:nvPr>
            <p:ph type="title"/>
          </p:nvPr>
        </p:nvSpPr>
        <p:spPr>
          <a:xfrm>
            <a:off x="300037" y="-1"/>
            <a:ext cx="11609159" cy="1304925"/>
          </a:xfrm>
        </p:spPr>
        <p:txBody>
          <a:bodyPr anchor="ctr">
            <a:normAutofit/>
          </a:bodyPr>
          <a:lstStyle/>
          <a:p>
            <a:r>
              <a:rPr lang="en-US" err="1"/>
              <a:t>Wifi</a:t>
            </a:r>
            <a:r>
              <a:rPr lang="en-US"/>
              <a:t> wiki</a:t>
            </a:r>
          </a:p>
        </p:txBody>
      </p:sp>
      <p:sp>
        <p:nvSpPr>
          <p:cNvPr id="4" name="Slide Number Placeholder 3">
            <a:extLst>
              <a:ext uri="{FF2B5EF4-FFF2-40B4-BE49-F238E27FC236}">
                <a16:creationId xmlns:a16="http://schemas.microsoft.com/office/drawing/2014/main" id="{8B2CE147-AA86-68CC-ECDF-B4B8FEB09B5F}"/>
              </a:ext>
            </a:extLst>
          </p:cNvPr>
          <p:cNvSpPr>
            <a:spLocks noGrp="1"/>
          </p:cNvSpPr>
          <p:nvPr>
            <p:ph type="sldNum" sz="quarter" idx="12"/>
          </p:nvPr>
        </p:nvSpPr>
        <p:spPr>
          <a:xfrm>
            <a:off x="11610261" y="6330968"/>
            <a:ext cx="411004" cy="292554"/>
          </a:xfrm>
        </p:spPr>
        <p:txBody>
          <a:bodyPr anchor="b">
            <a:normAutofit/>
          </a:bodyPr>
          <a:lstStyle/>
          <a:p>
            <a:pPr>
              <a:spcAft>
                <a:spcPts val="600"/>
              </a:spcAft>
            </a:pPr>
            <a:fld id="{40A7B169-58CE-4E65-B1F9-ACF9E46440C2}" type="slidenum">
              <a:rPr lang="en-US" smtClean="0"/>
              <a:pPr>
                <a:spcAft>
                  <a:spcPts val="600"/>
                </a:spcAft>
              </a:pPr>
              <a:t>157</a:t>
            </a:fld>
            <a:endParaRPr lang="en-US"/>
          </a:p>
        </p:txBody>
      </p:sp>
      <p:graphicFrame>
        <p:nvGraphicFramePr>
          <p:cNvPr id="15" name="Content Placeholder 1">
            <a:extLst>
              <a:ext uri="{FF2B5EF4-FFF2-40B4-BE49-F238E27FC236}">
                <a16:creationId xmlns:a16="http://schemas.microsoft.com/office/drawing/2014/main" id="{74E5D87D-53E8-7514-9504-EF12485697FA}"/>
              </a:ext>
            </a:extLst>
          </p:cNvPr>
          <p:cNvGraphicFramePr>
            <a:graphicFrameLocks noGrp="1"/>
          </p:cNvGraphicFramePr>
          <p:nvPr>
            <p:ph idx="1"/>
            <p:extLst>
              <p:ext uri="{D42A27DB-BD31-4B8C-83A1-F6EECF244321}">
                <p14:modId xmlns:p14="http://schemas.microsoft.com/office/powerpoint/2010/main" val="2045648709"/>
              </p:ext>
            </p:extLst>
          </p:nvPr>
        </p:nvGraphicFramePr>
        <p:xfrm>
          <a:off x="300038" y="1484313"/>
          <a:ext cx="11591925"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54025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7DBADF-673C-CA49-E982-B3A4EC4BCEC8}"/>
              </a:ext>
            </a:extLst>
          </p:cNvPr>
          <p:cNvSpPr>
            <a:spLocks noGrp="1"/>
          </p:cNvSpPr>
          <p:nvPr>
            <p:ph type="title"/>
          </p:nvPr>
        </p:nvSpPr>
        <p:spPr/>
        <p:txBody>
          <a:bodyPr/>
          <a:lstStyle/>
          <a:p>
            <a:r>
              <a:rPr lang="en-US" i="0">
                <a:effectLst/>
                <a:latin typeface="Arial" panose="020B0604020202020204" pitchFamily="34" charset="0"/>
              </a:rPr>
              <a:t>Wiki Wi-Fi</a:t>
            </a:r>
            <a:r>
              <a:rPr lang="en-US" i="0" baseline="30000">
                <a:effectLst/>
                <a:latin typeface="Arial" panose="020B0604020202020204" pitchFamily="34" charset="0"/>
              </a:rPr>
              <a:t>®</a:t>
            </a:r>
            <a:r>
              <a:rPr lang="en-US" i="0">
                <a:effectLst/>
                <a:latin typeface="Arial" panose="020B0604020202020204" pitchFamily="34" charset="0"/>
              </a:rPr>
              <a:t>: pages breakdown</a:t>
            </a:r>
            <a:endParaRPr lang="en-US"/>
          </a:p>
        </p:txBody>
      </p:sp>
      <p:sp>
        <p:nvSpPr>
          <p:cNvPr id="4" name="Slide Number Placeholder 3">
            <a:extLst>
              <a:ext uri="{FF2B5EF4-FFF2-40B4-BE49-F238E27FC236}">
                <a16:creationId xmlns:a16="http://schemas.microsoft.com/office/drawing/2014/main" id="{AA4BA295-8A38-2FE0-AD7D-B202E6875644}"/>
              </a:ext>
            </a:extLst>
          </p:cNvPr>
          <p:cNvSpPr>
            <a:spLocks noGrp="1"/>
          </p:cNvSpPr>
          <p:nvPr>
            <p:ph type="sldNum" sz="quarter" idx="12"/>
          </p:nvPr>
        </p:nvSpPr>
        <p:spPr/>
        <p:txBody>
          <a:bodyPr/>
          <a:lstStyle/>
          <a:p>
            <a:fld id="{40A7B169-58CE-4E65-B1F9-ACF9E46440C2}" type="slidenum">
              <a:rPr lang="en-US" smtClean="0"/>
              <a:t>158</a:t>
            </a:fld>
            <a:endParaRPr lang="en-US"/>
          </a:p>
        </p:txBody>
      </p:sp>
      <p:sp>
        <p:nvSpPr>
          <p:cNvPr id="9" name="Callout: Line with Accent Bar 8">
            <a:extLst>
              <a:ext uri="{FF2B5EF4-FFF2-40B4-BE49-F238E27FC236}">
                <a16:creationId xmlns:a16="http://schemas.microsoft.com/office/drawing/2014/main" id="{5602ECA9-808E-CA4C-2851-03A5019D7504}"/>
              </a:ext>
            </a:extLst>
          </p:cNvPr>
          <p:cNvSpPr/>
          <p:nvPr/>
        </p:nvSpPr>
        <p:spPr>
          <a:xfrm flipH="1">
            <a:off x="1424994" y="1570118"/>
            <a:ext cx="2691444" cy="720620"/>
          </a:xfrm>
          <a:prstGeom prst="accentCallout1">
            <a:avLst>
              <a:gd name="adj1" fmla="val 26313"/>
              <a:gd name="adj2" fmla="val -8783"/>
              <a:gd name="adj3" fmla="val 26068"/>
              <a:gd name="adj4" fmla="val -84899"/>
            </a:avLst>
          </a:prstGeom>
          <a:ln/>
        </p:spPr>
        <p:style>
          <a:lnRef idx="2">
            <a:schemeClr val="dk1"/>
          </a:lnRef>
          <a:fillRef idx="1">
            <a:schemeClr val="lt1"/>
          </a:fillRef>
          <a:effectRef idx="0">
            <a:schemeClr val="dk1"/>
          </a:effectRef>
          <a:fontRef idx="minor">
            <a:schemeClr val="dk1"/>
          </a:fontRef>
        </p:style>
        <p:txBody>
          <a:bodyPr rtlCol="0" anchor="ctr"/>
          <a:lstStyle/>
          <a:p>
            <a:pPr lvl="1"/>
            <a:r>
              <a:rPr lang="en-US"/>
              <a:t>About Wi-Fi</a:t>
            </a:r>
          </a:p>
        </p:txBody>
      </p:sp>
      <p:sp>
        <p:nvSpPr>
          <p:cNvPr id="10" name="Callout: Line with Accent Bar 9">
            <a:extLst>
              <a:ext uri="{FF2B5EF4-FFF2-40B4-BE49-F238E27FC236}">
                <a16:creationId xmlns:a16="http://schemas.microsoft.com/office/drawing/2014/main" id="{51891D74-A4DB-413B-91F6-941DD8CBC3A6}"/>
              </a:ext>
            </a:extLst>
          </p:cNvPr>
          <p:cNvSpPr/>
          <p:nvPr/>
        </p:nvSpPr>
        <p:spPr>
          <a:xfrm flipH="1">
            <a:off x="1424994" y="3169891"/>
            <a:ext cx="2691444" cy="720620"/>
          </a:xfrm>
          <a:prstGeom prst="accentCallout1">
            <a:avLst>
              <a:gd name="adj1" fmla="val 17070"/>
              <a:gd name="adj2" fmla="val -8333"/>
              <a:gd name="adj3" fmla="val 15928"/>
              <a:gd name="adj4" fmla="val -83701"/>
            </a:avLst>
          </a:prstGeom>
          <a:ln/>
        </p:spPr>
        <p:style>
          <a:lnRef idx="2">
            <a:schemeClr val="dk1"/>
          </a:lnRef>
          <a:fillRef idx="1">
            <a:schemeClr val="lt1"/>
          </a:fillRef>
          <a:effectRef idx="0">
            <a:schemeClr val="dk1"/>
          </a:effectRef>
          <a:fontRef idx="minor">
            <a:schemeClr val="dk1"/>
          </a:fontRef>
        </p:style>
        <p:txBody>
          <a:bodyPr rtlCol="0" anchor="ctr"/>
          <a:lstStyle/>
          <a:p>
            <a:pPr lvl="1"/>
            <a:r>
              <a:rPr lang="en-US"/>
              <a:t>Details about ST67W611M1</a:t>
            </a:r>
          </a:p>
        </p:txBody>
      </p:sp>
      <p:sp>
        <p:nvSpPr>
          <p:cNvPr id="12" name="Callout: Line with Accent Bar 11">
            <a:extLst>
              <a:ext uri="{FF2B5EF4-FFF2-40B4-BE49-F238E27FC236}">
                <a16:creationId xmlns:a16="http://schemas.microsoft.com/office/drawing/2014/main" id="{DCDFBDBD-1C05-8732-CCB5-2E0E7ADE86B1}"/>
              </a:ext>
            </a:extLst>
          </p:cNvPr>
          <p:cNvSpPr/>
          <p:nvPr/>
        </p:nvSpPr>
        <p:spPr>
          <a:xfrm flipH="1">
            <a:off x="1424994" y="4485071"/>
            <a:ext cx="2691444" cy="720620"/>
          </a:xfrm>
          <a:prstGeom prst="accentCallout1">
            <a:avLst>
              <a:gd name="adj1" fmla="val 45641"/>
              <a:gd name="adj2" fmla="val -8783"/>
              <a:gd name="adj3" fmla="val 44414"/>
              <a:gd name="adj4" fmla="val -84551"/>
            </a:avLst>
          </a:prstGeom>
          <a:ln/>
        </p:spPr>
        <p:style>
          <a:lnRef idx="2">
            <a:schemeClr val="dk1"/>
          </a:lnRef>
          <a:fillRef idx="1">
            <a:schemeClr val="lt1"/>
          </a:fillRef>
          <a:effectRef idx="0">
            <a:schemeClr val="dk1"/>
          </a:effectRef>
          <a:fontRef idx="minor">
            <a:schemeClr val="dk1"/>
          </a:fontRef>
        </p:style>
        <p:txBody>
          <a:bodyPr rtlCol="0" anchor="ctr"/>
          <a:lstStyle/>
          <a:p>
            <a:pPr lvl="1"/>
            <a:r>
              <a:rPr lang="en-US"/>
              <a:t>X-CUBE-ST67W61</a:t>
            </a:r>
          </a:p>
        </p:txBody>
      </p:sp>
      <p:pic>
        <p:nvPicPr>
          <p:cNvPr id="15" name="Picture 14">
            <a:extLst>
              <a:ext uri="{FF2B5EF4-FFF2-40B4-BE49-F238E27FC236}">
                <a16:creationId xmlns:a16="http://schemas.microsoft.com/office/drawing/2014/main" id="{28EF23CD-9442-1D21-021D-4A2E212DA2EE}"/>
              </a:ext>
            </a:extLst>
          </p:cNvPr>
          <p:cNvPicPr>
            <a:picLocks noChangeAspect="1"/>
          </p:cNvPicPr>
          <p:nvPr/>
        </p:nvPicPr>
        <p:blipFill>
          <a:blip r:embed="rId2"/>
          <a:stretch>
            <a:fillRect/>
          </a:stretch>
        </p:blipFill>
        <p:spPr>
          <a:xfrm>
            <a:off x="6711871" y="1125163"/>
            <a:ext cx="5180091" cy="5498359"/>
          </a:xfrm>
          <a:prstGeom prst="rect">
            <a:avLst/>
          </a:prstGeom>
        </p:spPr>
      </p:pic>
      <p:sp>
        <p:nvSpPr>
          <p:cNvPr id="20" name="Callout: Line with Accent Bar 19">
            <a:extLst>
              <a:ext uri="{FF2B5EF4-FFF2-40B4-BE49-F238E27FC236}">
                <a16:creationId xmlns:a16="http://schemas.microsoft.com/office/drawing/2014/main" id="{19B92D4D-C825-F599-E498-08B85A8BDE0B}"/>
              </a:ext>
            </a:extLst>
          </p:cNvPr>
          <p:cNvSpPr/>
          <p:nvPr/>
        </p:nvSpPr>
        <p:spPr>
          <a:xfrm flipH="1">
            <a:off x="1424994" y="5205691"/>
            <a:ext cx="2691444" cy="594560"/>
          </a:xfrm>
          <a:prstGeom prst="accentCallout1">
            <a:avLst>
              <a:gd name="adj1" fmla="val 45641"/>
              <a:gd name="adj2" fmla="val -8783"/>
              <a:gd name="adj3" fmla="val 44414"/>
              <a:gd name="adj4" fmla="val -84551"/>
            </a:avLst>
          </a:prstGeom>
          <a:ln/>
        </p:spPr>
        <p:style>
          <a:lnRef idx="2">
            <a:schemeClr val="dk1"/>
          </a:lnRef>
          <a:fillRef idx="1">
            <a:schemeClr val="lt1"/>
          </a:fillRef>
          <a:effectRef idx="0">
            <a:schemeClr val="dk1"/>
          </a:effectRef>
          <a:fontRef idx="minor">
            <a:schemeClr val="dk1"/>
          </a:fontRef>
        </p:style>
        <p:txBody>
          <a:bodyPr rtlCol="0" anchor="ctr"/>
          <a:lstStyle/>
          <a:p>
            <a:pPr lvl="1"/>
            <a:r>
              <a:rPr lang="en-US" sz="1600"/>
              <a:t>Host boards supported</a:t>
            </a:r>
          </a:p>
        </p:txBody>
      </p:sp>
      <p:sp>
        <p:nvSpPr>
          <p:cNvPr id="21" name="Callout: Line with Accent Bar 20">
            <a:extLst>
              <a:ext uri="{FF2B5EF4-FFF2-40B4-BE49-F238E27FC236}">
                <a16:creationId xmlns:a16="http://schemas.microsoft.com/office/drawing/2014/main" id="{A41A5872-AE07-6284-9664-638EB3F2B913}"/>
              </a:ext>
            </a:extLst>
          </p:cNvPr>
          <p:cNvSpPr/>
          <p:nvPr/>
        </p:nvSpPr>
        <p:spPr>
          <a:xfrm flipH="1">
            <a:off x="1424994" y="5882685"/>
            <a:ext cx="2691444" cy="594560"/>
          </a:xfrm>
          <a:prstGeom prst="accentCallout1">
            <a:avLst>
              <a:gd name="adj1" fmla="val 45641"/>
              <a:gd name="adj2" fmla="val -8783"/>
              <a:gd name="adj3" fmla="val 44414"/>
              <a:gd name="adj4" fmla="val -84551"/>
            </a:avLst>
          </a:prstGeom>
          <a:ln/>
        </p:spPr>
        <p:style>
          <a:lnRef idx="2">
            <a:schemeClr val="dk1"/>
          </a:lnRef>
          <a:fillRef idx="1">
            <a:schemeClr val="lt1"/>
          </a:fillRef>
          <a:effectRef idx="0">
            <a:schemeClr val="dk1"/>
          </a:effectRef>
          <a:fontRef idx="minor">
            <a:schemeClr val="dk1"/>
          </a:fontRef>
        </p:style>
        <p:txBody>
          <a:bodyPr rtlCol="0" anchor="ctr"/>
          <a:lstStyle/>
          <a:p>
            <a:pPr lvl="1"/>
            <a:r>
              <a:rPr lang="en-US" sz="1600"/>
              <a:t>Tools &amp; References</a:t>
            </a:r>
          </a:p>
        </p:txBody>
      </p:sp>
    </p:spTree>
    <p:extLst>
      <p:ext uri="{BB962C8B-B14F-4D97-AF65-F5344CB8AC3E}">
        <p14:creationId xmlns:p14="http://schemas.microsoft.com/office/powerpoint/2010/main" val="21781463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F6DAA3-B338-8202-618F-5008BA4F47A7}"/>
              </a:ext>
            </a:extLst>
          </p:cNvPr>
          <p:cNvSpPr>
            <a:spLocks noGrp="1"/>
          </p:cNvSpPr>
          <p:nvPr>
            <p:ph idx="1"/>
          </p:nvPr>
        </p:nvSpPr>
        <p:spPr>
          <a:xfrm>
            <a:off x="300038" y="1484313"/>
            <a:ext cx="7386637" cy="4608512"/>
          </a:xfrm>
        </p:spPr>
        <p:txBody>
          <a:bodyPr/>
          <a:lstStyle/>
          <a:p>
            <a:r>
              <a:rPr lang="en-US" sz="1800" b="0" i="0" u="none" strike="noStrike" baseline="0">
                <a:solidFill>
                  <a:srgbClr val="000000"/>
                </a:solidFill>
                <a:latin typeface="Arial" panose="020B0604020202020204" pitchFamily="34" charset="0"/>
              </a:rPr>
              <a:t> </a:t>
            </a:r>
            <a:r>
              <a:rPr lang="en-US" sz="1800" b="0" i="0" u="none" strike="noStrike" baseline="0">
                <a:solidFill>
                  <a:srgbClr val="000000"/>
                </a:solidFill>
              </a:rPr>
              <a:t> </a:t>
            </a:r>
            <a:r>
              <a:rPr lang="en-US" sz="1400" b="0" i="0" u="none" strike="noStrike" baseline="0">
                <a:solidFill>
                  <a:srgbClr val="000000"/>
                </a:solidFill>
                <a:latin typeface="Arial" panose="020B0604020202020204" pitchFamily="34" charset="0"/>
              </a:rPr>
              <a:t>Getting started with X-CUBE-ST67W61 </a:t>
            </a:r>
            <a:r>
              <a:rPr lang="en-US" sz="1400" b="0" i="0" u="none" strike="noStrike" baseline="0">
                <a:solidFill>
                  <a:srgbClr val="000000"/>
                </a:solidFill>
                <a:latin typeface="Arial" panose="020B0604020202020204" pitchFamily="34" charset="0"/>
                <a:hlinkClick r:id="rId2"/>
              </a:rPr>
              <a:t>here</a:t>
            </a:r>
            <a:endParaRPr lang="en-US" sz="1400" b="0" i="0" u="none" strike="noStrike" baseline="0">
              <a:solidFill>
                <a:srgbClr val="000000"/>
              </a:solidFill>
              <a:latin typeface="Arial" panose="020B0604020202020204" pitchFamily="34" charset="0"/>
            </a:endParaRPr>
          </a:p>
          <a:p>
            <a:endParaRPr lang="en-US" sz="1400">
              <a:solidFill>
                <a:srgbClr val="000000"/>
              </a:solidFill>
              <a:latin typeface="Arial" panose="020B0604020202020204" pitchFamily="34" charset="0"/>
            </a:endParaRPr>
          </a:p>
          <a:p>
            <a:endParaRPr lang="en-US" sz="1400" b="0" i="0" u="none" strike="noStrike" baseline="0">
              <a:solidFill>
                <a:srgbClr val="000000"/>
              </a:solidFill>
              <a:latin typeface="Arial" panose="020B0604020202020204" pitchFamily="34" charset="0"/>
            </a:endParaRPr>
          </a:p>
          <a:p>
            <a:endParaRPr lang="en-US" sz="1400">
              <a:solidFill>
                <a:srgbClr val="000000"/>
              </a:solidFill>
              <a:latin typeface="Arial" panose="020B0604020202020204" pitchFamily="34" charset="0"/>
            </a:endParaRPr>
          </a:p>
          <a:p>
            <a:endParaRPr lang="en-US" sz="1400" b="0" i="0" u="none" strike="noStrike" baseline="0">
              <a:solidFill>
                <a:srgbClr val="000000"/>
              </a:solidFill>
              <a:latin typeface="Arial" panose="020B0604020202020204" pitchFamily="34" charset="0"/>
            </a:endParaRPr>
          </a:p>
          <a:p>
            <a:endParaRPr lang="en-US" sz="1400">
              <a:solidFill>
                <a:srgbClr val="000000"/>
              </a:solidFill>
              <a:latin typeface="Arial" panose="020B0604020202020204" pitchFamily="34" charset="0"/>
            </a:endParaRPr>
          </a:p>
          <a:p>
            <a:endParaRPr lang="en-US" sz="1400" b="0" i="0" u="none" strike="noStrike" baseline="0">
              <a:solidFill>
                <a:srgbClr val="000000"/>
              </a:solidFill>
              <a:latin typeface="Arial" panose="020B0604020202020204" pitchFamily="34" charset="0"/>
            </a:endParaRPr>
          </a:p>
          <a:p>
            <a:endParaRPr lang="en-US" sz="1400">
              <a:solidFill>
                <a:srgbClr val="000000"/>
              </a:solidFill>
              <a:latin typeface="Arial" panose="020B0604020202020204" pitchFamily="34" charset="0"/>
            </a:endParaRPr>
          </a:p>
          <a:p>
            <a:endParaRPr lang="en-US" sz="1400" b="0" i="0" u="none" strike="noStrike" baseline="0">
              <a:solidFill>
                <a:srgbClr val="000000"/>
              </a:solidFill>
              <a:latin typeface="Arial" panose="020B0604020202020204" pitchFamily="34" charset="0"/>
            </a:endParaRPr>
          </a:p>
          <a:p>
            <a:endParaRPr lang="en-US" sz="1400" b="0" i="0" u="none" strike="noStrike" baseline="0">
              <a:solidFill>
                <a:srgbClr val="000000"/>
              </a:solidFill>
              <a:latin typeface="Arial" panose="020B0604020202020204" pitchFamily="34" charset="0"/>
            </a:endParaRPr>
          </a:p>
          <a:p>
            <a:endParaRPr lang="en-US" sz="1400">
              <a:solidFill>
                <a:srgbClr val="000000"/>
              </a:solidFill>
              <a:latin typeface="Arial" panose="020B0604020202020204" pitchFamily="34" charset="0"/>
            </a:endParaRPr>
          </a:p>
          <a:p>
            <a:r>
              <a:rPr lang="en-US" sz="1400" b="0" i="0" u="none" strike="noStrike" baseline="0">
                <a:solidFill>
                  <a:srgbClr val="000000"/>
                </a:solidFill>
                <a:latin typeface="Arial" panose="020B0604020202020204" pitchFamily="34" charset="0"/>
              </a:rPr>
              <a:t>MW API documentation is available:</a:t>
            </a:r>
          </a:p>
          <a:p>
            <a:pPr lvl="1"/>
            <a:r>
              <a:rPr lang="en-US" sz="1050" b="0" i="0" u="none" strike="noStrike" baseline="0">
                <a:solidFill>
                  <a:srgbClr val="000000"/>
                </a:solidFill>
                <a:latin typeface="Arial" panose="020B0604020202020204" pitchFamily="34" charset="0"/>
              </a:rPr>
              <a:t>X-CUBE-ST67W61_V1.0.0\</a:t>
            </a:r>
            <a:r>
              <a:rPr lang="en-US" sz="1050" b="0" i="0" u="none" strike="noStrike" baseline="0" err="1">
                <a:solidFill>
                  <a:srgbClr val="000000"/>
                </a:solidFill>
                <a:latin typeface="Arial" panose="020B0604020202020204" pitchFamily="34" charset="0"/>
              </a:rPr>
              <a:t>Middlewares</a:t>
            </a:r>
            <a:r>
              <a:rPr lang="en-US" sz="1050" b="0" i="0" u="none" strike="noStrike" baseline="0">
                <a:solidFill>
                  <a:srgbClr val="000000"/>
                </a:solidFill>
                <a:latin typeface="Arial" panose="020B0604020202020204" pitchFamily="34" charset="0"/>
              </a:rPr>
              <a:t>\ST\ST67W6X_Network_Driver\Doc\ST67W6X_Network_Driver.chm</a:t>
            </a:r>
          </a:p>
          <a:p>
            <a:endParaRPr lang="en-US" sz="1400">
              <a:solidFill>
                <a:srgbClr val="000000"/>
              </a:solidFill>
              <a:latin typeface="Arial" panose="020B0604020202020204" pitchFamily="34" charset="0"/>
            </a:endParaRPr>
          </a:p>
          <a:p>
            <a:endParaRPr lang="en-US"/>
          </a:p>
        </p:txBody>
      </p:sp>
      <p:sp>
        <p:nvSpPr>
          <p:cNvPr id="3" name="Title 2">
            <a:extLst>
              <a:ext uri="{FF2B5EF4-FFF2-40B4-BE49-F238E27FC236}">
                <a16:creationId xmlns:a16="http://schemas.microsoft.com/office/drawing/2014/main" id="{A09F3B4B-ED59-C16B-4591-E330C2B9A721}"/>
              </a:ext>
            </a:extLst>
          </p:cNvPr>
          <p:cNvSpPr>
            <a:spLocks noGrp="1"/>
          </p:cNvSpPr>
          <p:nvPr>
            <p:ph type="title"/>
          </p:nvPr>
        </p:nvSpPr>
        <p:spPr/>
        <p:txBody>
          <a:bodyPr/>
          <a:lstStyle/>
          <a:p>
            <a:r>
              <a:rPr lang="en-US" sz="3600" b="0" i="0" u="none" strike="noStrike" baseline="0">
                <a:solidFill>
                  <a:srgbClr val="000000"/>
                </a:solidFill>
              </a:rPr>
              <a:t>Other documentation</a:t>
            </a:r>
            <a:endParaRPr lang="en-US"/>
          </a:p>
        </p:txBody>
      </p:sp>
      <p:sp>
        <p:nvSpPr>
          <p:cNvPr id="4" name="Slide Number Placeholder 3">
            <a:extLst>
              <a:ext uri="{FF2B5EF4-FFF2-40B4-BE49-F238E27FC236}">
                <a16:creationId xmlns:a16="http://schemas.microsoft.com/office/drawing/2014/main" id="{4BD0E17C-673F-F282-3A01-F694F3C268B6}"/>
              </a:ext>
            </a:extLst>
          </p:cNvPr>
          <p:cNvSpPr>
            <a:spLocks noGrp="1"/>
          </p:cNvSpPr>
          <p:nvPr>
            <p:ph type="sldNum" sz="quarter" idx="12"/>
          </p:nvPr>
        </p:nvSpPr>
        <p:spPr/>
        <p:txBody>
          <a:bodyPr/>
          <a:lstStyle/>
          <a:p>
            <a:fld id="{62A42E78-4FE3-4E16-9FB9-64A349BFE3FC}" type="slidenum">
              <a:rPr lang="fr-FR" smtClean="0"/>
              <a:pPr/>
              <a:t>159</a:t>
            </a:fld>
            <a:endParaRPr lang="fr-FR"/>
          </a:p>
        </p:txBody>
      </p:sp>
      <p:pic>
        <p:nvPicPr>
          <p:cNvPr id="7" name="Picture 6">
            <a:extLst>
              <a:ext uri="{FF2B5EF4-FFF2-40B4-BE49-F238E27FC236}">
                <a16:creationId xmlns:a16="http://schemas.microsoft.com/office/drawing/2014/main" id="{794E173E-3241-9396-A0E9-417123119A89}"/>
              </a:ext>
            </a:extLst>
          </p:cNvPr>
          <p:cNvPicPr>
            <a:picLocks noChangeAspect="1"/>
          </p:cNvPicPr>
          <p:nvPr/>
        </p:nvPicPr>
        <p:blipFill>
          <a:blip r:embed="rId3"/>
          <a:stretch>
            <a:fillRect/>
          </a:stretch>
        </p:blipFill>
        <p:spPr>
          <a:xfrm>
            <a:off x="6338499" y="1087005"/>
            <a:ext cx="5570697" cy="4683989"/>
          </a:xfrm>
          <a:prstGeom prst="rect">
            <a:avLst/>
          </a:prstGeom>
        </p:spPr>
      </p:pic>
    </p:spTree>
    <p:extLst>
      <p:ext uri="{BB962C8B-B14F-4D97-AF65-F5344CB8AC3E}">
        <p14:creationId xmlns:p14="http://schemas.microsoft.com/office/powerpoint/2010/main" val="423585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7D0205-D163-FB51-9CBF-85FF689B4CC4}"/>
              </a:ext>
            </a:extLst>
          </p:cNvPr>
          <p:cNvSpPr>
            <a:spLocks noGrp="1"/>
          </p:cNvSpPr>
          <p:nvPr>
            <p:ph idx="1"/>
          </p:nvPr>
        </p:nvSpPr>
        <p:spPr>
          <a:xfrm>
            <a:off x="181469" y="1036949"/>
            <a:ext cx="11729403" cy="5066037"/>
          </a:xfrm>
        </p:spPr>
        <p:txBody>
          <a:bodyPr/>
          <a:lstStyle/>
          <a:p>
            <a:pPr algn="ctr">
              <a:lnSpc>
                <a:spcPts val="1575"/>
              </a:lnSpc>
              <a:buNone/>
            </a:pPr>
            <a:r>
              <a:rPr lang="en-US" sz="1800" b="1"/>
              <a:t>Two modes, each with a header containing a digital signature and versioning info</a:t>
            </a:r>
          </a:p>
          <a:p>
            <a:pPr marL="342900" indent="-342900" algn="l">
              <a:buClrTx/>
              <a:buFont typeface="+mj-lt"/>
              <a:buAutoNum type="alphaUcPeriod"/>
            </a:pPr>
            <a:r>
              <a:rPr lang="en-US" sz="1600">
                <a:solidFill>
                  <a:schemeClr val="accent3"/>
                </a:solidFill>
              </a:rPr>
              <a:t>Mission mode:</a:t>
            </a:r>
          </a:p>
          <a:p>
            <a:pPr marL="742950" lvl="1" indent="-285750">
              <a:buClrTx/>
            </a:pPr>
            <a:r>
              <a:rPr lang="en-US" sz="1400">
                <a:solidFill>
                  <a:schemeClr val="accent2"/>
                </a:solidFill>
              </a:rPr>
              <a:t>Bootloader binary</a:t>
            </a:r>
          </a:p>
          <a:p>
            <a:pPr marL="1257300" lvl="2" indent="-342900"/>
            <a:r>
              <a:rPr lang="en-US" sz="1400"/>
              <a:t>Authenticated by the ROM code during initial boot process</a:t>
            </a:r>
          </a:p>
          <a:p>
            <a:pPr marL="1200150" lvl="2" indent="-285750"/>
            <a:r>
              <a:rPr lang="en-US" sz="1400"/>
              <a:t>  Versioning info to prevent rollback </a:t>
            </a:r>
          </a:p>
          <a:p>
            <a:pPr marL="742950" lvl="1" indent="-285750">
              <a:buClrTx/>
            </a:pPr>
            <a:r>
              <a:rPr lang="en-US" sz="1400">
                <a:solidFill>
                  <a:schemeClr val="accent2"/>
                </a:solidFill>
              </a:rPr>
              <a:t>Mission profile binary</a:t>
            </a:r>
          </a:p>
          <a:p>
            <a:pPr marL="1257300" lvl="2" indent="-342900"/>
            <a:r>
              <a:rPr lang="en-US" sz="1400"/>
              <a:t>Wi-Fi® &amp; Bluetooth® LE binary used for operational tasks</a:t>
            </a:r>
          </a:p>
          <a:p>
            <a:pPr marL="1200150" lvl="2" indent="-285750"/>
            <a:r>
              <a:rPr lang="en-US" sz="1400"/>
              <a:t>   Authenticated by bootloader to ensure integrity &amp; authenticity before execution</a:t>
            </a:r>
          </a:p>
          <a:p>
            <a:pPr algn="l">
              <a:buClrTx/>
              <a:buFont typeface="+mj-lt"/>
              <a:buAutoNum type="alphaUcPeriod"/>
            </a:pPr>
            <a:endParaRPr lang="en-US" sz="1600">
              <a:solidFill>
                <a:schemeClr val="accent3"/>
              </a:solidFill>
            </a:endParaRPr>
          </a:p>
          <a:p>
            <a:pPr algn="l">
              <a:buClrTx/>
              <a:buFont typeface="+mj-lt"/>
              <a:buAutoNum type="alphaUcPeriod"/>
            </a:pPr>
            <a:r>
              <a:rPr lang="en-US" sz="1600">
                <a:solidFill>
                  <a:schemeClr val="accent3"/>
                </a:solidFill>
              </a:rPr>
              <a:t>Manufacturing mode:</a:t>
            </a:r>
          </a:p>
          <a:p>
            <a:pPr marL="742950" lvl="1" indent="-285750">
              <a:buClrTx/>
            </a:pPr>
            <a:r>
              <a:rPr lang="en-US" sz="1400">
                <a:solidFill>
                  <a:schemeClr val="accent2"/>
                </a:solidFill>
              </a:rPr>
              <a:t>Bootloader binary</a:t>
            </a:r>
          </a:p>
          <a:p>
            <a:pPr marL="1200150" lvl="2" indent="-285750"/>
            <a:r>
              <a:rPr lang="en-US" sz="1400"/>
              <a:t>Authenticated by the ROM code during initial boot process</a:t>
            </a:r>
          </a:p>
          <a:p>
            <a:pPr marL="1200150" lvl="2" indent="-285750"/>
            <a:r>
              <a:rPr lang="en-US" sz="1400"/>
              <a:t>Versioning info to prevent rollback </a:t>
            </a:r>
          </a:p>
          <a:p>
            <a:pPr marL="742950" lvl="1" indent="-285750">
              <a:buClrTx/>
            </a:pPr>
            <a:r>
              <a:rPr lang="en-US" sz="1400">
                <a:solidFill>
                  <a:schemeClr val="accent2"/>
                </a:solidFill>
              </a:rPr>
              <a:t>MFG firmware binary</a:t>
            </a:r>
          </a:p>
          <a:p>
            <a:pPr marL="1200150" lvl="2" indent="-285750"/>
            <a:r>
              <a:rPr lang="en-US" sz="1400"/>
              <a:t>Used for test and production configuration</a:t>
            </a:r>
          </a:p>
          <a:p>
            <a:pPr marL="1200150" lvl="2" indent="-285750"/>
            <a:r>
              <a:rPr lang="en-US" sz="1400"/>
              <a:t>Authenticated by bootloader to ensure integrity &amp; authenticity before execution</a:t>
            </a:r>
          </a:p>
          <a:p>
            <a:endParaRPr lang="en-US" sz="1200"/>
          </a:p>
        </p:txBody>
      </p:sp>
      <p:sp>
        <p:nvSpPr>
          <p:cNvPr id="3" name="Title 2">
            <a:extLst>
              <a:ext uri="{FF2B5EF4-FFF2-40B4-BE49-F238E27FC236}">
                <a16:creationId xmlns:a16="http://schemas.microsoft.com/office/drawing/2014/main" id="{80801208-CC0D-8593-0EBC-E262C6ACD6EE}"/>
              </a:ext>
            </a:extLst>
          </p:cNvPr>
          <p:cNvSpPr>
            <a:spLocks noGrp="1"/>
          </p:cNvSpPr>
          <p:nvPr>
            <p:ph type="title"/>
          </p:nvPr>
        </p:nvSpPr>
        <p:spPr>
          <a:xfrm>
            <a:off x="5608948" y="1"/>
            <a:ext cx="6371368" cy="1036948"/>
          </a:xfrm>
        </p:spPr>
        <p:txBody>
          <a:bodyPr/>
          <a:lstStyle/>
          <a:p>
            <a:r>
              <a:rPr lang="en-US" sz="3200"/>
              <a:t>ST67W611M Security Overview</a:t>
            </a:r>
          </a:p>
        </p:txBody>
      </p:sp>
      <p:sp>
        <p:nvSpPr>
          <p:cNvPr id="5" name="TextBox 4">
            <a:extLst>
              <a:ext uri="{FF2B5EF4-FFF2-40B4-BE49-F238E27FC236}">
                <a16:creationId xmlns:a16="http://schemas.microsoft.com/office/drawing/2014/main" id="{0FD648C8-AE8D-3D9F-1DC1-FDC2623E72F0}"/>
              </a:ext>
            </a:extLst>
          </p:cNvPr>
          <p:cNvSpPr txBox="1"/>
          <p:nvPr/>
        </p:nvSpPr>
        <p:spPr>
          <a:xfrm>
            <a:off x="8045176" y="6282175"/>
            <a:ext cx="6441440" cy="276999"/>
          </a:xfrm>
          <a:prstGeom prst="rect">
            <a:avLst/>
          </a:prstGeom>
          <a:noFill/>
        </p:spPr>
        <p:txBody>
          <a:bodyPr wrap="square">
            <a:spAutoFit/>
          </a:bodyPr>
          <a:lstStyle/>
          <a:p>
            <a:r>
              <a:rPr lang="en-US" sz="1200">
                <a:hlinkClick r:id="rId3"/>
              </a:rPr>
              <a:t>Connectivity:ST67W611M Security Overview - stm32mcu</a:t>
            </a:r>
            <a:endParaRPr lang="en-US" sz="1200"/>
          </a:p>
        </p:txBody>
      </p:sp>
    </p:spTree>
    <p:extLst>
      <p:ext uri="{BB962C8B-B14F-4D97-AF65-F5344CB8AC3E}">
        <p14:creationId xmlns:p14="http://schemas.microsoft.com/office/powerpoint/2010/main" val="10132126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7AEE3-E337-1F13-752A-169E5533A934}"/>
              </a:ext>
            </a:extLst>
          </p:cNvPr>
          <p:cNvSpPr>
            <a:spLocks noGrp="1"/>
          </p:cNvSpPr>
          <p:nvPr>
            <p:ph idx="1"/>
          </p:nvPr>
        </p:nvSpPr>
        <p:spPr/>
        <p:txBody>
          <a:bodyPr/>
          <a:lstStyle/>
          <a:p>
            <a:r>
              <a:rPr lang="en-US" dirty="0">
                <a:hlinkClick r:id="rId2"/>
              </a:rPr>
              <a:t>ST Support Home</a:t>
            </a:r>
            <a:endParaRPr lang="en-US" dirty="0"/>
          </a:p>
          <a:p>
            <a:pPr lvl="1"/>
            <a:r>
              <a:rPr lang="en-US" dirty="0"/>
              <a:t>Tickets can be submitted under the part number X-CUBE-ST67W61 or ST67W611M1</a:t>
            </a:r>
          </a:p>
        </p:txBody>
      </p:sp>
      <p:sp>
        <p:nvSpPr>
          <p:cNvPr id="3" name="Title 2">
            <a:extLst>
              <a:ext uri="{FF2B5EF4-FFF2-40B4-BE49-F238E27FC236}">
                <a16:creationId xmlns:a16="http://schemas.microsoft.com/office/drawing/2014/main" id="{B986E08A-CB6D-D555-D616-5A35DB60103B}"/>
              </a:ext>
            </a:extLst>
          </p:cNvPr>
          <p:cNvSpPr>
            <a:spLocks noGrp="1"/>
          </p:cNvSpPr>
          <p:nvPr>
            <p:ph type="title"/>
          </p:nvPr>
        </p:nvSpPr>
        <p:spPr/>
        <p:txBody>
          <a:bodyPr/>
          <a:lstStyle/>
          <a:p>
            <a:r>
              <a:rPr lang="en-US" dirty="0"/>
              <a:t>ST Customer Support </a:t>
            </a:r>
          </a:p>
        </p:txBody>
      </p:sp>
    </p:spTree>
    <p:extLst>
      <p:ext uri="{BB962C8B-B14F-4D97-AF65-F5344CB8AC3E}">
        <p14:creationId xmlns:p14="http://schemas.microsoft.com/office/powerpoint/2010/main" val="5080385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78DEF53-6BA0-4AE0-82C9-7FF45CA58409}"/>
              </a:ext>
            </a:extLst>
          </p:cNvPr>
          <p:cNvGrpSpPr/>
          <p:nvPr/>
        </p:nvGrpSpPr>
        <p:grpSpPr>
          <a:xfrm>
            <a:off x="2771951" y="4347316"/>
            <a:ext cx="6420472" cy="952500"/>
            <a:chOff x="2414184" y="4286537"/>
            <a:chExt cx="6420472" cy="952500"/>
          </a:xfrm>
        </p:grpSpPr>
        <p:sp>
          <p:nvSpPr>
            <p:cNvPr id="2" name="TextBox 1">
              <a:extLst>
                <a:ext uri="{FF2B5EF4-FFF2-40B4-BE49-F238E27FC236}">
                  <a16:creationId xmlns:a16="http://schemas.microsoft.com/office/drawing/2014/main" id="{92E95F74-78DE-4723-99D9-0EDA05B8C438}"/>
                </a:ext>
              </a:extLst>
            </p:cNvPr>
            <p:cNvSpPr txBox="1"/>
            <p:nvPr/>
          </p:nvSpPr>
          <p:spPr>
            <a:xfrm>
              <a:off x="3366684" y="4470400"/>
              <a:ext cx="5467972" cy="584775"/>
            </a:xfrm>
            <a:prstGeom prst="rect">
              <a:avLst/>
            </a:prstGeom>
            <a:noFill/>
          </p:spPr>
          <p:txBody>
            <a:bodyPr wrap="none" rtlCol="0">
              <a:spAutoFit/>
            </a:bodyPr>
            <a:lstStyle/>
            <a:p>
              <a:r>
                <a:rPr lang="en-US" sz="3200">
                  <a:solidFill>
                    <a:schemeClr val="bg1"/>
                  </a:solidFill>
                </a:rPr>
                <a:t>Find out more at </a:t>
              </a:r>
              <a:r>
                <a:rPr lang="en-US" sz="3200">
                  <a:solidFill>
                    <a:schemeClr val="accent3"/>
                  </a:solidFill>
                  <a:hlinkClick r:id="rId3"/>
                </a:rPr>
                <a:t>www.st.com</a:t>
              </a:r>
              <a:endParaRPr lang="en-US" sz="3200">
                <a:solidFill>
                  <a:schemeClr val="accent3"/>
                </a:solidFill>
              </a:endParaRPr>
            </a:p>
          </p:txBody>
        </p:sp>
        <p:pic>
          <p:nvPicPr>
            <p:cNvPr id="3" name="Graphic 2">
              <a:extLst>
                <a:ext uri="{FF2B5EF4-FFF2-40B4-BE49-F238E27FC236}">
                  <a16:creationId xmlns:a16="http://schemas.microsoft.com/office/drawing/2014/main" id="{294DF564-4D7F-4CB2-B602-D07487BF84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14184" y="4286537"/>
              <a:ext cx="952500" cy="952500"/>
            </a:xfrm>
            <a:prstGeom prst="rect">
              <a:avLst/>
            </a:prstGeom>
          </p:spPr>
        </p:pic>
      </p:grpSp>
    </p:spTree>
    <p:extLst>
      <p:ext uri="{BB962C8B-B14F-4D97-AF65-F5344CB8AC3E}">
        <p14:creationId xmlns:p14="http://schemas.microsoft.com/office/powerpoint/2010/main" val="7460144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bg>
      <p:bgPr>
        <a:solidFill>
          <a:schemeClr val="accent4"/>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BF0139B-0BEB-449C-B1F7-80D4F54F3FC1}"/>
              </a:ext>
            </a:extLst>
          </p:cNvPr>
          <p:cNvGrpSpPr/>
          <p:nvPr/>
        </p:nvGrpSpPr>
        <p:grpSpPr>
          <a:xfrm>
            <a:off x="4688541" y="0"/>
            <a:ext cx="7503459" cy="6858000"/>
            <a:chOff x="4688541" y="0"/>
            <a:chExt cx="7503459" cy="6858000"/>
          </a:xfrm>
        </p:grpSpPr>
        <p:pic>
          <p:nvPicPr>
            <p:cNvPr id="4" name="Picture 3">
              <a:extLst>
                <a:ext uri="{FF2B5EF4-FFF2-40B4-BE49-F238E27FC236}">
                  <a16:creationId xmlns:a16="http://schemas.microsoft.com/office/drawing/2014/main" id="{55975067-3004-4E25-8B69-CACB0B1963BA}"/>
                </a:ext>
              </a:extLst>
            </p:cNvPr>
            <p:cNvPicPr>
              <a:picLocks noChangeAspect="1"/>
            </p:cNvPicPr>
            <p:nvPr/>
          </p:nvPicPr>
          <p:blipFill>
            <a:blip r:embed="rId3"/>
            <a:stretch>
              <a:fillRect/>
            </a:stretch>
          </p:blipFill>
          <p:spPr>
            <a:xfrm>
              <a:off x="4688541" y="0"/>
              <a:ext cx="7503459" cy="6858000"/>
            </a:xfrm>
            <a:prstGeom prst="rect">
              <a:avLst/>
            </a:prstGeom>
          </p:spPr>
        </p:pic>
        <p:sp>
          <p:nvSpPr>
            <p:cNvPr id="11" name="Rectangle 10">
              <a:extLst>
                <a:ext uri="{FF2B5EF4-FFF2-40B4-BE49-F238E27FC236}">
                  <a16:creationId xmlns:a16="http://schemas.microsoft.com/office/drawing/2014/main" id="{1C8AF24E-0C24-4EB7-8B46-271260356B65}"/>
                </a:ext>
              </a:extLst>
            </p:cNvPr>
            <p:cNvSpPr/>
            <p:nvPr/>
          </p:nvSpPr>
          <p:spPr>
            <a:xfrm>
              <a:off x="11640457" y="0"/>
              <a:ext cx="551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B759B23-2AC6-4702-845A-24B397B67FAF}"/>
              </a:ext>
            </a:extLst>
          </p:cNvPr>
          <p:cNvSpPr txBox="1"/>
          <p:nvPr/>
        </p:nvSpPr>
        <p:spPr>
          <a:xfrm>
            <a:off x="188686" y="2513364"/>
            <a:ext cx="4325257" cy="1831271"/>
          </a:xfrm>
          <a:prstGeom prst="rect">
            <a:avLst/>
          </a:prstGeom>
          <a:noFill/>
        </p:spPr>
        <p:txBody>
          <a:bodyPr wrap="square" rtlCol="0">
            <a:spAutoFit/>
          </a:bodyPr>
          <a:lstStyle/>
          <a:p>
            <a:pPr algn="ctr">
              <a:spcBef>
                <a:spcPts val="300"/>
              </a:spcBef>
            </a:pPr>
            <a:r>
              <a:rPr lang="en-US"/>
              <a:t>For further support in creating a PowerPoint presentation, including graphic assets, formatting tools and additional information on the ST brand</a:t>
            </a:r>
          </a:p>
          <a:p>
            <a:pPr algn="ctr">
              <a:spcBef>
                <a:spcPts val="600"/>
              </a:spcBef>
            </a:pPr>
            <a:r>
              <a:rPr lang="en-US" b="1"/>
              <a:t>you can visit the ST Brand Portal</a:t>
            </a:r>
            <a:br>
              <a:rPr lang="en-US"/>
            </a:br>
            <a:r>
              <a:rPr lang="en-US">
                <a:hlinkClick r:id="rId4"/>
              </a:rPr>
              <a:t>https://brandportal.st.com</a:t>
            </a:r>
            <a:endParaRPr lang="en-US"/>
          </a:p>
        </p:txBody>
      </p:sp>
      <p:sp>
        <p:nvSpPr>
          <p:cNvPr id="3" name="Slide Number Placeholder 2">
            <a:extLst>
              <a:ext uri="{FF2B5EF4-FFF2-40B4-BE49-F238E27FC236}">
                <a16:creationId xmlns:a16="http://schemas.microsoft.com/office/drawing/2014/main" id="{A497F8C3-7076-49CE-AED6-F8EE2EE41B3D}"/>
              </a:ext>
            </a:extLst>
          </p:cNvPr>
          <p:cNvSpPr>
            <a:spLocks noGrp="1"/>
          </p:cNvSpPr>
          <p:nvPr>
            <p:ph type="sldNum" sz="quarter" idx="12"/>
          </p:nvPr>
        </p:nvSpPr>
        <p:spPr/>
        <p:txBody>
          <a:bodyPr/>
          <a:lstStyle/>
          <a:p>
            <a:fld id="{62A42E78-4FE3-4E16-9FB9-64A349BFE3FC}" type="slidenum">
              <a:rPr lang="fr-FR" smtClean="0"/>
              <a:pPr/>
              <a:t>162</a:t>
            </a:fld>
            <a:endParaRPr lang="fr-FR"/>
          </a:p>
        </p:txBody>
      </p:sp>
      <p:grpSp>
        <p:nvGrpSpPr>
          <p:cNvPr id="2" name="Group 1">
            <a:extLst>
              <a:ext uri="{FF2B5EF4-FFF2-40B4-BE49-F238E27FC236}">
                <a16:creationId xmlns:a16="http://schemas.microsoft.com/office/drawing/2014/main" id="{098825EC-7476-4B89-9697-5CAF90DEE109}"/>
              </a:ext>
            </a:extLst>
          </p:cNvPr>
          <p:cNvGrpSpPr/>
          <p:nvPr/>
        </p:nvGrpSpPr>
        <p:grpSpPr>
          <a:xfrm>
            <a:off x="13050574" y="0"/>
            <a:ext cx="4573232" cy="1200329"/>
            <a:chOff x="13050574" y="0"/>
            <a:chExt cx="4573232" cy="1200329"/>
          </a:xfrm>
        </p:grpSpPr>
        <p:sp>
          <p:nvSpPr>
            <p:cNvPr id="8" name="TextBox 7">
              <a:extLst>
                <a:ext uri="{FF2B5EF4-FFF2-40B4-BE49-F238E27FC236}">
                  <a16:creationId xmlns:a16="http://schemas.microsoft.com/office/drawing/2014/main" id="{8EE01911-0E33-4A22-9E3E-E178DA78E5EF}"/>
                </a:ext>
              </a:extLst>
            </p:cNvPr>
            <p:cNvSpPr txBox="1"/>
            <p:nvPr/>
          </p:nvSpPr>
          <p:spPr>
            <a:xfrm>
              <a:off x="13050574" y="0"/>
              <a:ext cx="4573232" cy="1200329"/>
            </a:xfrm>
            <a:prstGeom prst="rect">
              <a:avLst/>
            </a:prstGeom>
            <a:solidFill>
              <a:schemeClr val="bg1"/>
            </a:solidFill>
          </p:spPr>
          <p:txBody>
            <a:bodyPr wrap="none" lIns="1080000" rtlCol="0">
              <a:spAutoFit/>
            </a:bodyPr>
            <a:lstStyle/>
            <a:p>
              <a:r>
                <a:rPr lang="en-US" sz="2400"/>
                <a:t>Please remove this page</a:t>
              </a:r>
            </a:p>
            <a:p>
              <a:r>
                <a:rPr lang="en-US" sz="2400"/>
                <a:t>before publishing the </a:t>
              </a:r>
            </a:p>
            <a:p>
              <a:r>
                <a:rPr lang="en-US" sz="2400"/>
                <a:t>presentation</a:t>
              </a:r>
            </a:p>
          </p:txBody>
        </p:sp>
        <p:pic>
          <p:nvPicPr>
            <p:cNvPr id="10" name="Graphic 9">
              <a:extLst>
                <a:ext uri="{FF2B5EF4-FFF2-40B4-BE49-F238E27FC236}">
                  <a16:creationId xmlns:a16="http://schemas.microsoft.com/office/drawing/2014/main" id="{753AB4E1-EA61-4358-BF4D-D7F7891479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2580" y="216897"/>
              <a:ext cx="770076" cy="770076"/>
            </a:xfrm>
            <a:prstGeom prst="rect">
              <a:avLst/>
            </a:prstGeom>
          </p:spPr>
        </p:pic>
      </p:grpSp>
    </p:spTree>
    <p:extLst>
      <p:ext uri="{BB962C8B-B14F-4D97-AF65-F5344CB8AC3E}">
        <p14:creationId xmlns:p14="http://schemas.microsoft.com/office/powerpoint/2010/main" val="33329231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08BD-2A13-4069-B23A-EE5786D9EBA2}"/>
              </a:ext>
            </a:extLst>
          </p:cNvPr>
          <p:cNvSpPr>
            <a:spLocks noGrp="1"/>
          </p:cNvSpPr>
          <p:nvPr>
            <p:ph type="title"/>
          </p:nvPr>
        </p:nvSpPr>
        <p:spPr/>
        <p:txBody>
          <a:bodyPr/>
          <a:lstStyle/>
          <a:p>
            <a:r>
              <a:rPr lang="en-US"/>
              <a:t>Backup Slides</a:t>
            </a:r>
          </a:p>
        </p:txBody>
      </p:sp>
      <p:sp>
        <p:nvSpPr>
          <p:cNvPr id="3" name="Picture Placeholder 2">
            <a:extLst>
              <a:ext uri="{FF2B5EF4-FFF2-40B4-BE49-F238E27FC236}">
                <a16:creationId xmlns:a16="http://schemas.microsoft.com/office/drawing/2014/main" id="{C76D5F2E-198C-8CDE-96CC-2D018B64B0C0}"/>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574878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B49D3ED-12A5-44AC-B654-9458A5FBEC88}"/>
              </a:ext>
            </a:extLst>
          </p:cNvPr>
          <p:cNvSpPr>
            <a:spLocks noGrp="1"/>
          </p:cNvSpPr>
          <p:nvPr>
            <p:ph type="ctrTitle"/>
          </p:nvPr>
        </p:nvSpPr>
        <p:spPr/>
        <p:txBody>
          <a:bodyPr/>
          <a:lstStyle/>
          <a:p>
            <a:r>
              <a:rPr lang="en-US" b="0"/>
              <a:t>Flashing ST67 &amp;</a:t>
            </a:r>
            <a:br>
              <a:rPr lang="en-US" b="0"/>
            </a:br>
            <a:r>
              <a:rPr lang="en-US" b="0"/>
              <a:t>Device Setup</a:t>
            </a:r>
          </a:p>
        </p:txBody>
      </p:sp>
      <p:pic>
        <p:nvPicPr>
          <p:cNvPr id="3" name="Picture Placeholder 2">
            <a:extLst>
              <a:ext uri="{FF2B5EF4-FFF2-40B4-BE49-F238E27FC236}">
                <a16:creationId xmlns:a16="http://schemas.microsoft.com/office/drawing/2014/main" id="{03548567-DD19-1034-91A9-36E7532314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4052374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A9A4EDE-2A98-DEE6-11CC-15A6F5E3B6D4}"/>
              </a:ext>
            </a:extLst>
          </p:cNvPr>
          <p:cNvSpPr/>
          <p:nvPr/>
        </p:nvSpPr>
        <p:spPr>
          <a:xfrm>
            <a:off x="378943" y="1291122"/>
            <a:ext cx="11609159" cy="2190599"/>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9" name="Rectangle 28">
            <a:extLst>
              <a:ext uri="{FF2B5EF4-FFF2-40B4-BE49-F238E27FC236}">
                <a16:creationId xmlns:a16="http://schemas.microsoft.com/office/drawing/2014/main" id="{F80AE3F8-A79D-EC78-FF7B-67860953E66A}"/>
              </a:ext>
            </a:extLst>
          </p:cNvPr>
          <p:cNvSpPr/>
          <p:nvPr/>
        </p:nvSpPr>
        <p:spPr>
          <a:xfrm>
            <a:off x="306905" y="3666083"/>
            <a:ext cx="11578189" cy="2346711"/>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59" name="Rectangle 58">
            <a:extLst>
              <a:ext uri="{FF2B5EF4-FFF2-40B4-BE49-F238E27FC236}">
                <a16:creationId xmlns:a16="http://schemas.microsoft.com/office/drawing/2014/main" id="{3DEBD2F9-3550-44BB-1571-1F08CEF523F2}"/>
              </a:ext>
            </a:extLst>
          </p:cNvPr>
          <p:cNvSpPr/>
          <p:nvPr/>
        </p:nvSpPr>
        <p:spPr>
          <a:xfrm>
            <a:off x="4196283" y="1591379"/>
            <a:ext cx="3786219" cy="4205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4" name="Title 3">
            <a:extLst>
              <a:ext uri="{FF2B5EF4-FFF2-40B4-BE49-F238E27FC236}">
                <a16:creationId xmlns:a16="http://schemas.microsoft.com/office/drawing/2014/main" id="{94C01BB6-0552-6930-EC40-3466E156AC9A}"/>
              </a:ext>
            </a:extLst>
          </p:cNvPr>
          <p:cNvSpPr>
            <a:spLocks noGrp="1"/>
          </p:cNvSpPr>
          <p:nvPr>
            <p:ph type="title"/>
          </p:nvPr>
        </p:nvSpPr>
        <p:spPr>
          <a:xfrm>
            <a:off x="145382" y="69559"/>
            <a:ext cx="11609159" cy="1304925"/>
          </a:xfrm>
        </p:spPr>
        <p:txBody>
          <a:bodyPr/>
          <a:lstStyle/>
          <a:p>
            <a:r>
              <a:rPr lang="en-US"/>
              <a:t>ST67W611M Modes of Operation</a:t>
            </a:r>
            <a:br>
              <a:rPr lang="en-US"/>
            </a:br>
            <a:r>
              <a:rPr lang="en-US" sz="2400"/>
              <a:t>Manufacturing and Mission Modes</a:t>
            </a:r>
            <a:endParaRPr lang="en-US"/>
          </a:p>
        </p:txBody>
      </p:sp>
      <p:grpSp>
        <p:nvGrpSpPr>
          <p:cNvPr id="10" name="Group 9">
            <a:extLst>
              <a:ext uri="{FF2B5EF4-FFF2-40B4-BE49-F238E27FC236}">
                <a16:creationId xmlns:a16="http://schemas.microsoft.com/office/drawing/2014/main" id="{97D258B6-F848-8F7D-82D2-8B74158B6935}"/>
              </a:ext>
            </a:extLst>
          </p:cNvPr>
          <p:cNvGrpSpPr/>
          <p:nvPr/>
        </p:nvGrpSpPr>
        <p:grpSpPr>
          <a:xfrm>
            <a:off x="9265222" y="1468058"/>
            <a:ext cx="2540849" cy="1692411"/>
            <a:chOff x="8784377" y="2816398"/>
            <a:chExt cx="2540849" cy="2436507"/>
          </a:xfrm>
        </p:grpSpPr>
        <p:grpSp>
          <p:nvGrpSpPr>
            <p:cNvPr id="11" name="Group 10">
              <a:extLst>
                <a:ext uri="{FF2B5EF4-FFF2-40B4-BE49-F238E27FC236}">
                  <a16:creationId xmlns:a16="http://schemas.microsoft.com/office/drawing/2014/main" id="{DE256839-7E04-485D-1FBC-53B4D673C1D8}"/>
                </a:ext>
              </a:extLst>
            </p:cNvPr>
            <p:cNvGrpSpPr/>
            <p:nvPr/>
          </p:nvGrpSpPr>
          <p:grpSpPr>
            <a:xfrm>
              <a:off x="9413343" y="2816398"/>
              <a:ext cx="1911883" cy="2436507"/>
              <a:chOff x="3509102" y="2717415"/>
              <a:chExt cx="1854647" cy="2696625"/>
            </a:xfrm>
          </p:grpSpPr>
          <p:pic>
            <p:nvPicPr>
              <p:cNvPr id="8" name="Picture 7">
                <a:extLst>
                  <a:ext uri="{FF2B5EF4-FFF2-40B4-BE49-F238E27FC236}">
                    <a16:creationId xmlns:a16="http://schemas.microsoft.com/office/drawing/2014/main" id="{D93F5C2D-216E-8168-2C60-686C7E5FC75C}"/>
                  </a:ext>
                </a:extLst>
              </p:cNvPr>
              <p:cNvPicPr>
                <a:picLocks noChangeAspect="1"/>
              </p:cNvPicPr>
              <p:nvPr/>
            </p:nvPicPr>
            <p:blipFill>
              <a:blip r:embed="rId3">
                <a:alphaModFix amt="73000"/>
              </a:blip>
              <a:stretch>
                <a:fillRect/>
              </a:stretch>
            </p:blipFill>
            <p:spPr>
              <a:xfrm>
                <a:off x="3509102" y="2721999"/>
                <a:ext cx="1701338" cy="2687913"/>
              </a:xfrm>
              <a:prstGeom prst="rect">
                <a:avLst/>
              </a:prstGeom>
            </p:spPr>
          </p:pic>
          <p:pic>
            <p:nvPicPr>
              <p:cNvPr id="1081" name="Graphic 1080">
                <a:extLst>
                  <a:ext uri="{FF2B5EF4-FFF2-40B4-BE49-F238E27FC236}">
                    <a16:creationId xmlns:a16="http://schemas.microsoft.com/office/drawing/2014/main" id="{EF211665-4CF2-249B-4888-DA9D7B4B2BD5}"/>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8627" t="11085" r="50582" b="22168"/>
              <a:stretch/>
            </p:blipFill>
            <p:spPr>
              <a:xfrm>
                <a:off x="4566255" y="2729048"/>
                <a:ext cx="633131" cy="395568"/>
              </a:xfrm>
              <a:prstGeom prst="parallelogram">
                <a:avLst/>
              </a:prstGeom>
            </p:spPr>
          </p:pic>
          <p:sp>
            <p:nvSpPr>
              <p:cNvPr id="1076" name="Rectangle 1075">
                <a:extLst>
                  <a:ext uri="{FF2B5EF4-FFF2-40B4-BE49-F238E27FC236}">
                    <a16:creationId xmlns:a16="http://schemas.microsoft.com/office/drawing/2014/main" id="{168FE760-0055-0A3A-C1D5-AC3BA4833373}"/>
                  </a:ext>
                </a:extLst>
              </p:cNvPr>
              <p:cNvSpPr/>
              <p:nvPr/>
            </p:nvSpPr>
            <p:spPr>
              <a:xfrm rot="16200000">
                <a:off x="3013697" y="3215059"/>
                <a:ext cx="2696625" cy="170133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 name="TextBox 2">
                <a:extLst>
                  <a:ext uri="{FF2B5EF4-FFF2-40B4-BE49-F238E27FC236}">
                    <a16:creationId xmlns:a16="http://schemas.microsoft.com/office/drawing/2014/main" id="{5E5D3658-68B6-5FBD-5FAB-F9E5C6ECDD9E}"/>
                  </a:ext>
                </a:extLst>
              </p:cNvPr>
              <p:cNvSpPr txBox="1"/>
              <p:nvPr/>
            </p:nvSpPr>
            <p:spPr>
              <a:xfrm>
                <a:off x="3948853" y="4729238"/>
                <a:ext cx="671946" cy="215444"/>
              </a:xfrm>
              <a:prstGeom prst="rect">
                <a:avLst/>
              </a:prstGeom>
              <a:noFill/>
            </p:spPr>
            <p:txBody>
              <a:bodyPr wrap="square" rtlCol="0">
                <a:spAutoFit/>
              </a:bodyPr>
              <a:lstStyle/>
              <a:p>
                <a:pPr algn="l"/>
                <a:r>
                  <a:rPr lang="en-US" sz="800" b="1">
                    <a:solidFill>
                      <a:schemeClr val="bg1"/>
                    </a:solidFill>
                  </a:rPr>
                  <a:t>FLASH</a:t>
                </a:r>
              </a:p>
            </p:txBody>
          </p:sp>
          <p:sp>
            <p:nvSpPr>
              <p:cNvPr id="5" name="TextBox 4">
                <a:extLst>
                  <a:ext uri="{FF2B5EF4-FFF2-40B4-BE49-F238E27FC236}">
                    <a16:creationId xmlns:a16="http://schemas.microsoft.com/office/drawing/2014/main" id="{713CE115-3195-8AA9-1DFD-BDE3D8CC4C6B}"/>
                  </a:ext>
                </a:extLst>
              </p:cNvPr>
              <p:cNvSpPr txBox="1"/>
              <p:nvPr/>
            </p:nvSpPr>
            <p:spPr>
              <a:xfrm>
                <a:off x="4552628" y="3964074"/>
                <a:ext cx="811121" cy="215444"/>
              </a:xfrm>
              <a:prstGeom prst="rect">
                <a:avLst/>
              </a:prstGeom>
              <a:noFill/>
            </p:spPr>
            <p:txBody>
              <a:bodyPr wrap="square" rtlCol="0">
                <a:spAutoFit/>
              </a:bodyPr>
              <a:lstStyle/>
              <a:p>
                <a:pPr algn="l"/>
                <a:r>
                  <a:rPr lang="en-US" sz="800" b="1">
                    <a:solidFill>
                      <a:schemeClr val="bg1"/>
                    </a:solidFill>
                  </a:rPr>
                  <a:t>XTAL</a:t>
                </a:r>
              </a:p>
            </p:txBody>
          </p:sp>
          <p:sp>
            <p:nvSpPr>
              <p:cNvPr id="7" name="TextBox 6">
                <a:extLst>
                  <a:ext uri="{FF2B5EF4-FFF2-40B4-BE49-F238E27FC236}">
                    <a16:creationId xmlns:a16="http://schemas.microsoft.com/office/drawing/2014/main" id="{AE6597E4-EFFD-C535-B070-20C36954F4D6}"/>
                  </a:ext>
                </a:extLst>
              </p:cNvPr>
              <p:cNvSpPr txBox="1"/>
              <p:nvPr/>
            </p:nvSpPr>
            <p:spPr>
              <a:xfrm>
                <a:off x="3676244" y="3241517"/>
                <a:ext cx="811121" cy="215444"/>
              </a:xfrm>
              <a:prstGeom prst="rect">
                <a:avLst/>
              </a:prstGeom>
              <a:noFill/>
            </p:spPr>
            <p:txBody>
              <a:bodyPr wrap="square" rtlCol="0">
                <a:spAutoFit/>
              </a:bodyPr>
              <a:lstStyle/>
              <a:p>
                <a:pPr algn="l"/>
                <a:r>
                  <a:rPr lang="en-US" sz="800" b="1">
                    <a:solidFill>
                      <a:schemeClr val="bg1"/>
                    </a:solidFill>
                  </a:rPr>
                  <a:t>ANTENNA</a:t>
                </a:r>
              </a:p>
            </p:txBody>
          </p:sp>
          <p:sp>
            <p:nvSpPr>
              <p:cNvPr id="12" name="TextBox 11">
                <a:extLst>
                  <a:ext uri="{FF2B5EF4-FFF2-40B4-BE49-F238E27FC236}">
                    <a16:creationId xmlns:a16="http://schemas.microsoft.com/office/drawing/2014/main" id="{EAD86917-F10B-7DED-7254-F44448948EC9}"/>
                  </a:ext>
                </a:extLst>
              </p:cNvPr>
              <p:cNvSpPr txBox="1"/>
              <p:nvPr/>
            </p:nvSpPr>
            <p:spPr>
              <a:xfrm>
                <a:off x="3922624" y="4044641"/>
                <a:ext cx="671946" cy="215444"/>
              </a:xfrm>
              <a:prstGeom prst="rect">
                <a:avLst/>
              </a:prstGeom>
              <a:noFill/>
            </p:spPr>
            <p:txBody>
              <a:bodyPr wrap="square" rtlCol="0">
                <a:spAutoFit/>
              </a:bodyPr>
              <a:lstStyle/>
              <a:p>
                <a:pPr algn="l"/>
                <a:r>
                  <a:rPr lang="en-US" sz="800" b="1">
                    <a:solidFill>
                      <a:schemeClr val="bg1"/>
                    </a:solidFill>
                  </a:rPr>
                  <a:t>QCC743</a:t>
                </a:r>
              </a:p>
            </p:txBody>
          </p:sp>
        </p:grpSp>
        <p:sp>
          <p:nvSpPr>
            <p:cNvPr id="16" name="Arrow: Left-Right 15">
              <a:extLst>
                <a:ext uri="{FF2B5EF4-FFF2-40B4-BE49-F238E27FC236}">
                  <a16:creationId xmlns:a16="http://schemas.microsoft.com/office/drawing/2014/main" id="{F6E8B9BD-7301-479B-B462-3CC164F5C9CD}"/>
                </a:ext>
              </a:extLst>
            </p:cNvPr>
            <p:cNvSpPr/>
            <p:nvPr/>
          </p:nvSpPr>
          <p:spPr>
            <a:xfrm>
              <a:off x="8784377" y="3942804"/>
              <a:ext cx="639243" cy="244089"/>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sp>
        <p:nvSpPr>
          <p:cNvPr id="17" name="TextBox 16">
            <a:extLst>
              <a:ext uri="{FF2B5EF4-FFF2-40B4-BE49-F238E27FC236}">
                <a16:creationId xmlns:a16="http://schemas.microsoft.com/office/drawing/2014/main" id="{BA059FE0-460D-56C5-1B81-37ABB2B7ED61}"/>
              </a:ext>
            </a:extLst>
          </p:cNvPr>
          <p:cNvSpPr txBox="1"/>
          <p:nvPr/>
        </p:nvSpPr>
        <p:spPr>
          <a:xfrm>
            <a:off x="9168127" y="1979001"/>
            <a:ext cx="620107" cy="261610"/>
          </a:xfrm>
          <a:prstGeom prst="rect">
            <a:avLst/>
          </a:prstGeom>
          <a:noFill/>
        </p:spPr>
        <p:txBody>
          <a:bodyPr wrap="square" rtlCol="0">
            <a:spAutoFit/>
          </a:bodyPr>
          <a:lstStyle/>
          <a:p>
            <a:pPr algn="ctr"/>
            <a:r>
              <a:rPr lang="en-US" sz="1100" b="1"/>
              <a:t>UART</a:t>
            </a:r>
          </a:p>
        </p:txBody>
      </p:sp>
      <p:sp>
        <p:nvSpPr>
          <p:cNvPr id="2" name="TextBox 1">
            <a:extLst>
              <a:ext uri="{FF2B5EF4-FFF2-40B4-BE49-F238E27FC236}">
                <a16:creationId xmlns:a16="http://schemas.microsoft.com/office/drawing/2014/main" id="{E8882857-CB7A-275E-AC57-CA565B137112}"/>
              </a:ext>
            </a:extLst>
          </p:cNvPr>
          <p:cNvSpPr txBox="1"/>
          <p:nvPr/>
        </p:nvSpPr>
        <p:spPr>
          <a:xfrm>
            <a:off x="409575" y="1441865"/>
            <a:ext cx="6482887" cy="1908215"/>
          </a:xfrm>
          <a:prstGeom prst="rect">
            <a:avLst/>
          </a:prstGeom>
          <a:noFill/>
        </p:spPr>
        <p:txBody>
          <a:bodyPr wrap="square" rtlCol="0">
            <a:spAutoFit/>
          </a:bodyPr>
          <a:lstStyle/>
          <a:p>
            <a:pPr algn="l"/>
            <a:endParaRPr lang="fr-FR"/>
          </a:p>
          <a:p>
            <a:pPr marL="285750" indent="-285750" algn="l">
              <a:buFont typeface="Arial" panose="020B0604020202020204" pitchFamily="34" charset="0"/>
              <a:buChar char="•"/>
            </a:pPr>
            <a:r>
              <a:rPr lang="en-US" b="1"/>
              <a:t>Manufacturing mode</a:t>
            </a:r>
          </a:p>
          <a:p>
            <a:pPr marL="742950" lvl="1" indent="-285750">
              <a:buFont typeface="Arial" panose="020B0604020202020204" pitchFamily="34" charset="0"/>
              <a:buChar char="•"/>
            </a:pPr>
            <a:r>
              <a:rPr lang="en-US" sz="1600"/>
              <a:t>Host-less Application</a:t>
            </a:r>
          </a:p>
          <a:p>
            <a:pPr marL="742950" lvl="1" indent="-285750">
              <a:buFont typeface="Arial" panose="020B0604020202020204" pitchFamily="34" charset="0"/>
              <a:buChar char="•"/>
            </a:pPr>
            <a:r>
              <a:rPr lang="en-US" sz="1600"/>
              <a:t>Dedicated to RF performances monitoring and calibration.</a:t>
            </a:r>
          </a:p>
          <a:p>
            <a:pPr marL="742950" lvl="1" indent="-285750">
              <a:buFont typeface="Arial" panose="020B0604020202020204" pitchFamily="34" charset="0"/>
              <a:buChar char="•"/>
            </a:pPr>
            <a:r>
              <a:rPr lang="en-US" sz="1600"/>
              <a:t>QC provides graphical tools to control the device through the </a:t>
            </a:r>
            <a:r>
              <a:rPr lang="en-US" sz="1600" b="1"/>
              <a:t>UART </a:t>
            </a:r>
            <a:r>
              <a:rPr lang="en-US" sz="1600"/>
              <a:t>interface</a:t>
            </a:r>
            <a:endParaRPr lang="en-US"/>
          </a:p>
          <a:p>
            <a:pPr algn="l"/>
            <a:endParaRPr lang="en-US"/>
          </a:p>
        </p:txBody>
      </p:sp>
      <p:grpSp>
        <p:nvGrpSpPr>
          <p:cNvPr id="18" name="Group 17">
            <a:extLst>
              <a:ext uri="{FF2B5EF4-FFF2-40B4-BE49-F238E27FC236}">
                <a16:creationId xmlns:a16="http://schemas.microsoft.com/office/drawing/2014/main" id="{BE7D3C8F-2EB9-8903-852C-16E265F5BAF8}"/>
              </a:ext>
            </a:extLst>
          </p:cNvPr>
          <p:cNvGrpSpPr/>
          <p:nvPr/>
        </p:nvGrpSpPr>
        <p:grpSpPr>
          <a:xfrm>
            <a:off x="9562291" y="3914725"/>
            <a:ext cx="1911883" cy="1692411"/>
            <a:chOff x="3509102" y="2717415"/>
            <a:chExt cx="1854647" cy="2696625"/>
          </a:xfrm>
        </p:grpSpPr>
        <p:pic>
          <p:nvPicPr>
            <p:cNvPr id="21" name="Picture 20">
              <a:extLst>
                <a:ext uri="{FF2B5EF4-FFF2-40B4-BE49-F238E27FC236}">
                  <a16:creationId xmlns:a16="http://schemas.microsoft.com/office/drawing/2014/main" id="{E8D15FB6-C6DE-6706-5521-2C36F136FF81}"/>
                </a:ext>
              </a:extLst>
            </p:cNvPr>
            <p:cNvPicPr>
              <a:picLocks noChangeAspect="1"/>
            </p:cNvPicPr>
            <p:nvPr/>
          </p:nvPicPr>
          <p:blipFill>
            <a:blip r:embed="rId3">
              <a:alphaModFix amt="73000"/>
            </a:blip>
            <a:stretch>
              <a:fillRect/>
            </a:stretch>
          </p:blipFill>
          <p:spPr>
            <a:xfrm>
              <a:off x="3509102" y="2721999"/>
              <a:ext cx="1701338" cy="2687913"/>
            </a:xfrm>
            <a:prstGeom prst="rect">
              <a:avLst/>
            </a:prstGeom>
          </p:spPr>
        </p:pic>
        <p:pic>
          <p:nvPicPr>
            <p:cNvPr id="22" name="Graphic 21">
              <a:extLst>
                <a:ext uri="{FF2B5EF4-FFF2-40B4-BE49-F238E27FC236}">
                  <a16:creationId xmlns:a16="http://schemas.microsoft.com/office/drawing/2014/main" id="{7A60F4EC-9655-63BC-A906-5D0F07740A0B}"/>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8627" t="11085" r="50582" b="22168"/>
            <a:stretch/>
          </p:blipFill>
          <p:spPr>
            <a:xfrm>
              <a:off x="4566255" y="2729048"/>
              <a:ext cx="633131" cy="395568"/>
            </a:xfrm>
            <a:prstGeom prst="parallelogram">
              <a:avLst/>
            </a:prstGeom>
          </p:spPr>
        </p:pic>
        <p:sp>
          <p:nvSpPr>
            <p:cNvPr id="23" name="Rectangle 22">
              <a:extLst>
                <a:ext uri="{FF2B5EF4-FFF2-40B4-BE49-F238E27FC236}">
                  <a16:creationId xmlns:a16="http://schemas.microsoft.com/office/drawing/2014/main" id="{889D5591-9343-62AE-EAA4-AAE8DDDC0B82}"/>
                </a:ext>
              </a:extLst>
            </p:cNvPr>
            <p:cNvSpPr/>
            <p:nvPr/>
          </p:nvSpPr>
          <p:spPr>
            <a:xfrm rot="16200000">
              <a:off x="3013697" y="3215059"/>
              <a:ext cx="2696625" cy="170133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4" name="TextBox 23">
              <a:extLst>
                <a:ext uri="{FF2B5EF4-FFF2-40B4-BE49-F238E27FC236}">
                  <a16:creationId xmlns:a16="http://schemas.microsoft.com/office/drawing/2014/main" id="{3A278227-B863-EF43-22E0-8B4FA9B3B12E}"/>
                </a:ext>
              </a:extLst>
            </p:cNvPr>
            <p:cNvSpPr txBox="1"/>
            <p:nvPr/>
          </p:nvSpPr>
          <p:spPr>
            <a:xfrm>
              <a:off x="3948853" y="4729238"/>
              <a:ext cx="671946" cy="215444"/>
            </a:xfrm>
            <a:prstGeom prst="rect">
              <a:avLst/>
            </a:prstGeom>
            <a:noFill/>
          </p:spPr>
          <p:txBody>
            <a:bodyPr wrap="square" rtlCol="0">
              <a:spAutoFit/>
            </a:bodyPr>
            <a:lstStyle/>
            <a:p>
              <a:pPr algn="l"/>
              <a:r>
                <a:rPr lang="en-US" sz="800" b="1">
                  <a:solidFill>
                    <a:schemeClr val="bg1"/>
                  </a:solidFill>
                </a:rPr>
                <a:t>FLASH</a:t>
              </a:r>
            </a:p>
          </p:txBody>
        </p:sp>
        <p:sp>
          <p:nvSpPr>
            <p:cNvPr id="25" name="TextBox 24">
              <a:extLst>
                <a:ext uri="{FF2B5EF4-FFF2-40B4-BE49-F238E27FC236}">
                  <a16:creationId xmlns:a16="http://schemas.microsoft.com/office/drawing/2014/main" id="{C346AB61-16D4-3EA8-D354-FB4FD4C8EC3B}"/>
                </a:ext>
              </a:extLst>
            </p:cNvPr>
            <p:cNvSpPr txBox="1"/>
            <p:nvPr/>
          </p:nvSpPr>
          <p:spPr>
            <a:xfrm>
              <a:off x="4552628" y="3964074"/>
              <a:ext cx="811121" cy="215444"/>
            </a:xfrm>
            <a:prstGeom prst="rect">
              <a:avLst/>
            </a:prstGeom>
            <a:noFill/>
          </p:spPr>
          <p:txBody>
            <a:bodyPr wrap="square" rtlCol="0">
              <a:spAutoFit/>
            </a:bodyPr>
            <a:lstStyle/>
            <a:p>
              <a:pPr algn="l"/>
              <a:r>
                <a:rPr lang="en-US" sz="800" b="1">
                  <a:solidFill>
                    <a:schemeClr val="bg1"/>
                  </a:solidFill>
                </a:rPr>
                <a:t>XTAL</a:t>
              </a:r>
            </a:p>
          </p:txBody>
        </p:sp>
        <p:sp>
          <p:nvSpPr>
            <p:cNvPr id="26" name="TextBox 25">
              <a:extLst>
                <a:ext uri="{FF2B5EF4-FFF2-40B4-BE49-F238E27FC236}">
                  <a16:creationId xmlns:a16="http://schemas.microsoft.com/office/drawing/2014/main" id="{47457AF8-8C1D-CE6B-B3FD-D16E36DC53F0}"/>
                </a:ext>
              </a:extLst>
            </p:cNvPr>
            <p:cNvSpPr txBox="1"/>
            <p:nvPr/>
          </p:nvSpPr>
          <p:spPr>
            <a:xfrm>
              <a:off x="3676244" y="3241517"/>
              <a:ext cx="811121" cy="215444"/>
            </a:xfrm>
            <a:prstGeom prst="rect">
              <a:avLst/>
            </a:prstGeom>
            <a:noFill/>
          </p:spPr>
          <p:txBody>
            <a:bodyPr wrap="square" rtlCol="0">
              <a:spAutoFit/>
            </a:bodyPr>
            <a:lstStyle/>
            <a:p>
              <a:pPr algn="l"/>
              <a:r>
                <a:rPr lang="en-US" sz="800" b="1">
                  <a:solidFill>
                    <a:schemeClr val="bg1"/>
                  </a:solidFill>
                </a:rPr>
                <a:t>ANTENNA</a:t>
              </a:r>
            </a:p>
          </p:txBody>
        </p:sp>
        <p:sp>
          <p:nvSpPr>
            <p:cNvPr id="27" name="TextBox 26">
              <a:extLst>
                <a:ext uri="{FF2B5EF4-FFF2-40B4-BE49-F238E27FC236}">
                  <a16:creationId xmlns:a16="http://schemas.microsoft.com/office/drawing/2014/main" id="{761930AD-03E8-C272-967F-CB3D72418DCE}"/>
                </a:ext>
              </a:extLst>
            </p:cNvPr>
            <p:cNvSpPr txBox="1"/>
            <p:nvPr/>
          </p:nvSpPr>
          <p:spPr>
            <a:xfrm>
              <a:off x="3922624" y="4044641"/>
              <a:ext cx="671946" cy="215444"/>
            </a:xfrm>
            <a:prstGeom prst="rect">
              <a:avLst/>
            </a:prstGeom>
            <a:noFill/>
          </p:spPr>
          <p:txBody>
            <a:bodyPr wrap="square" rtlCol="0">
              <a:spAutoFit/>
            </a:bodyPr>
            <a:lstStyle/>
            <a:p>
              <a:pPr algn="l"/>
              <a:r>
                <a:rPr lang="en-US" sz="800" b="1">
                  <a:solidFill>
                    <a:schemeClr val="bg1"/>
                  </a:solidFill>
                </a:rPr>
                <a:t>QCC743</a:t>
              </a:r>
            </a:p>
          </p:txBody>
        </p:sp>
      </p:grpSp>
      <p:sp>
        <p:nvSpPr>
          <p:cNvPr id="19" name="Rectangle 18">
            <a:extLst>
              <a:ext uri="{FF2B5EF4-FFF2-40B4-BE49-F238E27FC236}">
                <a16:creationId xmlns:a16="http://schemas.microsoft.com/office/drawing/2014/main" id="{E98A3FCF-D30A-5DBD-84CC-1BBE4151D288}"/>
              </a:ext>
            </a:extLst>
          </p:cNvPr>
          <p:cNvSpPr/>
          <p:nvPr/>
        </p:nvSpPr>
        <p:spPr>
          <a:xfrm>
            <a:off x="7325123" y="1479902"/>
            <a:ext cx="1922174" cy="1710674"/>
          </a:xfrm>
          <a:prstGeom prst="rect">
            <a:avLst/>
          </a:prstGeom>
          <a:solidFill>
            <a:schemeClr val="tx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endParaRPr lang="en-US" sz="1999">
              <a:solidFill>
                <a:schemeClr val="accent4"/>
              </a:solidFill>
            </a:endParaRPr>
          </a:p>
          <a:p>
            <a:pPr algn="ctr">
              <a:buClr>
                <a:srgbClr val="03234B"/>
              </a:buClr>
            </a:pPr>
            <a:endParaRPr lang="en-US" sz="1999">
              <a:solidFill>
                <a:schemeClr val="accent4"/>
              </a:solidFill>
            </a:endParaRPr>
          </a:p>
          <a:p>
            <a:pPr algn="ctr">
              <a:buClr>
                <a:srgbClr val="03234B"/>
              </a:buClr>
            </a:pPr>
            <a:r>
              <a:rPr lang="en-US" sz="2000">
                <a:solidFill>
                  <a:schemeClr val="bg1"/>
                </a:solidFill>
              </a:rPr>
              <a:t>Host</a:t>
            </a:r>
          </a:p>
          <a:p>
            <a:pPr algn="ctr">
              <a:buClr>
                <a:srgbClr val="03234B"/>
              </a:buClr>
            </a:pPr>
            <a:r>
              <a:rPr lang="en-US" sz="2000">
                <a:solidFill>
                  <a:schemeClr val="bg1"/>
                </a:solidFill>
              </a:rPr>
              <a:t>STM32</a:t>
            </a:r>
          </a:p>
        </p:txBody>
      </p:sp>
      <p:sp>
        <p:nvSpPr>
          <p:cNvPr id="20" name="Arrow: Left-Right 19">
            <a:extLst>
              <a:ext uri="{FF2B5EF4-FFF2-40B4-BE49-F238E27FC236}">
                <a16:creationId xmlns:a16="http://schemas.microsoft.com/office/drawing/2014/main" id="{1878A4BB-F796-6ECC-1605-3113FAFD8DB1}"/>
              </a:ext>
            </a:extLst>
          </p:cNvPr>
          <p:cNvSpPr/>
          <p:nvPr/>
        </p:nvSpPr>
        <p:spPr>
          <a:xfrm>
            <a:off x="8899462" y="4350624"/>
            <a:ext cx="639243" cy="16954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8" name="TextBox 27">
            <a:extLst>
              <a:ext uri="{FF2B5EF4-FFF2-40B4-BE49-F238E27FC236}">
                <a16:creationId xmlns:a16="http://schemas.microsoft.com/office/drawing/2014/main" id="{99AC89AB-1042-74F0-30DE-AE890BD9C129}"/>
              </a:ext>
            </a:extLst>
          </p:cNvPr>
          <p:cNvSpPr txBox="1"/>
          <p:nvPr/>
        </p:nvSpPr>
        <p:spPr>
          <a:xfrm>
            <a:off x="8871020" y="4068919"/>
            <a:ext cx="620107" cy="261610"/>
          </a:xfrm>
          <a:prstGeom prst="rect">
            <a:avLst/>
          </a:prstGeom>
          <a:noFill/>
        </p:spPr>
        <p:txBody>
          <a:bodyPr wrap="square" rtlCol="0">
            <a:spAutoFit/>
          </a:bodyPr>
          <a:lstStyle/>
          <a:p>
            <a:pPr algn="ctr"/>
            <a:r>
              <a:rPr lang="en-US" sz="1100" b="1"/>
              <a:t>SPI</a:t>
            </a:r>
          </a:p>
        </p:txBody>
      </p:sp>
      <p:sp>
        <p:nvSpPr>
          <p:cNvPr id="13" name="TextBox 12">
            <a:extLst>
              <a:ext uri="{FF2B5EF4-FFF2-40B4-BE49-F238E27FC236}">
                <a16:creationId xmlns:a16="http://schemas.microsoft.com/office/drawing/2014/main" id="{6C598164-F28D-13DE-5D17-3B37E3B9B5B5}"/>
              </a:ext>
            </a:extLst>
          </p:cNvPr>
          <p:cNvSpPr txBox="1"/>
          <p:nvPr/>
        </p:nvSpPr>
        <p:spPr>
          <a:xfrm>
            <a:off x="9549373" y="3946944"/>
            <a:ext cx="1521542" cy="369332"/>
          </a:xfrm>
          <a:prstGeom prst="rect">
            <a:avLst/>
          </a:prstGeom>
          <a:noFill/>
        </p:spPr>
        <p:txBody>
          <a:bodyPr wrap="square">
            <a:spAutoFit/>
          </a:bodyPr>
          <a:lstStyle/>
          <a:p>
            <a:r>
              <a:rPr lang="en-US"/>
              <a:t>ST67W611M</a:t>
            </a:r>
          </a:p>
        </p:txBody>
      </p:sp>
      <p:sp>
        <p:nvSpPr>
          <p:cNvPr id="14" name="TextBox 13">
            <a:extLst>
              <a:ext uri="{FF2B5EF4-FFF2-40B4-BE49-F238E27FC236}">
                <a16:creationId xmlns:a16="http://schemas.microsoft.com/office/drawing/2014/main" id="{AF65B44A-6DA5-78B8-779C-369E8B4A9A23}"/>
              </a:ext>
            </a:extLst>
          </p:cNvPr>
          <p:cNvSpPr txBox="1"/>
          <p:nvPr/>
        </p:nvSpPr>
        <p:spPr>
          <a:xfrm>
            <a:off x="9866451" y="1469498"/>
            <a:ext cx="1521542" cy="369332"/>
          </a:xfrm>
          <a:prstGeom prst="rect">
            <a:avLst/>
          </a:prstGeom>
          <a:noFill/>
        </p:spPr>
        <p:txBody>
          <a:bodyPr wrap="square">
            <a:spAutoFit/>
          </a:bodyPr>
          <a:lstStyle/>
          <a:p>
            <a:r>
              <a:rPr lang="en-US"/>
              <a:t>ST67W611M</a:t>
            </a:r>
          </a:p>
        </p:txBody>
      </p:sp>
      <p:sp>
        <p:nvSpPr>
          <p:cNvPr id="6" name="Rectangle 5">
            <a:extLst>
              <a:ext uri="{FF2B5EF4-FFF2-40B4-BE49-F238E27FC236}">
                <a16:creationId xmlns:a16="http://schemas.microsoft.com/office/drawing/2014/main" id="{49881DB2-3BD6-0DE3-DAE0-FFB29F7F8CE5}"/>
              </a:ext>
            </a:extLst>
          </p:cNvPr>
          <p:cNvSpPr/>
          <p:nvPr/>
        </p:nvSpPr>
        <p:spPr>
          <a:xfrm>
            <a:off x="6925990" y="3806254"/>
            <a:ext cx="1922174" cy="1710674"/>
          </a:xfrm>
          <a:prstGeom prst="rect">
            <a:avLst/>
          </a:prstGeom>
          <a:solidFill>
            <a:schemeClr val="tx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03234B"/>
              </a:buClr>
            </a:pPr>
            <a:r>
              <a:rPr lang="en-US" sz="2000">
                <a:solidFill>
                  <a:schemeClr val="bg1"/>
                </a:solidFill>
              </a:rPr>
              <a:t>Host</a:t>
            </a:r>
          </a:p>
          <a:p>
            <a:pPr algn="ctr">
              <a:buClr>
                <a:srgbClr val="03234B"/>
              </a:buClr>
            </a:pPr>
            <a:r>
              <a:rPr lang="en-US" sz="2000">
                <a:solidFill>
                  <a:schemeClr val="bg1"/>
                </a:solidFill>
              </a:rPr>
              <a:t>STM32</a:t>
            </a:r>
          </a:p>
        </p:txBody>
      </p:sp>
      <p:sp>
        <p:nvSpPr>
          <p:cNvPr id="31" name="TextBox 30">
            <a:extLst>
              <a:ext uri="{FF2B5EF4-FFF2-40B4-BE49-F238E27FC236}">
                <a16:creationId xmlns:a16="http://schemas.microsoft.com/office/drawing/2014/main" id="{F88DFD07-268C-59DF-C590-B90D584E9B38}"/>
              </a:ext>
            </a:extLst>
          </p:cNvPr>
          <p:cNvSpPr txBox="1"/>
          <p:nvPr/>
        </p:nvSpPr>
        <p:spPr>
          <a:xfrm>
            <a:off x="6549283" y="1932199"/>
            <a:ext cx="864672" cy="430887"/>
          </a:xfrm>
          <a:prstGeom prst="rect">
            <a:avLst/>
          </a:prstGeom>
          <a:noFill/>
        </p:spPr>
        <p:txBody>
          <a:bodyPr wrap="square" rtlCol="0">
            <a:spAutoFit/>
          </a:bodyPr>
          <a:lstStyle/>
          <a:p>
            <a:pPr algn="ctr"/>
            <a:r>
              <a:rPr lang="en-US" sz="1100" b="1"/>
              <a:t>STLINK-UART</a:t>
            </a:r>
          </a:p>
        </p:txBody>
      </p:sp>
      <p:sp>
        <p:nvSpPr>
          <p:cNvPr id="42" name="Arrow: Left-Right 41">
            <a:extLst>
              <a:ext uri="{FF2B5EF4-FFF2-40B4-BE49-F238E27FC236}">
                <a16:creationId xmlns:a16="http://schemas.microsoft.com/office/drawing/2014/main" id="{5E6B42F4-FB4F-C33E-58C7-6A07641D7AAC}"/>
              </a:ext>
            </a:extLst>
          </p:cNvPr>
          <p:cNvSpPr/>
          <p:nvPr/>
        </p:nvSpPr>
        <p:spPr>
          <a:xfrm>
            <a:off x="6643540" y="2278313"/>
            <a:ext cx="639243" cy="16954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43" name="Rectangle 42">
            <a:extLst>
              <a:ext uri="{FF2B5EF4-FFF2-40B4-BE49-F238E27FC236}">
                <a16:creationId xmlns:a16="http://schemas.microsoft.com/office/drawing/2014/main" id="{19776970-2641-A34C-B388-5DF19A3CDC68}"/>
              </a:ext>
            </a:extLst>
          </p:cNvPr>
          <p:cNvSpPr/>
          <p:nvPr/>
        </p:nvSpPr>
        <p:spPr>
          <a:xfrm>
            <a:off x="7691094" y="1723619"/>
            <a:ext cx="1190016" cy="4308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r>
              <a:rPr lang="en-US">
                <a:solidFill>
                  <a:schemeClr val="tx1">
                    <a:lumMod val="25000"/>
                    <a:lumOff val="75000"/>
                  </a:schemeClr>
                </a:solidFill>
              </a:rPr>
              <a:t>Bypass Apply</a:t>
            </a:r>
          </a:p>
        </p:txBody>
      </p:sp>
      <p:sp>
        <p:nvSpPr>
          <p:cNvPr id="33" name="TextBox 32">
            <a:extLst>
              <a:ext uri="{FF2B5EF4-FFF2-40B4-BE49-F238E27FC236}">
                <a16:creationId xmlns:a16="http://schemas.microsoft.com/office/drawing/2014/main" id="{F93EB56C-525D-4F07-5F99-B66CCCEEC5E1}"/>
              </a:ext>
            </a:extLst>
          </p:cNvPr>
          <p:cNvSpPr txBox="1"/>
          <p:nvPr/>
        </p:nvSpPr>
        <p:spPr>
          <a:xfrm>
            <a:off x="8404158" y="6457573"/>
            <a:ext cx="6441440" cy="261610"/>
          </a:xfrm>
          <a:prstGeom prst="rect">
            <a:avLst/>
          </a:prstGeom>
          <a:noFill/>
        </p:spPr>
        <p:txBody>
          <a:bodyPr wrap="square">
            <a:spAutoFit/>
          </a:bodyPr>
          <a:lstStyle/>
          <a:p>
            <a:r>
              <a:rPr lang="en-US" sz="1100">
                <a:hlinkClick r:id="rId6"/>
              </a:rPr>
              <a:t>ST67W611M1 BOOT and bootstrap modes - stm32mcu</a:t>
            </a:r>
            <a:endParaRPr lang="en-US" sz="1100"/>
          </a:p>
        </p:txBody>
      </p:sp>
      <p:sp>
        <p:nvSpPr>
          <p:cNvPr id="9" name="TextBox 8">
            <a:extLst>
              <a:ext uri="{FF2B5EF4-FFF2-40B4-BE49-F238E27FC236}">
                <a16:creationId xmlns:a16="http://schemas.microsoft.com/office/drawing/2014/main" id="{5FC3F52C-69AF-E67B-F34E-420FC388CA4B}"/>
              </a:ext>
            </a:extLst>
          </p:cNvPr>
          <p:cNvSpPr txBox="1"/>
          <p:nvPr/>
        </p:nvSpPr>
        <p:spPr>
          <a:xfrm>
            <a:off x="500332" y="4129813"/>
            <a:ext cx="6048951" cy="1631216"/>
          </a:xfrm>
          <a:prstGeom prst="rect">
            <a:avLst/>
          </a:prstGeom>
          <a:noFill/>
        </p:spPr>
        <p:txBody>
          <a:bodyPr wrap="square" rtlCol="0">
            <a:spAutoFit/>
          </a:bodyPr>
          <a:lstStyle/>
          <a:p>
            <a:pPr marL="285750" indent="-285750">
              <a:buFont typeface="Arial" panose="020B0604020202020204" pitchFamily="34" charset="0"/>
              <a:buChar char="•"/>
            </a:pPr>
            <a:r>
              <a:rPr lang="en-US" b="1"/>
              <a:t>Mission mode (Functional)</a:t>
            </a:r>
          </a:p>
          <a:p>
            <a:pPr marL="742950" lvl="1" indent="-285750">
              <a:buFont typeface="Arial" panose="020B0604020202020204" pitchFamily="34" charset="0"/>
              <a:buChar char="•"/>
            </a:pPr>
            <a:r>
              <a:rPr lang="en-US" sz="1600"/>
              <a:t>Implementing the AT command for the different supported protocol (WIFI / BLE / MQTT /..) through the </a:t>
            </a:r>
            <a:r>
              <a:rPr lang="en-US" sz="1600" b="1"/>
              <a:t>SPI</a:t>
            </a:r>
            <a:r>
              <a:rPr lang="en-US" sz="1600"/>
              <a:t> interface.</a:t>
            </a:r>
          </a:p>
          <a:p>
            <a:pPr marL="742950" lvl="1" indent="-285750">
              <a:buFont typeface="Arial" panose="020B0604020202020204" pitchFamily="34" charset="0"/>
              <a:buChar char="•"/>
            </a:pPr>
            <a:r>
              <a:rPr lang="en-US" sz="1600"/>
              <a:t>The ROM boot loader loads and executes the program from SPI Flash to boot the system</a:t>
            </a:r>
            <a:r>
              <a:rPr lang="en-US"/>
              <a:t>.</a:t>
            </a:r>
          </a:p>
        </p:txBody>
      </p:sp>
    </p:spTree>
    <p:extLst>
      <p:ext uri="{BB962C8B-B14F-4D97-AF65-F5344CB8AC3E}">
        <p14:creationId xmlns:p14="http://schemas.microsoft.com/office/powerpoint/2010/main" val="98239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C6304-5525-42B3-E477-A72698459A67}"/>
              </a:ext>
            </a:extLst>
          </p:cNvPr>
          <p:cNvSpPr>
            <a:spLocks noGrp="1"/>
          </p:cNvSpPr>
          <p:nvPr>
            <p:ph type="title"/>
          </p:nvPr>
        </p:nvSpPr>
        <p:spPr/>
        <p:txBody>
          <a:bodyPr/>
          <a:lstStyle/>
          <a:p>
            <a:r>
              <a:rPr lang="en-US"/>
              <a:t>STM32U575 and ST67W611M configuration</a:t>
            </a:r>
          </a:p>
        </p:txBody>
      </p:sp>
      <p:pic>
        <p:nvPicPr>
          <p:cNvPr id="3074" name="Picture 2" descr="NUCLEO-U575ZI-Q / NUCLEO-U5A5ZJ-Q">
            <a:extLst>
              <a:ext uri="{FF2B5EF4-FFF2-40B4-BE49-F238E27FC236}">
                <a16:creationId xmlns:a16="http://schemas.microsoft.com/office/drawing/2014/main" id="{6D3872F3-BBF9-2204-1661-D17F2E71D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693" y="3810664"/>
            <a:ext cx="4238305" cy="2940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5F0A63-7AD8-D3D7-16BC-E899AFDEF6BE}"/>
              </a:ext>
            </a:extLst>
          </p:cNvPr>
          <p:cNvSpPr txBox="1"/>
          <p:nvPr/>
        </p:nvSpPr>
        <p:spPr>
          <a:xfrm>
            <a:off x="5802655" y="6217350"/>
            <a:ext cx="2854843" cy="369332"/>
          </a:xfrm>
          <a:prstGeom prst="rect">
            <a:avLst/>
          </a:prstGeom>
          <a:noFill/>
        </p:spPr>
        <p:txBody>
          <a:bodyPr wrap="square">
            <a:spAutoFit/>
          </a:bodyPr>
          <a:lstStyle/>
          <a:p>
            <a:pPr algn="ctr"/>
            <a:r>
              <a:rPr lang="en-US" b="1">
                <a:solidFill>
                  <a:srgbClr val="002060"/>
                </a:solidFill>
              </a:rPr>
              <a:t>NUCLEO-U575ZI-Q</a:t>
            </a:r>
            <a:endParaRPr lang="en-US">
              <a:solidFill>
                <a:srgbClr val="002060"/>
              </a:solidFill>
            </a:endParaRPr>
          </a:p>
        </p:txBody>
      </p:sp>
      <p:sp>
        <p:nvSpPr>
          <p:cNvPr id="6" name="TextBox 5">
            <a:extLst>
              <a:ext uri="{FF2B5EF4-FFF2-40B4-BE49-F238E27FC236}">
                <a16:creationId xmlns:a16="http://schemas.microsoft.com/office/drawing/2014/main" id="{A62EBB26-2DAD-7BDD-0F16-D92F24BB2C5E}"/>
              </a:ext>
            </a:extLst>
          </p:cNvPr>
          <p:cNvSpPr txBox="1"/>
          <p:nvPr/>
        </p:nvSpPr>
        <p:spPr>
          <a:xfrm>
            <a:off x="300037" y="1695674"/>
            <a:ext cx="6562631" cy="2739211"/>
          </a:xfrm>
          <a:prstGeom prst="rect">
            <a:avLst/>
          </a:prstGeom>
          <a:noFill/>
        </p:spPr>
        <p:txBody>
          <a:bodyPr wrap="square" rtlCol="0">
            <a:spAutoFit/>
          </a:bodyPr>
          <a:lstStyle/>
          <a:p>
            <a:pPr marL="285750" indent="-285750">
              <a:spcBef>
                <a:spcPts val="1800"/>
              </a:spcBef>
              <a:buFont typeface="Arial" panose="020B0604020202020204" pitchFamily="34" charset="0"/>
              <a:buChar char="•"/>
            </a:pPr>
            <a:r>
              <a:rPr lang="en-US" sz="2000"/>
              <a:t>1x NUCLEO-U575ZI-Q board</a:t>
            </a:r>
          </a:p>
          <a:p>
            <a:pPr marL="285750" indent="-285750">
              <a:spcBef>
                <a:spcPts val="1800"/>
              </a:spcBef>
              <a:buFont typeface="Arial" panose="020B0604020202020204" pitchFamily="34" charset="0"/>
              <a:buChar char="•"/>
            </a:pPr>
            <a:r>
              <a:rPr lang="en-US" sz="2000"/>
              <a:t>1x X-NUCLEO-67W61M1 board</a:t>
            </a:r>
          </a:p>
          <a:p>
            <a:pPr marL="285750" indent="-285750">
              <a:spcBef>
                <a:spcPts val="1800"/>
              </a:spcBef>
              <a:buFont typeface="Arial" panose="020B0604020202020204" pitchFamily="34" charset="0"/>
              <a:buChar char="•"/>
            </a:pPr>
            <a:r>
              <a:rPr lang="en-US" sz="2000"/>
              <a:t>Boards connected through Arduino® connectors</a:t>
            </a:r>
          </a:p>
          <a:p>
            <a:pPr marL="742950" lvl="1" indent="-285750">
              <a:spcBef>
                <a:spcPts val="1800"/>
              </a:spcBef>
              <a:buFont typeface="Arial" panose="020B0604020202020204" pitchFamily="34" charset="0"/>
              <a:buChar char="•"/>
            </a:pPr>
            <a:r>
              <a:rPr lang="en-US" sz="1600"/>
              <a:t>Key signals: SPI (SCK, MISO,MOSI,CS), SPI_RDY, CHIP_EN, BOOT, UART_TX/RX</a:t>
            </a:r>
          </a:p>
          <a:p>
            <a:pPr marL="285750" indent="-285750">
              <a:spcBef>
                <a:spcPts val="1800"/>
              </a:spcBef>
              <a:buFont typeface="Arial" panose="020B0604020202020204" pitchFamily="34" charset="0"/>
              <a:buChar char="•"/>
            </a:pPr>
            <a:r>
              <a:rPr lang="en-US" sz="2000"/>
              <a:t>Power: </a:t>
            </a:r>
            <a:r>
              <a:rPr lang="en-US" sz="2000" err="1"/>
              <a:t>MicroUSB</a:t>
            </a:r>
            <a:r>
              <a:rPr lang="en-US" sz="2000"/>
              <a:t> connection to NUCLEO-U575ZI-Q</a:t>
            </a:r>
          </a:p>
        </p:txBody>
      </p:sp>
      <p:pic>
        <p:nvPicPr>
          <p:cNvPr id="2" name="Picture 1">
            <a:extLst>
              <a:ext uri="{FF2B5EF4-FFF2-40B4-BE49-F238E27FC236}">
                <a16:creationId xmlns:a16="http://schemas.microsoft.com/office/drawing/2014/main" id="{D3B35C5A-47C9-2857-0F6D-D7AA63EC3A53}"/>
              </a:ext>
            </a:extLst>
          </p:cNvPr>
          <p:cNvPicPr>
            <a:picLocks noChangeAspect="1"/>
          </p:cNvPicPr>
          <p:nvPr/>
        </p:nvPicPr>
        <p:blipFill>
          <a:blip r:embed="rId4"/>
          <a:stretch>
            <a:fillRect/>
          </a:stretch>
        </p:blipFill>
        <p:spPr>
          <a:xfrm>
            <a:off x="6862668" y="1304924"/>
            <a:ext cx="4270553" cy="2589182"/>
          </a:xfrm>
          <a:prstGeom prst="rect">
            <a:avLst/>
          </a:prstGeom>
        </p:spPr>
      </p:pic>
      <p:sp>
        <p:nvSpPr>
          <p:cNvPr id="7" name="TextBox 6">
            <a:extLst>
              <a:ext uri="{FF2B5EF4-FFF2-40B4-BE49-F238E27FC236}">
                <a16:creationId xmlns:a16="http://schemas.microsoft.com/office/drawing/2014/main" id="{FEF72831-CC59-3BFD-4225-0E4586736B90}"/>
              </a:ext>
            </a:extLst>
          </p:cNvPr>
          <p:cNvSpPr txBox="1"/>
          <p:nvPr/>
        </p:nvSpPr>
        <p:spPr>
          <a:xfrm>
            <a:off x="8802810" y="3795838"/>
            <a:ext cx="2854843" cy="369332"/>
          </a:xfrm>
          <a:prstGeom prst="rect">
            <a:avLst/>
          </a:prstGeom>
          <a:noFill/>
        </p:spPr>
        <p:txBody>
          <a:bodyPr wrap="square">
            <a:spAutoFit/>
          </a:bodyPr>
          <a:lstStyle/>
          <a:p>
            <a:pPr algn="ctr"/>
            <a:r>
              <a:rPr lang="en-US" b="1">
                <a:solidFill>
                  <a:srgbClr val="002060"/>
                </a:solidFill>
              </a:rPr>
              <a:t>X-NUCLEO-67W61M1</a:t>
            </a:r>
            <a:endParaRPr lang="en-US">
              <a:solidFill>
                <a:srgbClr val="002060"/>
              </a:solidFill>
            </a:endParaRPr>
          </a:p>
        </p:txBody>
      </p:sp>
    </p:spTree>
    <p:extLst>
      <p:ext uri="{BB962C8B-B14F-4D97-AF65-F5344CB8AC3E}">
        <p14:creationId xmlns:p14="http://schemas.microsoft.com/office/powerpoint/2010/main" val="3374570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10F60-3CDE-4DFE-8B81-196E5AB4C5BB}"/>
              </a:ext>
            </a:extLst>
          </p:cNvPr>
          <p:cNvSpPr>
            <a:spLocks noGrp="1"/>
          </p:cNvSpPr>
          <p:nvPr>
            <p:ph type="title"/>
          </p:nvPr>
        </p:nvSpPr>
        <p:spPr>
          <a:xfrm>
            <a:off x="300037" y="-1"/>
            <a:ext cx="11609159" cy="1304925"/>
          </a:xfrm>
        </p:spPr>
        <p:txBody>
          <a:bodyPr anchor="ctr"/>
          <a:lstStyle/>
          <a:p>
            <a:pPr>
              <a:spcAft>
                <a:spcPct val="0"/>
              </a:spcAft>
            </a:pPr>
            <a:r>
              <a:rPr lang="en-US">
                <a:latin typeface="Arial" panose="020B0604020202020204" pitchFamily="34" charset="0"/>
              </a:rPr>
              <a:t>Agenda</a:t>
            </a:r>
          </a:p>
        </p:txBody>
      </p:sp>
      <p:sp>
        <p:nvSpPr>
          <p:cNvPr id="4" name="Text Placeholder 7">
            <a:extLst>
              <a:ext uri="{FF2B5EF4-FFF2-40B4-BE49-F238E27FC236}">
                <a16:creationId xmlns:a16="http://schemas.microsoft.com/office/drawing/2014/main" id="{D4B10C2B-BD90-4E68-BE0D-33A8BB709407}"/>
              </a:ext>
            </a:extLst>
          </p:cNvPr>
          <p:cNvSpPr txBox="1">
            <a:spLocks/>
          </p:cNvSpPr>
          <p:nvPr/>
        </p:nvSpPr>
        <p:spPr>
          <a:xfrm>
            <a:off x="434975" y="1727122"/>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t>
            </a:r>
          </a:p>
        </p:txBody>
      </p:sp>
      <p:sp>
        <p:nvSpPr>
          <p:cNvPr id="5" name="Text Placeholder 9">
            <a:extLst>
              <a:ext uri="{FF2B5EF4-FFF2-40B4-BE49-F238E27FC236}">
                <a16:creationId xmlns:a16="http://schemas.microsoft.com/office/drawing/2014/main" id="{60B1C4EC-C1AE-45C4-9805-9470169BAE59}"/>
              </a:ext>
            </a:extLst>
          </p:cNvPr>
          <p:cNvSpPr txBox="1">
            <a:spLocks/>
          </p:cNvSpPr>
          <p:nvPr/>
        </p:nvSpPr>
        <p:spPr>
          <a:xfrm>
            <a:off x="1243012" y="1727122"/>
            <a:ext cx="4741695" cy="720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800" kern="1200">
                <a:solidFill>
                  <a:schemeClr val="tx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a:p>
        </p:txBody>
      </p:sp>
      <p:sp>
        <p:nvSpPr>
          <p:cNvPr id="6" name="Text Placeholder 7">
            <a:extLst>
              <a:ext uri="{FF2B5EF4-FFF2-40B4-BE49-F238E27FC236}">
                <a16:creationId xmlns:a16="http://schemas.microsoft.com/office/drawing/2014/main" id="{7C36D5CA-8370-40E6-9320-DC4AA9735403}"/>
              </a:ext>
            </a:extLst>
          </p:cNvPr>
          <p:cNvSpPr txBox="1">
            <a:spLocks/>
          </p:cNvSpPr>
          <p:nvPr/>
        </p:nvSpPr>
        <p:spPr>
          <a:xfrm>
            <a:off x="434975" y="2814817"/>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t>
            </a:r>
          </a:p>
        </p:txBody>
      </p:sp>
      <p:sp>
        <p:nvSpPr>
          <p:cNvPr id="7" name="Text Placeholder 9">
            <a:extLst>
              <a:ext uri="{FF2B5EF4-FFF2-40B4-BE49-F238E27FC236}">
                <a16:creationId xmlns:a16="http://schemas.microsoft.com/office/drawing/2014/main" id="{2DE921C9-74DA-4BBF-87C2-76A93C5F41B6}"/>
              </a:ext>
            </a:extLst>
          </p:cNvPr>
          <p:cNvSpPr txBox="1">
            <a:spLocks/>
          </p:cNvSpPr>
          <p:nvPr/>
        </p:nvSpPr>
        <p:spPr>
          <a:xfrm>
            <a:off x="1154976" y="2773798"/>
            <a:ext cx="3658066" cy="930902"/>
          </a:xfrm>
          <a:prstGeom prst="rect">
            <a:avLst/>
          </a:prstGeom>
        </p:spPr>
        <p:txBody>
          <a:bodyPr lIns="91440" tIns="45720" rIns="91440" bIns="45720" anchor="ctr"/>
          <a:lstStyle>
            <a:defPPr>
              <a:defRPr lang="en-US"/>
            </a:defPPr>
            <a:lvl1pPr indent="0">
              <a:lnSpc>
                <a:spcPct val="90000"/>
              </a:lnSpc>
              <a:spcBef>
                <a:spcPts val="0"/>
              </a:spcBef>
              <a:buFont typeface="Arial" panose="020B0604020202020204" pitchFamily="34" charset="0"/>
              <a:buNone/>
              <a:defRPr sz="2800"/>
            </a:lvl1pPr>
            <a:lvl2pPr marL="536575" indent="-266700">
              <a:lnSpc>
                <a:spcPct val="90000"/>
              </a:lnSpc>
              <a:spcBef>
                <a:spcPts val="400"/>
              </a:spcBef>
              <a:buFont typeface="Arial" panose="020B0604020202020204" pitchFamily="34" charset="0"/>
              <a:buChar char="•"/>
              <a:defRPr sz="2400"/>
            </a:lvl2pPr>
            <a:lvl3pPr marL="812800" indent="-273050">
              <a:lnSpc>
                <a:spcPct val="90000"/>
              </a:lnSpc>
              <a:spcBef>
                <a:spcPts val="400"/>
              </a:spcBef>
              <a:buFont typeface="Arial" panose="020B0604020202020204" pitchFamily="34" charset="0"/>
              <a:buChar char="•"/>
              <a:defRPr sz="2000"/>
            </a:lvl3pPr>
            <a:lvl4pPr marL="987425" indent="-268288">
              <a:lnSpc>
                <a:spcPct val="90000"/>
              </a:lnSpc>
              <a:spcBef>
                <a:spcPts val="400"/>
              </a:spcBef>
              <a:buFont typeface="Arial" panose="020B0604020202020204" pitchFamily="34" charset="0"/>
              <a:buChar char="•"/>
            </a:lvl4pPr>
            <a:lvl5pPr marL="1160463" indent="-261938">
              <a:lnSpc>
                <a:spcPct val="90000"/>
              </a:lnSpc>
              <a:spcBef>
                <a:spcPts val="4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b="1">
                <a:solidFill>
                  <a:srgbClr val="000000"/>
                </a:solidFill>
                <a:effectLst/>
                <a:ea typeface="Aptos" panose="020B0004020202020204" pitchFamily="34" charset="0"/>
                <a:cs typeface="Aptos" panose="020B0004020202020204" pitchFamily="34" charset="0"/>
              </a:rPr>
              <a:t>How to use X-CUBE-ST67W61 within STM32CubeMX </a:t>
            </a:r>
            <a:endParaRPr lang="en-US" sz="1800">
              <a:solidFill>
                <a:srgbClr val="000000"/>
              </a:solidFill>
              <a:ea typeface="Aptos" panose="020B0004020202020204" pitchFamily="34" charset="0"/>
              <a:cs typeface="Aptos" panose="020B0004020202020204" pitchFamily="34" charset="0"/>
            </a:endParaRPr>
          </a:p>
          <a:p>
            <a:r>
              <a:rPr lang="en-US" sz="1800" b="1">
                <a:solidFill>
                  <a:srgbClr val="000000"/>
                </a:solidFill>
                <a:ea typeface="Aptos" panose="020B0004020202020204" pitchFamily="34" charset="0"/>
                <a:cs typeface="Aptos" panose="020B0004020202020204" pitchFamily="34" charset="0"/>
              </a:rPr>
              <a:t>(Walk-through)</a:t>
            </a:r>
            <a:endParaRPr lang="en-US" sz="1800">
              <a:solidFill>
                <a:srgbClr val="000000"/>
              </a:solidFill>
              <a:effectLst/>
              <a:ea typeface="Aptos" panose="020B0004020202020204" pitchFamily="34" charset="0"/>
              <a:cs typeface="Aptos" panose="020B0004020202020204" pitchFamily="34" charset="0"/>
            </a:endParaRPr>
          </a:p>
        </p:txBody>
      </p:sp>
      <p:sp>
        <p:nvSpPr>
          <p:cNvPr id="8" name="Text Placeholder 7">
            <a:extLst>
              <a:ext uri="{FF2B5EF4-FFF2-40B4-BE49-F238E27FC236}">
                <a16:creationId xmlns:a16="http://schemas.microsoft.com/office/drawing/2014/main" id="{F4F411BF-22DB-4BA8-8755-92618DB39162}"/>
              </a:ext>
            </a:extLst>
          </p:cNvPr>
          <p:cNvSpPr txBox="1">
            <a:spLocks/>
          </p:cNvSpPr>
          <p:nvPr/>
        </p:nvSpPr>
        <p:spPr>
          <a:xfrm>
            <a:off x="434975" y="3929763"/>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t>
            </a:r>
          </a:p>
        </p:txBody>
      </p:sp>
      <p:sp>
        <p:nvSpPr>
          <p:cNvPr id="9" name="Text Placeholder 9">
            <a:extLst>
              <a:ext uri="{FF2B5EF4-FFF2-40B4-BE49-F238E27FC236}">
                <a16:creationId xmlns:a16="http://schemas.microsoft.com/office/drawing/2014/main" id="{98F038D1-E42A-459B-95E3-3EE53CE9A226}"/>
              </a:ext>
            </a:extLst>
          </p:cNvPr>
          <p:cNvSpPr txBox="1">
            <a:spLocks/>
          </p:cNvSpPr>
          <p:nvPr/>
        </p:nvSpPr>
        <p:spPr>
          <a:xfrm>
            <a:off x="1154975" y="3865033"/>
            <a:ext cx="4387409" cy="930902"/>
          </a:xfrm>
          <a:prstGeom prst="rect">
            <a:avLst/>
          </a:prstGeom>
        </p:spPr>
        <p:txBody>
          <a:bodyPr anchor="ctr"/>
          <a:lstStyle>
            <a:defPPr>
              <a:defRPr lang="en-US"/>
            </a:defPPr>
            <a:lvl1pPr indent="0">
              <a:lnSpc>
                <a:spcPct val="90000"/>
              </a:lnSpc>
              <a:spcBef>
                <a:spcPts val="0"/>
              </a:spcBef>
              <a:buFont typeface="Arial" panose="020B0604020202020204" pitchFamily="34" charset="0"/>
              <a:buNone/>
              <a:defRPr sz="2800"/>
            </a:lvl1pPr>
            <a:lvl2pPr marL="536575" indent="-266700">
              <a:lnSpc>
                <a:spcPct val="90000"/>
              </a:lnSpc>
              <a:spcBef>
                <a:spcPts val="400"/>
              </a:spcBef>
              <a:buFont typeface="Arial" panose="020B0604020202020204" pitchFamily="34" charset="0"/>
              <a:buChar char="•"/>
              <a:defRPr sz="2400"/>
            </a:lvl2pPr>
            <a:lvl3pPr marL="812800" indent="-273050">
              <a:lnSpc>
                <a:spcPct val="90000"/>
              </a:lnSpc>
              <a:spcBef>
                <a:spcPts val="400"/>
              </a:spcBef>
              <a:buFont typeface="Arial" panose="020B0604020202020204" pitchFamily="34" charset="0"/>
              <a:buChar char="•"/>
              <a:defRPr sz="2000"/>
            </a:lvl3pPr>
            <a:lvl4pPr marL="987425" indent="-268288">
              <a:lnSpc>
                <a:spcPct val="90000"/>
              </a:lnSpc>
              <a:spcBef>
                <a:spcPts val="400"/>
              </a:spcBef>
              <a:buFont typeface="Arial" panose="020B0604020202020204" pitchFamily="34" charset="0"/>
              <a:buChar char="•"/>
            </a:lvl4pPr>
            <a:lvl5pPr marL="1160463" indent="-261938">
              <a:lnSpc>
                <a:spcPct val="90000"/>
              </a:lnSpc>
              <a:spcBef>
                <a:spcPts val="4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b="1">
                <a:solidFill>
                  <a:srgbClr val="000000"/>
                </a:solidFill>
                <a:effectLst/>
                <a:ea typeface="Aptos" panose="020B0004020202020204" pitchFamily="34" charset="0"/>
                <a:cs typeface="Aptos" panose="020B0004020202020204" pitchFamily="34" charset="0"/>
              </a:rPr>
              <a:t>Device Setup and Flashing </a:t>
            </a:r>
            <a:endParaRPr lang="en-US" sz="1800">
              <a:solidFill>
                <a:srgbClr val="000000"/>
              </a:solidFill>
              <a:effectLst/>
              <a:ea typeface="Aptos" panose="020B0004020202020204" pitchFamily="34" charset="0"/>
              <a:cs typeface="Aptos" panose="020B0004020202020204" pitchFamily="34" charset="0"/>
            </a:endParaRPr>
          </a:p>
        </p:txBody>
      </p:sp>
      <p:sp>
        <p:nvSpPr>
          <p:cNvPr id="10" name="Text Placeholder 7">
            <a:extLst>
              <a:ext uri="{FF2B5EF4-FFF2-40B4-BE49-F238E27FC236}">
                <a16:creationId xmlns:a16="http://schemas.microsoft.com/office/drawing/2014/main" id="{FB617922-C5CF-43AC-8DE0-262E675A67E0}"/>
              </a:ext>
            </a:extLst>
          </p:cNvPr>
          <p:cNvSpPr txBox="1">
            <a:spLocks/>
          </p:cNvSpPr>
          <p:nvPr/>
        </p:nvSpPr>
        <p:spPr>
          <a:xfrm>
            <a:off x="434975" y="5044709"/>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t>
            </a:r>
          </a:p>
        </p:txBody>
      </p:sp>
      <p:sp>
        <p:nvSpPr>
          <p:cNvPr id="11" name="Text Placeholder 9">
            <a:extLst>
              <a:ext uri="{FF2B5EF4-FFF2-40B4-BE49-F238E27FC236}">
                <a16:creationId xmlns:a16="http://schemas.microsoft.com/office/drawing/2014/main" id="{6DD35855-2D04-4B4D-AAB0-973645DF755D}"/>
              </a:ext>
            </a:extLst>
          </p:cNvPr>
          <p:cNvSpPr txBox="1">
            <a:spLocks/>
          </p:cNvSpPr>
          <p:nvPr/>
        </p:nvSpPr>
        <p:spPr>
          <a:xfrm>
            <a:off x="1243012" y="5044709"/>
            <a:ext cx="4741695" cy="720000"/>
          </a:xfrm>
          <a:prstGeom prst="rect">
            <a:avLst/>
          </a:prstGeom>
        </p:spPr>
        <p:txBody>
          <a:bodyPr anchor="ctr"/>
          <a:lstStyle>
            <a:defPPr>
              <a:defRPr lang="en-US"/>
            </a:defPPr>
            <a:lvl1pPr indent="0">
              <a:lnSpc>
                <a:spcPct val="90000"/>
              </a:lnSpc>
              <a:spcBef>
                <a:spcPts val="0"/>
              </a:spcBef>
              <a:buFont typeface="Arial" panose="020B0604020202020204" pitchFamily="34" charset="0"/>
              <a:buNone/>
              <a:defRPr sz="2800"/>
            </a:lvl1pPr>
            <a:lvl2pPr marL="536575" indent="-266700">
              <a:lnSpc>
                <a:spcPct val="90000"/>
              </a:lnSpc>
              <a:spcBef>
                <a:spcPts val="400"/>
              </a:spcBef>
              <a:buFont typeface="Arial" panose="020B0604020202020204" pitchFamily="34" charset="0"/>
              <a:buChar char="•"/>
              <a:defRPr sz="2400"/>
            </a:lvl2pPr>
            <a:lvl3pPr marL="812800" indent="-273050">
              <a:lnSpc>
                <a:spcPct val="90000"/>
              </a:lnSpc>
              <a:spcBef>
                <a:spcPts val="400"/>
              </a:spcBef>
              <a:buFont typeface="Arial" panose="020B0604020202020204" pitchFamily="34" charset="0"/>
              <a:buChar char="•"/>
              <a:defRPr sz="2000"/>
            </a:lvl3pPr>
            <a:lvl4pPr marL="987425" indent="-268288">
              <a:lnSpc>
                <a:spcPct val="90000"/>
              </a:lnSpc>
              <a:spcBef>
                <a:spcPts val="400"/>
              </a:spcBef>
              <a:buFont typeface="Arial" panose="020B0604020202020204" pitchFamily="34" charset="0"/>
              <a:buChar char="•"/>
            </a:lvl4pPr>
            <a:lvl5pPr marL="1160463" indent="-261938">
              <a:lnSpc>
                <a:spcPct val="90000"/>
              </a:lnSpc>
              <a:spcBef>
                <a:spcPts val="4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a:p>
        </p:txBody>
      </p:sp>
      <p:sp>
        <p:nvSpPr>
          <p:cNvPr id="12" name="Text Placeholder 7">
            <a:extLst>
              <a:ext uri="{FF2B5EF4-FFF2-40B4-BE49-F238E27FC236}">
                <a16:creationId xmlns:a16="http://schemas.microsoft.com/office/drawing/2014/main" id="{4DCF6385-36CE-45E9-B3C3-1D10A285C38C}"/>
              </a:ext>
            </a:extLst>
          </p:cNvPr>
          <p:cNvSpPr txBox="1">
            <a:spLocks/>
          </p:cNvSpPr>
          <p:nvPr/>
        </p:nvSpPr>
        <p:spPr>
          <a:xfrm>
            <a:off x="6207295" y="4998913"/>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t>
            </a:r>
          </a:p>
        </p:txBody>
      </p:sp>
      <p:sp>
        <p:nvSpPr>
          <p:cNvPr id="13" name="Text Placeholder 9">
            <a:extLst>
              <a:ext uri="{FF2B5EF4-FFF2-40B4-BE49-F238E27FC236}">
                <a16:creationId xmlns:a16="http://schemas.microsoft.com/office/drawing/2014/main" id="{309F0DC1-BBC9-454E-B502-EACF0ACF1C31}"/>
              </a:ext>
            </a:extLst>
          </p:cNvPr>
          <p:cNvSpPr txBox="1">
            <a:spLocks/>
          </p:cNvSpPr>
          <p:nvPr/>
        </p:nvSpPr>
        <p:spPr>
          <a:xfrm>
            <a:off x="7015332" y="4998912"/>
            <a:ext cx="3849379" cy="735829"/>
          </a:xfrm>
          <a:prstGeom prst="rect">
            <a:avLst/>
          </a:prstGeom>
        </p:spPr>
        <p:txBody>
          <a:bodyPr anchor="ctr"/>
          <a:lstStyle>
            <a:defPPr>
              <a:defRPr lang="en-US"/>
            </a:defPPr>
            <a:lvl1pPr indent="0">
              <a:lnSpc>
                <a:spcPct val="90000"/>
              </a:lnSpc>
              <a:spcBef>
                <a:spcPts val="0"/>
              </a:spcBef>
              <a:buFont typeface="Arial" panose="020B0604020202020204" pitchFamily="34" charset="0"/>
              <a:buNone/>
              <a:defRPr sz="2800"/>
            </a:lvl1pPr>
            <a:lvl2pPr marL="536575" indent="-266700">
              <a:lnSpc>
                <a:spcPct val="90000"/>
              </a:lnSpc>
              <a:spcBef>
                <a:spcPts val="400"/>
              </a:spcBef>
              <a:buFont typeface="Arial" panose="020B0604020202020204" pitchFamily="34" charset="0"/>
              <a:buChar char="•"/>
              <a:defRPr sz="2400"/>
            </a:lvl2pPr>
            <a:lvl3pPr marL="812800" indent="-273050">
              <a:lnSpc>
                <a:spcPct val="90000"/>
              </a:lnSpc>
              <a:spcBef>
                <a:spcPts val="400"/>
              </a:spcBef>
              <a:buFont typeface="Arial" panose="020B0604020202020204" pitchFamily="34" charset="0"/>
              <a:buChar char="•"/>
              <a:defRPr sz="2000"/>
            </a:lvl3pPr>
            <a:lvl4pPr marL="987425" indent="-268288">
              <a:lnSpc>
                <a:spcPct val="90000"/>
              </a:lnSpc>
              <a:spcBef>
                <a:spcPts val="400"/>
              </a:spcBef>
              <a:buFont typeface="Arial" panose="020B0604020202020204" pitchFamily="34" charset="0"/>
              <a:buChar char="•"/>
            </a:lvl4pPr>
            <a:lvl5pPr marL="1160463" indent="-261938">
              <a:lnSpc>
                <a:spcPct val="90000"/>
              </a:lnSpc>
              <a:spcBef>
                <a:spcPts val="4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b="1"/>
              <a:t>Documentation</a:t>
            </a:r>
          </a:p>
        </p:txBody>
      </p:sp>
      <p:sp>
        <p:nvSpPr>
          <p:cNvPr id="43" name="Slide Number Placeholder 42">
            <a:extLst>
              <a:ext uri="{FF2B5EF4-FFF2-40B4-BE49-F238E27FC236}">
                <a16:creationId xmlns:a16="http://schemas.microsoft.com/office/drawing/2014/main" id="{6E869768-8697-4573-9AD5-89043CF6304B}"/>
              </a:ext>
            </a:extLst>
          </p:cNvPr>
          <p:cNvSpPr>
            <a:spLocks noGrp="1"/>
          </p:cNvSpPr>
          <p:nvPr>
            <p:ph type="sldNum" sz="quarter" idx="12"/>
          </p:nvPr>
        </p:nvSpPr>
        <p:spPr/>
        <p:txBody>
          <a:bodyPr/>
          <a:lstStyle/>
          <a:p>
            <a:fld id="{62A42E78-4FE3-4E16-9FB9-64A349BFE3FC}" type="slidenum">
              <a:rPr lang="en-US" smtClean="0"/>
              <a:pPr/>
              <a:t>2</a:t>
            </a:fld>
            <a:endParaRPr lang="en-US"/>
          </a:p>
        </p:txBody>
      </p:sp>
      <p:sp>
        <p:nvSpPr>
          <p:cNvPr id="3" name="Text Placeholder 9">
            <a:extLst>
              <a:ext uri="{FF2B5EF4-FFF2-40B4-BE49-F238E27FC236}">
                <a16:creationId xmlns:a16="http://schemas.microsoft.com/office/drawing/2014/main" id="{03EAB9A9-99A0-D86B-9D06-1F39BE89D643}"/>
              </a:ext>
            </a:extLst>
          </p:cNvPr>
          <p:cNvSpPr txBox="1">
            <a:spLocks/>
          </p:cNvSpPr>
          <p:nvPr/>
        </p:nvSpPr>
        <p:spPr>
          <a:xfrm>
            <a:off x="1154975" y="5044708"/>
            <a:ext cx="3849379" cy="735829"/>
          </a:xfrm>
          <a:prstGeom prst="rect">
            <a:avLst/>
          </a:prstGeom>
        </p:spPr>
        <p:txBody>
          <a:bodyPr anchor="ctr"/>
          <a:lstStyle>
            <a:defPPr>
              <a:defRPr lang="en-US"/>
            </a:defPPr>
            <a:lvl1pPr indent="0">
              <a:lnSpc>
                <a:spcPct val="90000"/>
              </a:lnSpc>
              <a:spcBef>
                <a:spcPts val="0"/>
              </a:spcBef>
              <a:buFont typeface="Arial" panose="020B0604020202020204" pitchFamily="34" charset="0"/>
              <a:buNone/>
              <a:defRPr sz="2800"/>
            </a:lvl1pPr>
            <a:lvl2pPr marL="536575" indent="-266700">
              <a:lnSpc>
                <a:spcPct val="90000"/>
              </a:lnSpc>
              <a:spcBef>
                <a:spcPts val="400"/>
              </a:spcBef>
              <a:buFont typeface="Arial" panose="020B0604020202020204" pitchFamily="34" charset="0"/>
              <a:buChar char="•"/>
              <a:defRPr sz="2400"/>
            </a:lvl2pPr>
            <a:lvl3pPr marL="812800" indent="-273050">
              <a:lnSpc>
                <a:spcPct val="90000"/>
              </a:lnSpc>
              <a:spcBef>
                <a:spcPts val="400"/>
              </a:spcBef>
              <a:buFont typeface="Arial" panose="020B0604020202020204" pitchFamily="34" charset="0"/>
              <a:buChar char="•"/>
              <a:defRPr sz="2000"/>
            </a:lvl3pPr>
            <a:lvl4pPr marL="987425" indent="-268288">
              <a:lnSpc>
                <a:spcPct val="90000"/>
              </a:lnSpc>
              <a:spcBef>
                <a:spcPts val="400"/>
              </a:spcBef>
              <a:buFont typeface="Arial" panose="020B0604020202020204" pitchFamily="34" charset="0"/>
              <a:buChar char="•"/>
            </a:lvl4pPr>
            <a:lvl5pPr marL="1160463" indent="-261938">
              <a:lnSpc>
                <a:spcPct val="90000"/>
              </a:lnSpc>
              <a:spcBef>
                <a:spcPts val="4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b="1">
                <a:solidFill>
                  <a:srgbClr val="000000"/>
                </a:solidFill>
                <a:effectLst/>
                <a:ea typeface="Times New Roman" panose="02020603050405020304" pitchFamily="18" charset="0"/>
                <a:cs typeface="Aptos" panose="020B0004020202020204" pitchFamily="34" charset="0"/>
              </a:rPr>
              <a:t>Walk through of the MQTT application</a:t>
            </a:r>
            <a:endParaRPr lang="en-US" b="1"/>
          </a:p>
        </p:txBody>
      </p:sp>
      <p:sp>
        <p:nvSpPr>
          <p:cNvPr id="19" name="TextBox 18">
            <a:extLst>
              <a:ext uri="{FF2B5EF4-FFF2-40B4-BE49-F238E27FC236}">
                <a16:creationId xmlns:a16="http://schemas.microsoft.com/office/drawing/2014/main" id="{2010F980-1232-4194-C0A1-2C99A3A29E63}"/>
              </a:ext>
            </a:extLst>
          </p:cNvPr>
          <p:cNvSpPr txBox="1"/>
          <p:nvPr/>
        </p:nvSpPr>
        <p:spPr>
          <a:xfrm>
            <a:off x="1154976" y="1916979"/>
            <a:ext cx="3442266" cy="377452"/>
          </a:xfrm>
          <a:prstGeom prst="rect">
            <a:avLst/>
          </a:prstGeom>
          <a:noFill/>
        </p:spPr>
        <p:txBody>
          <a:bodyPr wrap="square">
            <a:spAutoFit/>
          </a:bodyPr>
          <a:lstStyle/>
          <a:p>
            <a:r>
              <a:rPr lang="en-US" sz="1800" b="1">
                <a:solidFill>
                  <a:srgbClr val="000000"/>
                </a:solidFill>
                <a:effectLst/>
                <a:ea typeface="Aptos" panose="020B0004020202020204" pitchFamily="34" charset="0"/>
                <a:cs typeface="Aptos" panose="020B0004020202020204" pitchFamily="34" charset="0"/>
              </a:rPr>
              <a:t>X-Cube- ST67W61 Package </a:t>
            </a:r>
            <a:endParaRPr lang="en-US" sz="1800">
              <a:solidFill>
                <a:srgbClr val="000000"/>
              </a:solidFill>
              <a:effectLst/>
              <a:ea typeface="Aptos" panose="020B0004020202020204" pitchFamily="34" charset="0"/>
              <a:cs typeface="Aptos" panose="020B0004020202020204" pitchFamily="34" charset="0"/>
            </a:endParaRPr>
          </a:p>
        </p:txBody>
      </p:sp>
      <p:sp>
        <p:nvSpPr>
          <p:cNvPr id="14" name="Text Placeholder 4">
            <a:extLst>
              <a:ext uri="{FF2B5EF4-FFF2-40B4-BE49-F238E27FC236}">
                <a16:creationId xmlns:a16="http://schemas.microsoft.com/office/drawing/2014/main" id="{EA8F28FD-21E7-5C7E-6FFC-A0A8461BED47}"/>
              </a:ext>
            </a:extLst>
          </p:cNvPr>
          <p:cNvSpPr txBox="1">
            <a:spLocks/>
          </p:cNvSpPr>
          <p:nvPr/>
        </p:nvSpPr>
        <p:spPr>
          <a:xfrm>
            <a:off x="6927295" y="1891282"/>
            <a:ext cx="3860082" cy="747602"/>
          </a:xfrm>
          <a:prstGeom prst="rect">
            <a:avLst/>
          </a:prstGeom>
        </p:spPr>
        <p:txBody>
          <a:bodyPr/>
          <a:lstStyle>
            <a:lvl1pPr marL="261938" indent="-261938" algn="l" defTabSz="914400" rtl="0" eaLnBrk="1" latinLnBrk="0" hangingPunct="1">
              <a:lnSpc>
                <a:spcPct val="100000"/>
              </a:lnSpc>
              <a:spcBef>
                <a:spcPts val="1000"/>
              </a:spcBef>
              <a:buClr>
                <a:schemeClr val="tx1"/>
              </a:buClr>
              <a:buFont typeface="Arial" panose="020B0604020202020204" pitchFamily="34" charset="0"/>
              <a:buChar char="•"/>
              <a:defRPr lang="en-US" sz="2400" kern="1200" smtClean="0">
                <a:solidFill>
                  <a:schemeClr val="tx1"/>
                </a:solidFill>
                <a:latin typeface="+mn-lt"/>
                <a:ea typeface="+mn-ea"/>
                <a:cs typeface="+mn-cs"/>
              </a:defRPr>
            </a:lvl1pPr>
            <a:lvl2pPr marL="536575" indent="-266700" algn="l" defTabSz="914400" rtl="0" eaLnBrk="1" latinLnBrk="0" hangingPunct="1">
              <a:lnSpc>
                <a:spcPct val="100000"/>
              </a:lnSpc>
              <a:spcBef>
                <a:spcPts val="600"/>
              </a:spcBef>
              <a:buClr>
                <a:schemeClr val="tx1"/>
              </a:buClr>
              <a:buFont typeface="Arial" panose="020B0604020202020204" pitchFamily="34" charset="0"/>
              <a:buChar char="•"/>
              <a:defRPr lang="en-US" sz="2000" kern="1200" smtClean="0">
                <a:solidFill>
                  <a:schemeClr val="tx1"/>
                </a:solidFill>
                <a:latin typeface="+mn-lt"/>
                <a:ea typeface="+mn-ea"/>
                <a:cs typeface="+mn-cs"/>
              </a:defRPr>
            </a:lvl2pPr>
            <a:lvl3pPr marL="812800" indent="-273050" algn="l" defTabSz="914400" rtl="0" eaLnBrk="1" latinLnBrk="0" hangingPunct="1">
              <a:lnSpc>
                <a:spcPct val="100000"/>
              </a:lnSpc>
              <a:spcBef>
                <a:spcPts val="600"/>
              </a:spcBef>
              <a:buClr>
                <a:schemeClr val="tx1"/>
              </a:buClr>
              <a:buFont typeface="Arial" panose="020B0604020202020204" pitchFamily="34" charset="0"/>
              <a:buChar char="•"/>
              <a:defRPr lang="en-US" sz="1800" kern="1200" smtClean="0">
                <a:solidFill>
                  <a:schemeClr val="tx1"/>
                </a:solidFill>
                <a:latin typeface="+mn-lt"/>
                <a:ea typeface="+mn-ea"/>
                <a:cs typeface="+mn-cs"/>
              </a:defRPr>
            </a:lvl3pPr>
            <a:lvl4pPr marL="987425" indent="-268288" algn="l" defTabSz="914400" rtl="0" eaLnBrk="1" latinLnBrk="0" hangingPunct="1">
              <a:lnSpc>
                <a:spcPct val="100000"/>
              </a:lnSpc>
              <a:spcBef>
                <a:spcPts val="400"/>
              </a:spcBef>
              <a:buClr>
                <a:schemeClr val="tx2"/>
              </a:buClr>
              <a:buFont typeface="Arial" panose="020B0604020202020204" pitchFamily="34" charset="0"/>
              <a:buChar char="•"/>
              <a:defRPr lang="en-US" sz="1600" kern="1200" smtClean="0">
                <a:solidFill>
                  <a:schemeClr val="tx2"/>
                </a:solidFill>
                <a:latin typeface="+mn-lt"/>
                <a:ea typeface="+mn-ea"/>
                <a:cs typeface="+mn-cs"/>
              </a:defRPr>
            </a:lvl4pPr>
            <a:lvl5pPr marL="1160463" indent="-261938" algn="l" defTabSz="914400" rtl="0" eaLnBrk="1" latinLnBrk="0" hangingPunct="1">
              <a:lnSpc>
                <a:spcPct val="100000"/>
              </a:lnSpc>
              <a:spcBef>
                <a:spcPts val="400"/>
              </a:spcBef>
              <a:buClr>
                <a:schemeClr val="tx2"/>
              </a:buClr>
              <a:buFont typeface="Arial" panose="020B0604020202020204" pitchFamily="34" charset="0"/>
              <a:buChar char="•"/>
              <a:defRPr lang="en-US"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rgbClr val="000000"/>
                </a:solidFill>
              </a:rPr>
              <a:t>Introduction to MLC</a:t>
            </a:r>
          </a:p>
        </p:txBody>
      </p:sp>
      <p:sp>
        <p:nvSpPr>
          <p:cNvPr id="16" name="Text Placeholder 7">
            <a:extLst>
              <a:ext uri="{FF2B5EF4-FFF2-40B4-BE49-F238E27FC236}">
                <a16:creationId xmlns:a16="http://schemas.microsoft.com/office/drawing/2014/main" id="{D20CF451-DE8B-078B-6E50-144CEDBC48A3}"/>
              </a:ext>
            </a:extLst>
          </p:cNvPr>
          <p:cNvSpPr txBox="1">
            <a:spLocks/>
          </p:cNvSpPr>
          <p:nvPr/>
        </p:nvSpPr>
        <p:spPr>
          <a:xfrm>
            <a:off x="6207295" y="1754517"/>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t>
            </a:r>
          </a:p>
        </p:txBody>
      </p:sp>
      <p:sp>
        <p:nvSpPr>
          <p:cNvPr id="17" name="Text Placeholder 4">
            <a:extLst>
              <a:ext uri="{FF2B5EF4-FFF2-40B4-BE49-F238E27FC236}">
                <a16:creationId xmlns:a16="http://schemas.microsoft.com/office/drawing/2014/main" id="{E27ADDEB-9F43-9020-1311-37E44999C355}"/>
              </a:ext>
            </a:extLst>
          </p:cNvPr>
          <p:cNvSpPr txBox="1">
            <a:spLocks/>
          </p:cNvSpPr>
          <p:nvPr/>
        </p:nvSpPr>
        <p:spPr>
          <a:xfrm>
            <a:off x="7058178" y="2764414"/>
            <a:ext cx="4754880" cy="731520"/>
          </a:xfrm>
          <a:prstGeom prst="rect">
            <a:avLst/>
          </a:prstGeom>
        </p:spPr>
        <p:txBody>
          <a:bodyPr/>
          <a:lstStyle>
            <a:lvl1pPr marL="261938" indent="-261938" algn="l" defTabSz="914400" rtl="0" eaLnBrk="1" latinLnBrk="0" hangingPunct="1">
              <a:lnSpc>
                <a:spcPct val="100000"/>
              </a:lnSpc>
              <a:spcBef>
                <a:spcPts val="1000"/>
              </a:spcBef>
              <a:buClr>
                <a:schemeClr val="tx1"/>
              </a:buClr>
              <a:buFont typeface="Arial" panose="020B0604020202020204" pitchFamily="34" charset="0"/>
              <a:buChar char="•"/>
              <a:defRPr lang="en-US" sz="2400" kern="1200" smtClean="0">
                <a:solidFill>
                  <a:schemeClr val="tx1"/>
                </a:solidFill>
                <a:latin typeface="+mn-lt"/>
                <a:ea typeface="+mn-ea"/>
                <a:cs typeface="+mn-cs"/>
              </a:defRPr>
            </a:lvl1pPr>
            <a:lvl2pPr marL="536575" indent="-266700" algn="l" defTabSz="914400" rtl="0" eaLnBrk="1" latinLnBrk="0" hangingPunct="1">
              <a:lnSpc>
                <a:spcPct val="100000"/>
              </a:lnSpc>
              <a:spcBef>
                <a:spcPts val="600"/>
              </a:spcBef>
              <a:buClr>
                <a:schemeClr val="tx1"/>
              </a:buClr>
              <a:buFont typeface="Arial" panose="020B0604020202020204" pitchFamily="34" charset="0"/>
              <a:buChar char="•"/>
              <a:defRPr lang="en-US" sz="2000" kern="1200" smtClean="0">
                <a:solidFill>
                  <a:schemeClr val="tx1"/>
                </a:solidFill>
                <a:latin typeface="+mn-lt"/>
                <a:ea typeface="+mn-ea"/>
                <a:cs typeface="+mn-cs"/>
              </a:defRPr>
            </a:lvl2pPr>
            <a:lvl3pPr marL="812800" indent="-273050" algn="l" defTabSz="914400" rtl="0" eaLnBrk="1" latinLnBrk="0" hangingPunct="1">
              <a:lnSpc>
                <a:spcPct val="100000"/>
              </a:lnSpc>
              <a:spcBef>
                <a:spcPts val="600"/>
              </a:spcBef>
              <a:buClr>
                <a:schemeClr val="tx1"/>
              </a:buClr>
              <a:buFont typeface="Arial" panose="020B0604020202020204" pitchFamily="34" charset="0"/>
              <a:buChar char="•"/>
              <a:defRPr lang="en-US" sz="1800" kern="1200" smtClean="0">
                <a:solidFill>
                  <a:schemeClr val="tx1"/>
                </a:solidFill>
                <a:latin typeface="+mn-lt"/>
                <a:ea typeface="+mn-ea"/>
                <a:cs typeface="+mn-cs"/>
              </a:defRPr>
            </a:lvl3pPr>
            <a:lvl4pPr marL="987425" indent="-268288" algn="l" defTabSz="914400" rtl="0" eaLnBrk="1" latinLnBrk="0" hangingPunct="1">
              <a:lnSpc>
                <a:spcPct val="100000"/>
              </a:lnSpc>
              <a:spcBef>
                <a:spcPts val="400"/>
              </a:spcBef>
              <a:buClr>
                <a:schemeClr val="tx2"/>
              </a:buClr>
              <a:buFont typeface="Arial" panose="020B0604020202020204" pitchFamily="34" charset="0"/>
              <a:buChar char="•"/>
              <a:defRPr lang="en-US" sz="1600" kern="1200" smtClean="0">
                <a:solidFill>
                  <a:schemeClr val="tx2"/>
                </a:solidFill>
                <a:latin typeface="+mn-lt"/>
                <a:ea typeface="+mn-ea"/>
                <a:cs typeface="+mn-cs"/>
              </a:defRPr>
            </a:lvl4pPr>
            <a:lvl5pPr marL="1160463" indent="-261938" algn="l" defTabSz="914400" rtl="0" eaLnBrk="1" latinLnBrk="0" hangingPunct="1">
              <a:lnSpc>
                <a:spcPct val="100000"/>
              </a:lnSpc>
              <a:spcBef>
                <a:spcPts val="400"/>
              </a:spcBef>
              <a:buClr>
                <a:schemeClr val="tx2"/>
              </a:buClr>
              <a:buFont typeface="Arial" panose="020B0604020202020204" pitchFamily="34" charset="0"/>
              <a:buChar char="•"/>
              <a:defRPr lang="en-US"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a:solidFill>
                <a:srgbClr val="000000"/>
              </a:solidFill>
              <a:latin typeface="Aptos" panose="020B0004020202020204" pitchFamily="34" charset="0"/>
            </a:endParaRPr>
          </a:p>
        </p:txBody>
      </p:sp>
      <p:sp>
        <p:nvSpPr>
          <p:cNvPr id="18" name="Text Placeholder 7">
            <a:extLst>
              <a:ext uri="{FF2B5EF4-FFF2-40B4-BE49-F238E27FC236}">
                <a16:creationId xmlns:a16="http://schemas.microsoft.com/office/drawing/2014/main" id="{546E97AB-74F5-A045-6C1B-1A0083E1BCA9}"/>
              </a:ext>
            </a:extLst>
          </p:cNvPr>
          <p:cNvSpPr txBox="1">
            <a:spLocks/>
          </p:cNvSpPr>
          <p:nvPr/>
        </p:nvSpPr>
        <p:spPr>
          <a:xfrm>
            <a:off x="6207295" y="2759567"/>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t>
            </a:r>
          </a:p>
        </p:txBody>
      </p:sp>
      <p:sp>
        <p:nvSpPr>
          <p:cNvPr id="21" name="TextBox 20">
            <a:extLst>
              <a:ext uri="{FF2B5EF4-FFF2-40B4-BE49-F238E27FC236}">
                <a16:creationId xmlns:a16="http://schemas.microsoft.com/office/drawing/2014/main" id="{B0ACA529-419D-DE7C-AD53-6DFA7851F940}"/>
              </a:ext>
            </a:extLst>
          </p:cNvPr>
          <p:cNvSpPr txBox="1"/>
          <p:nvPr/>
        </p:nvSpPr>
        <p:spPr>
          <a:xfrm>
            <a:off x="6927295" y="2901906"/>
            <a:ext cx="5230350" cy="408906"/>
          </a:xfrm>
          <a:prstGeom prst="rect">
            <a:avLst/>
          </a:prstGeom>
          <a:noFill/>
        </p:spPr>
        <p:txBody>
          <a:bodyPr wrap="square">
            <a:spAutoFit/>
          </a:bodyPr>
          <a:lstStyle/>
          <a:p>
            <a:r>
              <a:rPr lang="en-US" b="1"/>
              <a:t>Demo: MLC </a:t>
            </a:r>
            <a:r>
              <a:rPr lang="en-US" sz="2000" b="1">
                <a:solidFill>
                  <a:srgbClr val="000000"/>
                </a:solidFill>
              </a:rPr>
              <a:t>Workflow</a:t>
            </a:r>
            <a:r>
              <a:rPr lang="en-US" b="1"/>
              <a:t> in MEMS Studio</a:t>
            </a:r>
          </a:p>
        </p:txBody>
      </p:sp>
      <p:sp>
        <p:nvSpPr>
          <p:cNvPr id="23" name="TextBox 22">
            <a:extLst>
              <a:ext uri="{FF2B5EF4-FFF2-40B4-BE49-F238E27FC236}">
                <a16:creationId xmlns:a16="http://schemas.microsoft.com/office/drawing/2014/main" id="{8F1B3871-44F5-A157-7462-5BE48FF9C0A9}"/>
              </a:ext>
            </a:extLst>
          </p:cNvPr>
          <p:cNvSpPr txBox="1"/>
          <p:nvPr/>
        </p:nvSpPr>
        <p:spPr>
          <a:xfrm>
            <a:off x="6927295" y="3907890"/>
            <a:ext cx="4829730" cy="646331"/>
          </a:xfrm>
          <a:prstGeom prst="rect">
            <a:avLst/>
          </a:prstGeom>
          <a:noFill/>
        </p:spPr>
        <p:txBody>
          <a:bodyPr wrap="square" lIns="91440" tIns="45720" rIns="91440" bIns="45720" anchor="t">
            <a:spAutoFit/>
          </a:bodyPr>
          <a:lstStyle/>
          <a:p>
            <a:r>
              <a:rPr lang="en-US" b="1"/>
              <a:t>MQTT Hands-On</a:t>
            </a:r>
          </a:p>
          <a:p>
            <a:r>
              <a:rPr lang="en-US"/>
              <a:t>Integrating MLC into ST67 MQTT Demo</a:t>
            </a:r>
            <a:endParaRPr lang="en-US">
              <a:cs typeface="Arial"/>
            </a:endParaRPr>
          </a:p>
        </p:txBody>
      </p:sp>
      <p:sp>
        <p:nvSpPr>
          <p:cNvPr id="24" name="Text Placeholder 7">
            <a:extLst>
              <a:ext uri="{FF2B5EF4-FFF2-40B4-BE49-F238E27FC236}">
                <a16:creationId xmlns:a16="http://schemas.microsoft.com/office/drawing/2014/main" id="{F4348B23-6BE2-0BA1-39E2-5DC1AA11FB4D}"/>
              </a:ext>
            </a:extLst>
          </p:cNvPr>
          <p:cNvSpPr txBox="1">
            <a:spLocks/>
          </p:cNvSpPr>
          <p:nvPr/>
        </p:nvSpPr>
        <p:spPr>
          <a:xfrm>
            <a:off x="6207295" y="3892735"/>
            <a:ext cx="720000" cy="720000"/>
          </a:xfrm>
          <a:prstGeom prst="rect">
            <a:avLst/>
          </a:prstGeom>
          <a:solidFill>
            <a:schemeClr val="accent4"/>
          </a:solidFill>
          <a:ln>
            <a:noFill/>
          </a:ln>
        </p:spPr>
        <p:txBody>
          <a:bodyPr lIns="0" tIns="0" rIns="0" bIns="0" anchor="ctr"/>
          <a:lstStyle>
            <a:lvl1pPr marL="0" indent="0" algn="ctr" defTabSz="914400" rtl="0" eaLnBrk="1" latinLnBrk="0" hangingPunct="1">
              <a:lnSpc>
                <a:spcPct val="90000"/>
              </a:lnSpc>
              <a:spcBef>
                <a:spcPts val="1000"/>
              </a:spcBef>
              <a:buFont typeface="Arial" panose="020B0604020202020204" pitchFamily="34" charset="0"/>
              <a:buNone/>
              <a:defRPr lang="en-US" sz="2800" kern="1200">
                <a:solidFill>
                  <a:schemeClr val="bg1"/>
                </a:solidFill>
                <a:latin typeface="+mn-lt"/>
                <a:ea typeface="+mn-ea"/>
                <a:cs typeface="+mn-cs"/>
              </a:defRPr>
            </a:lvl1pPr>
            <a:lvl2pPr marL="536575" indent="-266700" algn="l" defTabSz="914400" rtl="0" eaLnBrk="1" latinLnBrk="0" hangingPunct="1">
              <a:lnSpc>
                <a:spcPct val="90000"/>
              </a:lnSpc>
              <a:spcBef>
                <a:spcPts val="400"/>
              </a:spcBef>
              <a:buFont typeface="Arial" panose="020B0604020202020204" pitchFamily="34" charset="0"/>
              <a:buChar char="•"/>
              <a:defRPr lang="en-US" sz="2400" kern="1200" smtClean="0">
                <a:solidFill>
                  <a:schemeClr val="tx1"/>
                </a:solidFill>
                <a:latin typeface="+mn-lt"/>
                <a:ea typeface="+mn-ea"/>
                <a:cs typeface="+mn-cs"/>
              </a:defRPr>
            </a:lvl2pPr>
            <a:lvl3pPr marL="812800" indent="-273050" algn="l" defTabSz="914400" rtl="0" eaLnBrk="1" latinLnBrk="0" hangingPunct="1">
              <a:lnSpc>
                <a:spcPct val="90000"/>
              </a:lnSpc>
              <a:spcBef>
                <a:spcPts val="400"/>
              </a:spcBef>
              <a:buFont typeface="Arial" panose="020B0604020202020204" pitchFamily="34" charset="0"/>
              <a:buChar char="•"/>
              <a:defRPr lang="en-US" sz="2000" kern="1200" smtClean="0">
                <a:solidFill>
                  <a:schemeClr val="tx1"/>
                </a:solidFill>
                <a:latin typeface="+mn-lt"/>
                <a:ea typeface="+mn-ea"/>
                <a:cs typeface="+mn-cs"/>
              </a:defRPr>
            </a:lvl3pPr>
            <a:lvl4pPr marL="987425" indent="-268288" algn="l" defTabSz="914400" rtl="0" eaLnBrk="1" latinLnBrk="0" hangingPunct="1">
              <a:lnSpc>
                <a:spcPct val="90000"/>
              </a:lnSpc>
              <a:spcBef>
                <a:spcPts val="400"/>
              </a:spcBef>
              <a:buFont typeface="Arial" panose="020B0604020202020204" pitchFamily="34" charset="0"/>
              <a:buChar char="•"/>
              <a:defRPr lang="en-US" sz="1800" kern="1200" smtClean="0">
                <a:solidFill>
                  <a:schemeClr val="tx1"/>
                </a:solidFill>
                <a:latin typeface="+mn-lt"/>
                <a:ea typeface="+mn-ea"/>
                <a:cs typeface="+mn-cs"/>
              </a:defRPr>
            </a:lvl4pPr>
            <a:lvl5pPr marL="1160463" indent="-261938" algn="l" defTabSz="914400" rtl="0" eaLnBrk="1" latinLnBrk="0" hangingPunct="1">
              <a:lnSpc>
                <a:spcPct val="90000"/>
              </a:lnSpc>
              <a:spcBef>
                <a:spcPts val="4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a:t>
            </a:r>
          </a:p>
        </p:txBody>
      </p:sp>
    </p:spTree>
    <p:extLst>
      <p:ext uri="{BB962C8B-B14F-4D97-AF65-F5344CB8AC3E}">
        <p14:creationId xmlns:p14="http://schemas.microsoft.com/office/powerpoint/2010/main" val="182865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B11A47-F1C3-2D06-9215-5BEBD7E87DFC}"/>
              </a:ext>
            </a:extLst>
          </p:cNvPr>
          <p:cNvSpPr>
            <a:spLocks noGrp="1"/>
          </p:cNvSpPr>
          <p:nvPr>
            <p:ph type="title"/>
          </p:nvPr>
        </p:nvSpPr>
        <p:spPr/>
        <p:txBody>
          <a:bodyPr/>
          <a:lstStyle/>
          <a:p>
            <a:r>
              <a:rPr lang="en-US"/>
              <a:t>Nucleo-U575ZI and X-Nucleo-67W61M1 Configuration</a:t>
            </a:r>
          </a:p>
        </p:txBody>
      </p:sp>
      <p:grpSp>
        <p:nvGrpSpPr>
          <p:cNvPr id="10" name="Group 9">
            <a:extLst>
              <a:ext uri="{FF2B5EF4-FFF2-40B4-BE49-F238E27FC236}">
                <a16:creationId xmlns:a16="http://schemas.microsoft.com/office/drawing/2014/main" id="{4D73F8C1-72D9-E151-74EA-04C237A65AA6}"/>
              </a:ext>
            </a:extLst>
          </p:cNvPr>
          <p:cNvGrpSpPr/>
          <p:nvPr/>
        </p:nvGrpSpPr>
        <p:grpSpPr>
          <a:xfrm>
            <a:off x="1197789" y="1091309"/>
            <a:ext cx="3003720" cy="5532760"/>
            <a:chOff x="2284717" y="1125815"/>
            <a:chExt cx="3003720" cy="5532760"/>
          </a:xfrm>
        </p:grpSpPr>
        <p:pic>
          <p:nvPicPr>
            <p:cNvPr id="5" name="Picture 4" descr="A white electronic board with black and blue text&#10;&#10;AI-generated content may be incorrect.">
              <a:extLst>
                <a:ext uri="{FF2B5EF4-FFF2-40B4-BE49-F238E27FC236}">
                  <a16:creationId xmlns:a16="http://schemas.microsoft.com/office/drawing/2014/main" id="{120F9576-C2B6-8047-3E23-26349C86D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717" y="1125815"/>
              <a:ext cx="3003720" cy="5532760"/>
            </a:xfrm>
            <a:prstGeom prst="rect">
              <a:avLst/>
            </a:prstGeom>
          </p:spPr>
        </p:pic>
        <p:sp>
          <p:nvSpPr>
            <p:cNvPr id="6" name="Rectangle 5">
              <a:extLst>
                <a:ext uri="{FF2B5EF4-FFF2-40B4-BE49-F238E27FC236}">
                  <a16:creationId xmlns:a16="http://schemas.microsoft.com/office/drawing/2014/main" id="{07503754-6161-8BA4-8697-995077FBDC17}"/>
                </a:ext>
              </a:extLst>
            </p:cNvPr>
            <p:cNvSpPr/>
            <p:nvPr/>
          </p:nvSpPr>
          <p:spPr>
            <a:xfrm>
              <a:off x="2762054" y="2794647"/>
              <a:ext cx="141402" cy="87669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7" name="Rectangle 6">
              <a:extLst>
                <a:ext uri="{FF2B5EF4-FFF2-40B4-BE49-F238E27FC236}">
                  <a16:creationId xmlns:a16="http://schemas.microsoft.com/office/drawing/2014/main" id="{BACC8B85-523D-D560-2F37-83D54D1B0B71}"/>
                </a:ext>
              </a:extLst>
            </p:cNvPr>
            <p:cNvSpPr/>
            <p:nvPr/>
          </p:nvSpPr>
          <p:spPr>
            <a:xfrm>
              <a:off x="2773052" y="3736365"/>
              <a:ext cx="141402" cy="6286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8" name="Rectangle 7">
              <a:extLst>
                <a:ext uri="{FF2B5EF4-FFF2-40B4-BE49-F238E27FC236}">
                  <a16:creationId xmlns:a16="http://schemas.microsoft.com/office/drawing/2014/main" id="{5DCA76EE-E7BB-6D33-9EC0-7D1AF37EF31D}"/>
                </a:ext>
              </a:extLst>
            </p:cNvPr>
            <p:cNvSpPr/>
            <p:nvPr/>
          </p:nvSpPr>
          <p:spPr>
            <a:xfrm>
              <a:off x="4746734" y="2430740"/>
              <a:ext cx="141402" cy="1058645"/>
            </a:xfrm>
            <a:prstGeom prst="rect">
              <a:avLst/>
            </a:prstGeom>
            <a:noFill/>
            <a:ln w="28575">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9" name="Rectangle 8">
              <a:extLst>
                <a:ext uri="{FF2B5EF4-FFF2-40B4-BE49-F238E27FC236}">
                  <a16:creationId xmlns:a16="http://schemas.microsoft.com/office/drawing/2014/main" id="{21E46E3E-6904-3423-A184-5E2B2BF955C7}"/>
                </a:ext>
              </a:extLst>
            </p:cNvPr>
            <p:cNvSpPr/>
            <p:nvPr/>
          </p:nvSpPr>
          <p:spPr>
            <a:xfrm>
              <a:off x="4746734" y="3543404"/>
              <a:ext cx="141402" cy="821562"/>
            </a:xfrm>
            <a:prstGeom prst="rect">
              <a:avLst/>
            </a:prstGeom>
            <a:noFill/>
            <a:ln w="28575">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pic>
        <p:nvPicPr>
          <p:cNvPr id="12" name="Picture 11" descr="A blue circuit board with many small chips&#10;&#10;AI-generated content may be incorrect.">
            <a:extLst>
              <a:ext uri="{FF2B5EF4-FFF2-40B4-BE49-F238E27FC236}">
                <a16:creationId xmlns:a16="http://schemas.microsoft.com/office/drawing/2014/main" id="{44138109-FA83-1825-23A2-9BCA6F7B1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618" y="1371600"/>
            <a:ext cx="4395091" cy="4395091"/>
          </a:xfrm>
          <a:prstGeom prst="rect">
            <a:avLst/>
          </a:prstGeom>
        </p:spPr>
      </p:pic>
      <p:sp>
        <p:nvSpPr>
          <p:cNvPr id="14" name="TextBox 13">
            <a:extLst>
              <a:ext uri="{FF2B5EF4-FFF2-40B4-BE49-F238E27FC236}">
                <a16:creationId xmlns:a16="http://schemas.microsoft.com/office/drawing/2014/main" id="{8335FB5A-F52B-5E1F-DFAC-990C9FB78649}"/>
              </a:ext>
            </a:extLst>
          </p:cNvPr>
          <p:cNvSpPr txBox="1"/>
          <p:nvPr/>
        </p:nvSpPr>
        <p:spPr>
          <a:xfrm>
            <a:off x="8169215" y="1860985"/>
            <a:ext cx="3441940" cy="3416320"/>
          </a:xfrm>
          <a:prstGeom prst="rect">
            <a:avLst/>
          </a:prstGeom>
          <a:noFill/>
        </p:spPr>
        <p:txBody>
          <a:bodyPr wrap="square" rtlCol="0">
            <a:spAutoFit/>
          </a:bodyPr>
          <a:lstStyle/>
          <a:p>
            <a:pPr algn="l"/>
            <a:r>
              <a:rPr lang="en-US"/>
              <a:t>When stacking the </a:t>
            </a:r>
            <a:r>
              <a:rPr lang="en-US" err="1"/>
              <a:t>Nucleo</a:t>
            </a:r>
            <a:r>
              <a:rPr lang="en-US"/>
              <a:t> and X-</a:t>
            </a:r>
            <a:r>
              <a:rPr lang="en-US" err="1"/>
              <a:t>Nucleo</a:t>
            </a:r>
            <a:r>
              <a:rPr lang="en-US"/>
              <a:t> boards the Arduino connectors must be aligned.</a:t>
            </a:r>
          </a:p>
          <a:p>
            <a:pPr algn="l"/>
            <a:endParaRPr lang="en-US"/>
          </a:p>
          <a:p>
            <a:pPr algn="l"/>
            <a:r>
              <a:rPr lang="en-US"/>
              <a:t>The </a:t>
            </a:r>
            <a:r>
              <a:rPr lang="en-US" err="1"/>
              <a:t>MicroUSB</a:t>
            </a:r>
            <a:r>
              <a:rPr lang="en-US"/>
              <a:t> port is used when programming the STM32U575 or ST67W611M1.</a:t>
            </a:r>
          </a:p>
          <a:p>
            <a:pPr algn="l"/>
            <a:endParaRPr lang="en-US"/>
          </a:p>
          <a:p>
            <a:pPr algn="l"/>
            <a:r>
              <a:rPr lang="en-US"/>
              <a:t>The </a:t>
            </a:r>
            <a:r>
              <a:rPr lang="en-US" err="1"/>
              <a:t>MicroUSB</a:t>
            </a:r>
            <a:r>
              <a:rPr lang="en-US"/>
              <a:t> port is also used to read the UART messages from the STM32U575 in a serial terminal.</a:t>
            </a:r>
          </a:p>
        </p:txBody>
      </p:sp>
    </p:spTree>
    <p:extLst>
      <p:ext uri="{BB962C8B-B14F-4D97-AF65-F5344CB8AC3E}">
        <p14:creationId xmlns:p14="http://schemas.microsoft.com/office/powerpoint/2010/main" val="149839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6667E-6 -3.7037E-7 L -0.3056 0.01042 " pathEditMode="relative" rAng="0" ptsTypes="AA">
                                      <p:cBhvr>
                                        <p:cTn id="6" dur="2000" fill="hold"/>
                                        <p:tgtEl>
                                          <p:spTgt spid="12"/>
                                        </p:tgtEl>
                                        <p:attrNameLst>
                                          <p:attrName>ppt_x</p:attrName>
                                          <p:attrName>ppt_y</p:attrName>
                                        </p:attrNameLst>
                                      </p:cBhvr>
                                      <p:rCtr x="-15286"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3A36D8-8255-8362-EA10-93447E54F66C}"/>
              </a:ext>
            </a:extLst>
          </p:cNvPr>
          <p:cNvSpPr>
            <a:spLocks noGrp="1"/>
          </p:cNvSpPr>
          <p:nvPr>
            <p:ph type="title"/>
          </p:nvPr>
        </p:nvSpPr>
        <p:spPr/>
        <p:txBody>
          <a:bodyPr/>
          <a:lstStyle/>
          <a:p>
            <a:r>
              <a:rPr lang="en-US" sz="2800"/>
              <a:t>Flashing ST67W611M1</a:t>
            </a:r>
            <a:br>
              <a:rPr lang="en-US" sz="2800"/>
            </a:br>
            <a:r>
              <a:rPr lang="en-US" sz="2000"/>
              <a:t>Mission Mode (Functional Mode) Setup </a:t>
            </a:r>
            <a:endParaRPr lang="en-US" sz="2800"/>
          </a:p>
        </p:txBody>
      </p:sp>
      <p:sp>
        <p:nvSpPr>
          <p:cNvPr id="4" name="TextBox 3">
            <a:extLst>
              <a:ext uri="{FF2B5EF4-FFF2-40B4-BE49-F238E27FC236}">
                <a16:creationId xmlns:a16="http://schemas.microsoft.com/office/drawing/2014/main" id="{53D0988B-0F45-8B9C-8B5B-53B4AF273E3C}"/>
              </a:ext>
            </a:extLst>
          </p:cNvPr>
          <p:cNvSpPr txBox="1"/>
          <p:nvPr/>
        </p:nvSpPr>
        <p:spPr>
          <a:xfrm>
            <a:off x="3934311" y="2592671"/>
            <a:ext cx="6896100" cy="3354765"/>
          </a:xfrm>
          <a:prstGeom prst="rect">
            <a:avLst/>
          </a:prstGeom>
          <a:noFill/>
        </p:spPr>
        <p:txBody>
          <a:bodyPr wrap="square" rtlCol="0">
            <a:spAutoFit/>
          </a:bodyPr>
          <a:lstStyle/>
          <a:p>
            <a:r>
              <a:rPr lang="en-US"/>
              <a:t>Using batch scripts located:</a:t>
            </a:r>
          </a:p>
          <a:p>
            <a:r>
              <a:rPr lang="en-US" sz="1400"/>
              <a:t>C:\ x-cube-st67w61-v1.0.0\Projects\ST67W6X_Utilities\Binaries</a:t>
            </a:r>
          </a:p>
          <a:p>
            <a:endParaRPr lang="en-US"/>
          </a:p>
          <a:p>
            <a:pPr marL="342900" indent="-342900">
              <a:buFont typeface="+mj-lt"/>
              <a:buAutoNum type="arabicPeriod"/>
            </a:pPr>
            <a:r>
              <a:rPr lang="en-US"/>
              <a:t>Nucleo-U575ZI-Q and X-Nucleo-67W61M1 stacked together</a:t>
            </a:r>
          </a:p>
          <a:p>
            <a:pPr marL="342900" indent="-342900">
              <a:buFont typeface="+mj-lt"/>
              <a:buAutoNum type="arabicPeriod"/>
            </a:pPr>
            <a:endParaRPr lang="en-US"/>
          </a:p>
          <a:p>
            <a:pPr marL="342900" indent="-342900">
              <a:buFont typeface="+mj-lt"/>
              <a:buAutoNum type="arabicPeriod"/>
            </a:pPr>
            <a:r>
              <a:rPr lang="en-US"/>
              <a:t>USB cable connected to </a:t>
            </a:r>
            <a:r>
              <a:rPr lang="en-US" err="1"/>
              <a:t>microUSB</a:t>
            </a:r>
            <a:r>
              <a:rPr lang="en-US"/>
              <a:t> port on Nucleo-U575ZI-Q and Windows PC.</a:t>
            </a:r>
          </a:p>
          <a:p>
            <a:pPr marL="342900" indent="-342900">
              <a:buFont typeface="+mj-lt"/>
              <a:buAutoNum type="arabicPeriod"/>
            </a:pPr>
            <a:endParaRPr lang="en-US"/>
          </a:p>
          <a:p>
            <a:pPr marL="342900" indent="-342900">
              <a:buFont typeface="+mj-lt"/>
              <a:buAutoNum type="arabicPeriod"/>
            </a:pPr>
            <a:r>
              <a:rPr lang="en-US"/>
              <a:t>Double-click the batch files to execute</a:t>
            </a:r>
          </a:p>
          <a:p>
            <a:pPr marL="800100" lvl="1" indent="-342900">
              <a:buFont typeface="+mj-lt"/>
              <a:buAutoNum type="arabicPeriod"/>
            </a:pPr>
            <a:r>
              <a:rPr lang="en-US"/>
              <a:t>NCP_update_mission_profile.bat will flash the ST67W61M with the </a:t>
            </a:r>
            <a:r>
              <a:rPr lang="en-US" err="1"/>
              <a:t>spi_wifi</a:t>
            </a:r>
            <a:r>
              <a:rPr lang="en-US"/>
              <a:t> binary and the host processor with CLI application.</a:t>
            </a:r>
          </a:p>
        </p:txBody>
      </p:sp>
      <p:pic>
        <p:nvPicPr>
          <p:cNvPr id="5" name="Picture 4">
            <a:extLst>
              <a:ext uri="{FF2B5EF4-FFF2-40B4-BE49-F238E27FC236}">
                <a16:creationId xmlns:a16="http://schemas.microsoft.com/office/drawing/2014/main" id="{C3498C70-8FF9-113A-BB10-654D600A9ABF}"/>
              </a:ext>
            </a:extLst>
          </p:cNvPr>
          <p:cNvPicPr>
            <a:picLocks noChangeAspect="1"/>
          </p:cNvPicPr>
          <p:nvPr/>
        </p:nvPicPr>
        <p:blipFill>
          <a:blip r:embed="rId3"/>
          <a:stretch>
            <a:fillRect/>
          </a:stretch>
        </p:blipFill>
        <p:spPr>
          <a:xfrm rot="10800000">
            <a:off x="136861" y="207110"/>
            <a:ext cx="2027363" cy="3486912"/>
          </a:xfrm>
          <a:prstGeom prst="rect">
            <a:avLst/>
          </a:prstGeom>
        </p:spPr>
      </p:pic>
      <p:sp>
        <p:nvSpPr>
          <p:cNvPr id="7" name="Freeform: Shape 6">
            <a:extLst>
              <a:ext uri="{FF2B5EF4-FFF2-40B4-BE49-F238E27FC236}">
                <a16:creationId xmlns:a16="http://schemas.microsoft.com/office/drawing/2014/main" id="{F63626D4-ACEB-F476-C12E-44C74E97D367}"/>
              </a:ext>
            </a:extLst>
          </p:cNvPr>
          <p:cNvSpPr/>
          <p:nvPr/>
        </p:nvSpPr>
        <p:spPr>
          <a:xfrm>
            <a:off x="6966857" y="4383314"/>
            <a:ext cx="5457372" cy="2569029"/>
          </a:xfrm>
          <a:custGeom>
            <a:avLst/>
            <a:gdLst>
              <a:gd name="connsiteX0" fmla="*/ 0 w 5457372"/>
              <a:gd name="connsiteY0" fmla="*/ 2569029 h 2569029"/>
              <a:gd name="connsiteX1" fmla="*/ 116114 w 5457372"/>
              <a:gd name="connsiteY1" fmla="*/ 2380343 h 2569029"/>
              <a:gd name="connsiteX2" fmla="*/ 174172 w 5457372"/>
              <a:gd name="connsiteY2" fmla="*/ 2278743 h 2569029"/>
              <a:gd name="connsiteX3" fmla="*/ 232229 w 5457372"/>
              <a:gd name="connsiteY3" fmla="*/ 2191657 h 2569029"/>
              <a:gd name="connsiteX4" fmla="*/ 348343 w 5457372"/>
              <a:gd name="connsiteY4" fmla="*/ 1944915 h 2569029"/>
              <a:gd name="connsiteX5" fmla="*/ 464457 w 5457372"/>
              <a:gd name="connsiteY5" fmla="*/ 1770743 h 2569029"/>
              <a:gd name="connsiteX6" fmla="*/ 580572 w 5457372"/>
              <a:gd name="connsiteY6" fmla="*/ 1625600 h 2569029"/>
              <a:gd name="connsiteX7" fmla="*/ 638629 w 5457372"/>
              <a:gd name="connsiteY7" fmla="*/ 1553029 h 2569029"/>
              <a:gd name="connsiteX8" fmla="*/ 827314 w 5457372"/>
              <a:gd name="connsiteY8" fmla="*/ 1422400 h 2569029"/>
              <a:gd name="connsiteX9" fmla="*/ 899886 w 5457372"/>
              <a:gd name="connsiteY9" fmla="*/ 1364343 h 2569029"/>
              <a:gd name="connsiteX10" fmla="*/ 1030514 w 5457372"/>
              <a:gd name="connsiteY10" fmla="*/ 1291772 h 2569029"/>
              <a:gd name="connsiteX11" fmla="*/ 1117600 w 5457372"/>
              <a:gd name="connsiteY11" fmla="*/ 1219200 h 2569029"/>
              <a:gd name="connsiteX12" fmla="*/ 1291772 w 5457372"/>
              <a:gd name="connsiteY12" fmla="*/ 1103086 h 2569029"/>
              <a:gd name="connsiteX13" fmla="*/ 1524000 w 5457372"/>
              <a:gd name="connsiteY13" fmla="*/ 943429 h 2569029"/>
              <a:gd name="connsiteX14" fmla="*/ 1611086 w 5457372"/>
              <a:gd name="connsiteY14" fmla="*/ 899886 h 2569029"/>
              <a:gd name="connsiteX15" fmla="*/ 1799772 w 5457372"/>
              <a:gd name="connsiteY15" fmla="*/ 783772 h 2569029"/>
              <a:gd name="connsiteX16" fmla="*/ 1973943 w 5457372"/>
              <a:gd name="connsiteY16" fmla="*/ 711200 h 2569029"/>
              <a:gd name="connsiteX17" fmla="*/ 2075543 w 5457372"/>
              <a:gd name="connsiteY17" fmla="*/ 667657 h 2569029"/>
              <a:gd name="connsiteX18" fmla="*/ 2191657 w 5457372"/>
              <a:gd name="connsiteY18" fmla="*/ 609600 h 2569029"/>
              <a:gd name="connsiteX19" fmla="*/ 2351314 w 5457372"/>
              <a:gd name="connsiteY19" fmla="*/ 566057 h 2569029"/>
              <a:gd name="connsiteX20" fmla="*/ 2467429 w 5457372"/>
              <a:gd name="connsiteY20" fmla="*/ 508000 h 2569029"/>
              <a:gd name="connsiteX21" fmla="*/ 2670629 w 5457372"/>
              <a:gd name="connsiteY21" fmla="*/ 449943 h 2569029"/>
              <a:gd name="connsiteX22" fmla="*/ 2975429 w 5457372"/>
              <a:gd name="connsiteY22" fmla="*/ 304800 h 2569029"/>
              <a:gd name="connsiteX23" fmla="*/ 3120572 w 5457372"/>
              <a:gd name="connsiteY23" fmla="*/ 275772 h 2569029"/>
              <a:gd name="connsiteX24" fmla="*/ 3207657 w 5457372"/>
              <a:gd name="connsiteY24" fmla="*/ 261257 h 2569029"/>
              <a:gd name="connsiteX25" fmla="*/ 3265714 w 5457372"/>
              <a:gd name="connsiteY25" fmla="*/ 246743 h 2569029"/>
              <a:gd name="connsiteX26" fmla="*/ 3381829 w 5457372"/>
              <a:gd name="connsiteY26" fmla="*/ 232229 h 2569029"/>
              <a:gd name="connsiteX27" fmla="*/ 3715657 w 5457372"/>
              <a:gd name="connsiteY27" fmla="*/ 174172 h 2569029"/>
              <a:gd name="connsiteX28" fmla="*/ 3904343 w 5457372"/>
              <a:gd name="connsiteY28" fmla="*/ 145143 h 2569029"/>
              <a:gd name="connsiteX29" fmla="*/ 3962400 w 5457372"/>
              <a:gd name="connsiteY29" fmla="*/ 130629 h 2569029"/>
              <a:gd name="connsiteX30" fmla="*/ 4078514 w 5457372"/>
              <a:gd name="connsiteY30" fmla="*/ 116115 h 2569029"/>
              <a:gd name="connsiteX31" fmla="*/ 4223657 w 5457372"/>
              <a:gd name="connsiteY31" fmla="*/ 87086 h 2569029"/>
              <a:gd name="connsiteX32" fmla="*/ 4702629 w 5457372"/>
              <a:gd name="connsiteY32" fmla="*/ 29029 h 2569029"/>
              <a:gd name="connsiteX33" fmla="*/ 4818743 w 5457372"/>
              <a:gd name="connsiteY33" fmla="*/ 14515 h 2569029"/>
              <a:gd name="connsiteX34" fmla="*/ 4876800 w 5457372"/>
              <a:gd name="connsiteY34" fmla="*/ 0 h 2569029"/>
              <a:gd name="connsiteX35" fmla="*/ 5399314 w 5457372"/>
              <a:gd name="connsiteY35" fmla="*/ 14515 h 2569029"/>
              <a:gd name="connsiteX36" fmla="*/ 5457372 w 5457372"/>
              <a:gd name="connsiteY36" fmla="*/ 29029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7372" h="2569029">
                <a:moveTo>
                  <a:pt x="0" y="2569029"/>
                </a:moveTo>
                <a:cubicBezTo>
                  <a:pt x="56216" y="2428490"/>
                  <a:pt x="-3722" y="2560097"/>
                  <a:pt x="116114" y="2380343"/>
                </a:cubicBezTo>
                <a:cubicBezTo>
                  <a:pt x="137751" y="2347888"/>
                  <a:pt x="153729" y="2311963"/>
                  <a:pt x="174172" y="2278743"/>
                </a:cubicBezTo>
                <a:cubicBezTo>
                  <a:pt x="192457" y="2249030"/>
                  <a:pt x="214920" y="2221948"/>
                  <a:pt x="232229" y="2191657"/>
                </a:cubicBezTo>
                <a:cubicBezTo>
                  <a:pt x="300914" y="2071457"/>
                  <a:pt x="284472" y="2072656"/>
                  <a:pt x="348343" y="1944915"/>
                </a:cubicBezTo>
                <a:cubicBezTo>
                  <a:pt x="397294" y="1847012"/>
                  <a:pt x="401472" y="1849475"/>
                  <a:pt x="464457" y="1770743"/>
                </a:cubicBezTo>
                <a:cubicBezTo>
                  <a:pt x="499249" y="1666373"/>
                  <a:pt x="452093" y="1786198"/>
                  <a:pt x="580572" y="1625600"/>
                </a:cubicBezTo>
                <a:cubicBezTo>
                  <a:pt x="599924" y="1601410"/>
                  <a:pt x="615793" y="1573962"/>
                  <a:pt x="638629" y="1553029"/>
                </a:cubicBezTo>
                <a:cubicBezTo>
                  <a:pt x="760909" y="1440939"/>
                  <a:pt x="722821" y="1495545"/>
                  <a:pt x="827314" y="1422400"/>
                </a:cubicBezTo>
                <a:cubicBezTo>
                  <a:pt x="852693" y="1404635"/>
                  <a:pt x="873750" y="1380975"/>
                  <a:pt x="899886" y="1364343"/>
                </a:cubicBezTo>
                <a:cubicBezTo>
                  <a:pt x="998460" y="1301615"/>
                  <a:pt x="962179" y="1344922"/>
                  <a:pt x="1030514" y="1291772"/>
                </a:cubicBezTo>
                <a:cubicBezTo>
                  <a:pt x="1060341" y="1268573"/>
                  <a:pt x="1087649" y="1242239"/>
                  <a:pt x="1117600" y="1219200"/>
                </a:cubicBezTo>
                <a:cubicBezTo>
                  <a:pt x="1279243" y="1094859"/>
                  <a:pt x="1158373" y="1192018"/>
                  <a:pt x="1291772" y="1103086"/>
                </a:cubicBezTo>
                <a:cubicBezTo>
                  <a:pt x="1369934" y="1050978"/>
                  <a:pt x="1439979" y="985440"/>
                  <a:pt x="1524000" y="943429"/>
                </a:cubicBezTo>
                <a:cubicBezTo>
                  <a:pt x="1553029" y="928915"/>
                  <a:pt x="1582999" y="916147"/>
                  <a:pt x="1611086" y="899886"/>
                </a:cubicBezTo>
                <a:cubicBezTo>
                  <a:pt x="1674998" y="862884"/>
                  <a:pt x="1731603" y="812176"/>
                  <a:pt x="1799772" y="783772"/>
                </a:cubicBezTo>
                <a:lnTo>
                  <a:pt x="1973943" y="711200"/>
                </a:lnTo>
                <a:cubicBezTo>
                  <a:pt x="2007901" y="696902"/>
                  <a:pt x="2042587" y="684135"/>
                  <a:pt x="2075543" y="667657"/>
                </a:cubicBezTo>
                <a:cubicBezTo>
                  <a:pt x="2114248" y="648305"/>
                  <a:pt x="2151052" y="624560"/>
                  <a:pt x="2191657" y="609600"/>
                </a:cubicBezTo>
                <a:cubicBezTo>
                  <a:pt x="2243419" y="590530"/>
                  <a:pt x="2299552" y="585127"/>
                  <a:pt x="2351314" y="566057"/>
                </a:cubicBezTo>
                <a:cubicBezTo>
                  <a:pt x="2391919" y="551097"/>
                  <a:pt x="2426761" y="522788"/>
                  <a:pt x="2467429" y="508000"/>
                </a:cubicBezTo>
                <a:cubicBezTo>
                  <a:pt x="2533632" y="483926"/>
                  <a:pt x="2609467" y="484893"/>
                  <a:pt x="2670629" y="449943"/>
                </a:cubicBezTo>
                <a:cubicBezTo>
                  <a:pt x="2758343" y="399821"/>
                  <a:pt x="2883488" y="323188"/>
                  <a:pt x="2975429" y="304800"/>
                </a:cubicBezTo>
                <a:lnTo>
                  <a:pt x="3120572" y="275772"/>
                </a:lnTo>
                <a:cubicBezTo>
                  <a:pt x="3149497" y="270349"/>
                  <a:pt x="3178800" y="267029"/>
                  <a:pt x="3207657" y="261257"/>
                </a:cubicBezTo>
                <a:cubicBezTo>
                  <a:pt x="3227218" y="257345"/>
                  <a:pt x="3246037" y="250022"/>
                  <a:pt x="3265714" y="246743"/>
                </a:cubicBezTo>
                <a:cubicBezTo>
                  <a:pt x="3304189" y="240331"/>
                  <a:pt x="3343124" y="237067"/>
                  <a:pt x="3381829" y="232229"/>
                </a:cubicBezTo>
                <a:cubicBezTo>
                  <a:pt x="3562663" y="180561"/>
                  <a:pt x="3439123" y="210242"/>
                  <a:pt x="3715657" y="174172"/>
                </a:cubicBezTo>
                <a:cubicBezTo>
                  <a:pt x="3755722" y="168946"/>
                  <a:pt x="3861508" y="153710"/>
                  <a:pt x="3904343" y="145143"/>
                </a:cubicBezTo>
                <a:cubicBezTo>
                  <a:pt x="3923904" y="141231"/>
                  <a:pt x="3942723" y="133908"/>
                  <a:pt x="3962400" y="130629"/>
                </a:cubicBezTo>
                <a:cubicBezTo>
                  <a:pt x="4000875" y="124217"/>
                  <a:pt x="4039809" y="120953"/>
                  <a:pt x="4078514" y="116115"/>
                </a:cubicBezTo>
                <a:cubicBezTo>
                  <a:pt x="4167937" y="86306"/>
                  <a:pt x="4076893" y="113770"/>
                  <a:pt x="4223657" y="87086"/>
                </a:cubicBezTo>
                <a:cubicBezTo>
                  <a:pt x="4570567" y="24012"/>
                  <a:pt x="4316013" y="50507"/>
                  <a:pt x="4702629" y="29029"/>
                </a:cubicBezTo>
                <a:cubicBezTo>
                  <a:pt x="4741334" y="24191"/>
                  <a:pt x="4780268" y="20928"/>
                  <a:pt x="4818743" y="14515"/>
                </a:cubicBezTo>
                <a:cubicBezTo>
                  <a:pt x="4838420" y="11236"/>
                  <a:pt x="4856852" y="0"/>
                  <a:pt x="4876800" y="0"/>
                </a:cubicBezTo>
                <a:cubicBezTo>
                  <a:pt x="5051039" y="0"/>
                  <a:pt x="5225143" y="9677"/>
                  <a:pt x="5399314" y="14515"/>
                </a:cubicBezTo>
                <a:cubicBezTo>
                  <a:pt x="5447447" y="30559"/>
                  <a:pt x="5427558" y="29029"/>
                  <a:pt x="5457372" y="2902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F10DBA-916C-82E6-ABC6-51C6885FE5E5}"/>
              </a:ext>
            </a:extLst>
          </p:cNvPr>
          <p:cNvSpPr txBox="1"/>
          <p:nvPr/>
        </p:nvSpPr>
        <p:spPr>
          <a:xfrm>
            <a:off x="2305343" y="1238454"/>
            <a:ext cx="9586620" cy="1354217"/>
          </a:xfrm>
          <a:prstGeom prst="rect">
            <a:avLst/>
          </a:prstGeom>
          <a:noFill/>
        </p:spPr>
        <p:txBody>
          <a:bodyPr wrap="square" rtlCol="0">
            <a:spAutoFit/>
          </a:bodyPr>
          <a:lstStyle/>
          <a:p>
            <a:pPr algn="l"/>
            <a:r>
              <a:rPr lang="en-US"/>
              <a:t>Prerequisites:</a:t>
            </a:r>
          </a:p>
          <a:p>
            <a:pPr marL="285750" indent="-285750" algn="l">
              <a:buFont typeface="Arial" panose="020B0604020202020204" pitchFamily="34" charset="0"/>
              <a:buChar char="•"/>
            </a:pPr>
            <a:r>
              <a:rPr lang="en-US"/>
              <a:t>Installed STM32CubeProgrammer</a:t>
            </a:r>
          </a:p>
          <a:p>
            <a:pPr marL="742950" lvl="1" indent="-285750">
              <a:buFont typeface="Arial" panose="020B0604020202020204" pitchFamily="34" charset="0"/>
              <a:buChar char="•"/>
            </a:pPr>
            <a:r>
              <a:rPr lang="en-US" sz="1400"/>
              <a:t>Installed in default directory (C:\Program Files\STMicroelectronics\STM32Cube\STM32CubeProgrammer</a:t>
            </a:r>
          </a:p>
          <a:p>
            <a:pPr marL="285750" indent="-285750">
              <a:buFont typeface="Arial" panose="020B0604020202020204" pitchFamily="34" charset="0"/>
              <a:buChar char="•"/>
            </a:pPr>
            <a:r>
              <a:rPr lang="en-US"/>
              <a:t>Installed X-CUBE-ST67W61</a:t>
            </a:r>
          </a:p>
          <a:p>
            <a:pPr marL="742950" lvl="1" indent="-285750">
              <a:buFont typeface="Arial" panose="020B0604020202020204" pitchFamily="34" charset="0"/>
              <a:buChar char="•"/>
            </a:pPr>
            <a:r>
              <a:rPr lang="en-US" sz="1400"/>
              <a:t>Installed on C: drive (C:\x-cube-st67w61-v1.0.0)**</a:t>
            </a:r>
          </a:p>
        </p:txBody>
      </p:sp>
      <p:pic>
        <p:nvPicPr>
          <p:cNvPr id="6" name="Picture 5">
            <a:extLst>
              <a:ext uri="{FF2B5EF4-FFF2-40B4-BE49-F238E27FC236}">
                <a16:creationId xmlns:a16="http://schemas.microsoft.com/office/drawing/2014/main" id="{41EB1A35-E44A-0A25-C9A8-401ED9D20520}"/>
              </a:ext>
            </a:extLst>
          </p:cNvPr>
          <p:cNvPicPr>
            <a:picLocks noChangeAspect="1"/>
          </p:cNvPicPr>
          <p:nvPr/>
        </p:nvPicPr>
        <p:blipFill>
          <a:blip r:embed="rId4"/>
          <a:srcRect r="35467"/>
          <a:stretch/>
        </p:blipFill>
        <p:spPr>
          <a:xfrm>
            <a:off x="1947817" y="2729910"/>
            <a:ext cx="1751274" cy="3718870"/>
          </a:xfrm>
          <a:prstGeom prst="rect">
            <a:avLst/>
          </a:prstGeom>
        </p:spPr>
      </p:pic>
      <p:sp>
        <p:nvSpPr>
          <p:cNvPr id="8" name="TextBox 7">
            <a:extLst>
              <a:ext uri="{FF2B5EF4-FFF2-40B4-BE49-F238E27FC236}">
                <a16:creationId xmlns:a16="http://schemas.microsoft.com/office/drawing/2014/main" id="{4EBAB483-5ED4-2F3D-C4EF-8AFC8E330785}"/>
              </a:ext>
            </a:extLst>
          </p:cNvPr>
          <p:cNvSpPr txBox="1"/>
          <p:nvPr/>
        </p:nvSpPr>
        <p:spPr>
          <a:xfrm>
            <a:off x="1150542" y="6512390"/>
            <a:ext cx="10860656" cy="276999"/>
          </a:xfrm>
          <a:prstGeom prst="rect">
            <a:avLst/>
          </a:prstGeom>
          <a:noFill/>
        </p:spPr>
        <p:txBody>
          <a:bodyPr wrap="square" rtlCol="0">
            <a:spAutoFit/>
          </a:bodyPr>
          <a:lstStyle/>
          <a:p>
            <a:pPr algn="l"/>
            <a:r>
              <a:rPr lang="en-US" sz="1200" i="1"/>
              <a:t>**Note: Path length limits and paths with spaces in them for the x-cube-st67w61-v1.0.0 may cause issues. Saving on C: drive will prevent these issues.</a:t>
            </a:r>
          </a:p>
        </p:txBody>
      </p:sp>
      <p:sp>
        <p:nvSpPr>
          <p:cNvPr id="11" name="Rectangle 10">
            <a:extLst>
              <a:ext uri="{FF2B5EF4-FFF2-40B4-BE49-F238E27FC236}">
                <a16:creationId xmlns:a16="http://schemas.microsoft.com/office/drawing/2014/main" id="{ABE59F59-4A99-4595-7FEC-5ECD6B50EABB}"/>
              </a:ext>
            </a:extLst>
          </p:cNvPr>
          <p:cNvSpPr/>
          <p:nvPr/>
        </p:nvSpPr>
        <p:spPr>
          <a:xfrm>
            <a:off x="1947817" y="5707811"/>
            <a:ext cx="1751274" cy="1610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418711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86E53-F9CC-D4C7-34BA-93BDBCD204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63EEC6-250E-2C12-78DA-4F9D6D574044}"/>
              </a:ext>
            </a:extLst>
          </p:cNvPr>
          <p:cNvSpPr>
            <a:spLocks noGrp="1"/>
          </p:cNvSpPr>
          <p:nvPr>
            <p:ph type="title"/>
          </p:nvPr>
        </p:nvSpPr>
        <p:spPr/>
        <p:txBody>
          <a:bodyPr/>
          <a:lstStyle/>
          <a:p>
            <a:r>
              <a:rPr lang="en-US" sz="2800"/>
              <a:t>Flashing ST67W611M1</a:t>
            </a:r>
            <a:br>
              <a:rPr lang="en-US" sz="2800"/>
            </a:br>
            <a:r>
              <a:rPr lang="en-US" sz="2000"/>
              <a:t>Mission Mode (Functional Mode) Process </a:t>
            </a:r>
            <a:endParaRPr lang="en-US" sz="2800"/>
          </a:p>
        </p:txBody>
      </p:sp>
      <p:sp>
        <p:nvSpPr>
          <p:cNvPr id="7" name="Freeform: Shape 6">
            <a:extLst>
              <a:ext uri="{FF2B5EF4-FFF2-40B4-BE49-F238E27FC236}">
                <a16:creationId xmlns:a16="http://schemas.microsoft.com/office/drawing/2014/main" id="{258EF05B-822F-EFCB-A5E3-77EC8B90DB5F}"/>
              </a:ext>
            </a:extLst>
          </p:cNvPr>
          <p:cNvSpPr/>
          <p:nvPr/>
        </p:nvSpPr>
        <p:spPr>
          <a:xfrm>
            <a:off x="6966857" y="4383314"/>
            <a:ext cx="5457372" cy="2569029"/>
          </a:xfrm>
          <a:custGeom>
            <a:avLst/>
            <a:gdLst>
              <a:gd name="connsiteX0" fmla="*/ 0 w 5457372"/>
              <a:gd name="connsiteY0" fmla="*/ 2569029 h 2569029"/>
              <a:gd name="connsiteX1" fmla="*/ 116114 w 5457372"/>
              <a:gd name="connsiteY1" fmla="*/ 2380343 h 2569029"/>
              <a:gd name="connsiteX2" fmla="*/ 174172 w 5457372"/>
              <a:gd name="connsiteY2" fmla="*/ 2278743 h 2569029"/>
              <a:gd name="connsiteX3" fmla="*/ 232229 w 5457372"/>
              <a:gd name="connsiteY3" fmla="*/ 2191657 h 2569029"/>
              <a:gd name="connsiteX4" fmla="*/ 348343 w 5457372"/>
              <a:gd name="connsiteY4" fmla="*/ 1944915 h 2569029"/>
              <a:gd name="connsiteX5" fmla="*/ 464457 w 5457372"/>
              <a:gd name="connsiteY5" fmla="*/ 1770743 h 2569029"/>
              <a:gd name="connsiteX6" fmla="*/ 580572 w 5457372"/>
              <a:gd name="connsiteY6" fmla="*/ 1625600 h 2569029"/>
              <a:gd name="connsiteX7" fmla="*/ 638629 w 5457372"/>
              <a:gd name="connsiteY7" fmla="*/ 1553029 h 2569029"/>
              <a:gd name="connsiteX8" fmla="*/ 827314 w 5457372"/>
              <a:gd name="connsiteY8" fmla="*/ 1422400 h 2569029"/>
              <a:gd name="connsiteX9" fmla="*/ 899886 w 5457372"/>
              <a:gd name="connsiteY9" fmla="*/ 1364343 h 2569029"/>
              <a:gd name="connsiteX10" fmla="*/ 1030514 w 5457372"/>
              <a:gd name="connsiteY10" fmla="*/ 1291772 h 2569029"/>
              <a:gd name="connsiteX11" fmla="*/ 1117600 w 5457372"/>
              <a:gd name="connsiteY11" fmla="*/ 1219200 h 2569029"/>
              <a:gd name="connsiteX12" fmla="*/ 1291772 w 5457372"/>
              <a:gd name="connsiteY12" fmla="*/ 1103086 h 2569029"/>
              <a:gd name="connsiteX13" fmla="*/ 1524000 w 5457372"/>
              <a:gd name="connsiteY13" fmla="*/ 943429 h 2569029"/>
              <a:gd name="connsiteX14" fmla="*/ 1611086 w 5457372"/>
              <a:gd name="connsiteY14" fmla="*/ 899886 h 2569029"/>
              <a:gd name="connsiteX15" fmla="*/ 1799772 w 5457372"/>
              <a:gd name="connsiteY15" fmla="*/ 783772 h 2569029"/>
              <a:gd name="connsiteX16" fmla="*/ 1973943 w 5457372"/>
              <a:gd name="connsiteY16" fmla="*/ 711200 h 2569029"/>
              <a:gd name="connsiteX17" fmla="*/ 2075543 w 5457372"/>
              <a:gd name="connsiteY17" fmla="*/ 667657 h 2569029"/>
              <a:gd name="connsiteX18" fmla="*/ 2191657 w 5457372"/>
              <a:gd name="connsiteY18" fmla="*/ 609600 h 2569029"/>
              <a:gd name="connsiteX19" fmla="*/ 2351314 w 5457372"/>
              <a:gd name="connsiteY19" fmla="*/ 566057 h 2569029"/>
              <a:gd name="connsiteX20" fmla="*/ 2467429 w 5457372"/>
              <a:gd name="connsiteY20" fmla="*/ 508000 h 2569029"/>
              <a:gd name="connsiteX21" fmla="*/ 2670629 w 5457372"/>
              <a:gd name="connsiteY21" fmla="*/ 449943 h 2569029"/>
              <a:gd name="connsiteX22" fmla="*/ 2975429 w 5457372"/>
              <a:gd name="connsiteY22" fmla="*/ 304800 h 2569029"/>
              <a:gd name="connsiteX23" fmla="*/ 3120572 w 5457372"/>
              <a:gd name="connsiteY23" fmla="*/ 275772 h 2569029"/>
              <a:gd name="connsiteX24" fmla="*/ 3207657 w 5457372"/>
              <a:gd name="connsiteY24" fmla="*/ 261257 h 2569029"/>
              <a:gd name="connsiteX25" fmla="*/ 3265714 w 5457372"/>
              <a:gd name="connsiteY25" fmla="*/ 246743 h 2569029"/>
              <a:gd name="connsiteX26" fmla="*/ 3381829 w 5457372"/>
              <a:gd name="connsiteY26" fmla="*/ 232229 h 2569029"/>
              <a:gd name="connsiteX27" fmla="*/ 3715657 w 5457372"/>
              <a:gd name="connsiteY27" fmla="*/ 174172 h 2569029"/>
              <a:gd name="connsiteX28" fmla="*/ 3904343 w 5457372"/>
              <a:gd name="connsiteY28" fmla="*/ 145143 h 2569029"/>
              <a:gd name="connsiteX29" fmla="*/ 3962400 w 5457372"/>
              <a:gd name="connsiteY29" fmla="*/ 130629 h 2569029"/>
              <a:gd name="connsiteX30" fmla="*/ 4078514 w 5457372"/>
              <a:gd name="connsiteY30" fmla="*/ 116115 h 2569029"/>
              <a:gd name="connsiteX31" fmla="*/ 4223657 w 5457372"/>
              <a:gd name="connsiteY31" fmla="*/ 87086 h 2569029"/>
              <a:gd name="connsiteX32" fmla="*/ 4702629 w 5457372"/>
              <a:gd name="connsiteY32" fmla="*/ 29029 h 2569029"/>
              <a:gd name="connsiteX33" fmla="*/ 4818743 w 5457372"/>
              <a:gd name="connsiteY33" fmla="*/ 14515 h 2569029"/>
              <a:gd name="connsiteX34" fmla="*/ 4876800 w 5457372"/>
              <a:gd name="connsiteY34" fmla="*/ 0 h 2569029"/>
              <a:gd name="connsiteX35" fmla="*/ 5399314 w 5457372"/>
              <a:gd name="connsiteY35" fmla="*/ 14515 h 2569029"/>
              <a:gd name="connsiteX36" fmla="*/ 5457372 w 5457372"/>
              <a:gd name="connsiteY36" fmla="*/ 29029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7372" h="2569029">
                <a:moveTo>
                  <a:pt x="0" y="2569029"/>
                </a:moveTo>
                <a:cubicBezTo>
                  <a:pt x="56216" y="2428490"/>
                  <a:pt x="-3722" y="2560097"/>
                  <a:pt x="116114" y="2380343"/>
                </a:cubicBezTo>
                <a:cubicBezTo>
                  <a:pt x="137751" y="2347888"/>
                  <a:pt x="153729" y="2311963"/>
                  <a:pt x="174172" y="2278743"/>
                </a:cubicBezTo>
                <a:cubicBezTo>
                  <a:pt x="192457" y="2249030"/>
                  <a:pt x="214920" y="2221948"/>
                  <a:pt x="232229" y="2191657"/>
                </a:cubicBezTo>
                <a:cubicBezTo>
                  <a:pt x="300914" y="2071457"/>
                  <a:pt x="284472" y="2072656"/>
                  <a:pt x="348343" y="1944915"/>
                </a:cubicBezTo>
                <a:cubicBezTo>
                  <a:pt x="397294" y="1847012"/>
                  <a:pt x="401472" y="1849475"/>
                  <a:pt x="464457" y="1770743"/>
                </a:cubicBezTo>
                <a:cubicBezTo>
                  <a:pt x="499249" y="1666373"/>
                  <a:pt x="452093" y="1786198"/>
                  <a:pt x="580572" y="1625600"/>
                </a:cubicBezTo>
                <a:cubicBezTo>
                  <a:pt x="599924" y="1601410"/>
                  <a:pt x="615793" y="1573962"/>
                  <a:pt x="638629" y="1553029"/>
                </a:cubicBezTo>
                <a:cubicBezTo>
                  <a:pt x="760909" y="1440939"/>
                  <a:pt x="722821" y="1495545"/>
                  <a:pt x="827314" y="1422400"/>
                </a:cubicBezTo>
                <a:cubicBezTo>
                  <a:pt x="852693" y="1404635"/>
                  <a:pt x="873750" y="1380975"/>
                  <a:pt x="899886" y="1364343"/>
                </a:cubicBezTo>
                <a:cubicBezTo>
                  <a:pt x="998460" y="1301615"/>
                  <a:pt x="962179" y="1344922"/>
                  <a:pt x="1030514" y="1291772"/>
                </a:cubicBezTo>
                <a:cubicBezTo>
                  <a:pt x="1060341" y="1268573"/>
                  <a:pt x="1087649" y="1242239"/>
                  <a:pt x="1117600" y="1219200"/>
                </a:cubicBezTo>
                <a:cubicBezTo>
                  <a:pt x="1279243" y="1094859"/>
                  <a:pt x="1158373" y="1192018"/>
                  <a:pt x="1291772" y="1103086"/>
                </a:cubicBezTo>
                <a:cubicBezTo>
                  <a:pt x="1369934" y="1050978"/>
                  <a:pt x="1439979" y="985440"/>
                  <a:pt x="1524000" y="943429"/>
                </a:cubicBezTo>
                <a:cubicBezTo>
                  <a:pt x="1553029" y="928915"/>
                  <a:pt x="1582999" y="916147"/>
                  <a:pt x="1611086" y="899886"/>
                </a:cubicBezTo>
                <a:cubicBezTo>
                  <a:pt x="1674998" y="862884"/>
                  <a:pt x="1731603" y="812176"/>
                  <a:pt x="1799772" y="783772"/>
                </a:cubicBezTo>
                <a:lnTo>
                  <a:pt x="1973943" y="711200"/>
                </a:lnTo>
                <a:cubicBezTo>
                  <a:pt x="2007901" y="696902"/>
                  <a:pt x="2042587" y="684135"/>
                  <a:pt x="2075543" y="667657"/>
                </a:cubicBezTo>
                <a:cubicBezTo>
                  <a:pt x="2114248" y="648305"/>
                  <a:pt x="2151052" y="624560"/>
                  <a:pt x="2191657" y="609600"/>
                </a:cubicBezTo>
                <a:cubicBezTo>
                  <a:pt x="2243419" y="590530"/>
                  <a:pt x="2299552" y="585127"/>
                  <a:pt x="2351314" y="566057"/>
                </a:cubicBezTo>
                <a:cubicBezTo>
                  <a:pt x="2391919" y="551097"/>
                  <a:pt x="2426761" y="522788"/>
                  <a:pt x="2467429" y="508000"/>
                </a:cubicBezTo>
                <a:cubicBezTo>
                  <a:pt x="2533632" y="483926"/>
                  <a:pt x="2609467" y="484893"/>
                  <a:pt x="2670629" y="449943"/>
                </a:cubicBezTo>
                <a:cubicBezTo>
                  <a:pt x="2758343" y="399821"/>
                  <a:pt x="2883488" y="323188"/>
                  <a:pt x="2975429" y="304800"/>
                </a:cubicBezTo>
                <a:lnTo>
                  <a:pt x="3120572" y="275772"/>
                </a:lnTo>
                <a:cubicBezTo>
                  <a:pt x="3149497" y="270349"/>
                  <a:pt x="3178800" y="267029"/>
                  <a:pt x="3207657" y="261257"/>
                </a:cubicBezTo>
                <a:cubicBezTo>
                  <a:pt x="3227218" y="257345"/>
                  <a:pt x="3246037" y="250022"/>
                  <a:pt x="3265714" y="246743"/>
                </a:cubicBezTo>
                <a:cubicBezTo>
                  <a:pt x="3304189" y="240331"/>
                  <a:pt x="3343124" y="237067"/>
                  <a:pt x="3381829" y="232229"/>
                </a:cubicBezTo>
                <a:cubicBezTo>
                  <a:pt x="3562663" y="180561"/>
                  <a:pt x="3439123" y="210242"/>
                  <a:pt x="3715657" y="174172"/>
                </a:cubicBezTo>
                <a:cubicBezTo>
                  <a:pt x="3755722" y="168946"/>
                  <a:pt x="3861508" y="153710"/>
                  <a:pt x="3904343" y="145143"/>
                </a:cubicBezTo>
                <a:cubicBezTo>
                  <a:pt x="3923904" y="141231"/>
                  <a:pt x="3942723" y="133908"/>
                  <a:pt x="3962400" y="130629"/>
                </a:cubicBezTo>
                <a:cubicBezTo>
                  <a:pt x="4000875" y="124217"/>
                  <a:pt x="4039809" y="120953"/>
                  <a:pt x="4078514" y="116115"/>
                </a:cubicBezTo>
                <a:cubicBezTo>
                  <a:pt x="4167937" y="86306"/>
                  <a:pt x="4076893" y="113770"/>
                  <a:pt x="4223657" y="87086"/>
                </a:cubicBezTo>
                <a:cubicBezTo>
                  <a:pt x="4570567" y="24012"/>
                  <a:pt x="4316013" y="50507"/>
                  <a:pt x="4702629" y="29029"/>
                </a:cubicBezTo>
                <a:cubicBezTo>
                  <a:pt x="4741334" y="24191"/>
                  <a:pt x="4780268" y="20928"/>
                  <a:pt x="4818743" y="14515"/>
                </a:cubicBezTo>
                <a:cubicBezTo>
                  <a:pt x="4838420" y="11236"/>
                  <a:pt x="4856852" y="0"/>
                  <a:pt x="4876800" y="0"/>
                </a:cubicBezTo>
                <a:cubicBezTo>
                  <a:pt x="5051039" y="0"/>
                  <a:pt x="5225143" y="9677"/>
                  <a:pt x="5399314" y="14515"/>
                </a:cubicBezTo>
                <a:cubicBezTo>
                  <a:pt x="5447447" y="30559"/>
                  <a:pt x="5427558" y="29029"/>
                  <a:pt x="5457372" y="2902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5A1279-D81E-4E55-4EBD-30E6C60D69C8}"/>
              </a:ext>
            </a:extLst>
          </p:cNvPr>
          <p:cNvPicPr>
            <a:picLocks noChangeAspect="1"/>
          </p:cNvPicPr>
          <p:nvPr/>
        </p:nvPicPr>
        <p:blipFill>
          <a:blip r:embed="rId3"/>
          <a:stretch>
            <a:fillRect/>
          </a:stretch>
        </p:blipFill>
        <p:spPr>
          <a:xfrm>
            <a:off x="418915" y="294451"/>
            <a:ext cx="4391339" cy="1113594"/>
          </a:xfrm>
          <a:prstGeom prst="rect">
            <a:avLst/>
          </a:prstGeom>
        </p:spPr>
      </p:pic>
      <p:sp>
        <p:nvSpPr>
          <p:cNvPr id="8" name="TextBox 7">
            <a:extLst>
              <a:ext uri="{FF2B5EF4-FFF2-40B4-BE49-F238E27FC236}">
                <a16:creationId xmlns:a16="http://schemas.microsoft.com/office/drawing/2014/main" id="{39CBA79A-5381-F29B-94AF-8ADC89F00192}"/>
              </a:ext>
            </a:extLst>
          </p:cNvPr>
          <p:cNvSpPr txBox="1"/>
          <p:nvPr/>
        </p:nvSpPr>
        <p:spPr>
          <a:xfrm>
            <a:off x="300037" y="1471496"/>
            <a:ext cx="11530127" cy="923330"/>
          </a:xfrm>
          <a:prstGeom prst="rect">
            <a:avLst/>
          </a:prstGeom>
          <a:noFill/>
        </p:spPr>
        <p:txBody>
          <a:bodyPr wrap="square" rtlCol="0">
            <a:spAutoFit/>
          </a:bodyPr>
          <a:lstStyle/>
          <a:p>
            <a:pPr marL="342900" indent="-342900" algn="l">
              <a:buFont typeface="+mj-lt"/>
              <a:buAutoNum type="arabicPeriod"/>
            </a:pPr>
            <a:r>
              <a:rPr lang="en-US"/>
              <a:t>When executing NCP_update_mission_profile.bat the script will prompt the user with a warning message about locking the NCP. This is expected, and all devices have previously been locked with older firmware at manufacturing. Please press “Y” to continue.</a:t>
            </a:r>
          </a:p>
        </p:txBody>
      </p:sp>
      <p:pic>
        <p:nvPicPr>
          <p:cNvPr id="12" name="Picture 11">
            <a:extLst>
              <a:ext uri="{FF2B5EF4-FFF2-40B4-BE49-F238E27FC236}">
                <a16:creationId xmlns:a16="http://schemas.microsoft.com/office/drawing/2014/main" id="{E25BA603-7E4D-9793-69F8-A72C190056EE}"/>
              </a:ext>
            </a:extLst>
          </p:cNvPr>
          <p:cNvPicPr>
            <a:picLocks noChangeAspect="1"/>
          </p:cNvPicPr>
          <p:nvPr/>
        </p:nvPicPr>
        <p:blipFill>
          <a:blip r:embed="rId4"/>
          <a:stretch>
            <a:fillRect/>
          </a:stretch>
        </p:blipFill>
        <p:spPr>
          <a:xfrm>
            <a:off x="8220543" y="2434496"/>
            <a:ext cx="3609621" cy="2194954"/>
          </a:xfrm>
          <a:prstGeom prst="rect">
            <a:avLst/>
          </a:prstGeom>
        </p:spPr>
      </p:pic>
      <p:pic>
        <p:nvPicPr>
          <p:cNvPr id="14" name="Picture 13">
            <a:extLst>
              <a:ext uri="{FF2B5EF4-FFF2-40B4-BE49-F238E27FC236}">
                <a16:creationId xmlns:a16="http://schemas.microsoft.com/office/drawing/2014/main" id="{2C331A68-ED47-249F-798A-838F6137CB1D}"/>
              </a:ext>
            </a:extLst>
          </p:cNvPr>
          <p:cNvPicPr>
            <a:picLocks noChangeAspect="1"/>
          </p:cNvPicPr>
          <p:nvPr/>
        </p:nvPicPr>
        <p:blipFill>
          <a:blip r:embed="rId5"/>
          <a:stretch>
            <a:fillRect/>
          </a:stretch>
        </p:blipFill>
        <p:spPr>
          <a:xfrm>
            <a:off x="4286189" y="2434496"/>
            <a:ext cx="3806141" cy="1002658"/>
          </a:xfrm>
          <a:prstGeom prst="rect">
            <a:avLst/>
          </a:prstGeom>
        </p:spPr>
      </p:pic>
      <p:pic>
        <p:nvPicPr>
          <p:cNvPr id="16" name="Picture 15">
            <a:extLst>
              <a:ext uri="{FF2B5EF4-FFF2-40B4-BE49-F238E27FC236}">
                <a16:creationId xmlns:a16="http://schemas.microsoft.com/office/drawing/2014/main" id="{2DB7B0B5-4B32-01CC-FBC3-CAA4524F15F5}"/>
              </a:ext>
            </a:extLst>
          </p:cNvPr>
          <p:cNvPicPr>
            <a:picLocks noChangeAspect="1"/>
          </p:cNvPicPr>
          <p:nvPr/>
        </p:nvPicPr>
        <p:blipFill>
          <a:blip r:embed="rId6"/>
          <a:stretch>
            <a:fillRect/>
          </a:stretch>
        </p:blipFill>
        <p:spPr>
          <a:xfrm>
            <a:off x="419681" y="2434496"/>
            <a:ext cx="3738296" cy="2273467"/>
          </a:xfrm>
          <a:prstGeom prst="rect">
            <a:avLst/>
          </a:prstGeom>
        </p:spPr>
      </p:pic>
      <p:sp>
        <p:nvSpPr>
          <p:cNvPr id="17" name="TextBox 16">
            <a:extLst>
              <a:ext uri="{FF2B5EF4-FFF2-40B4-BE49-F238E27FC236}">
                <a16:creationId xmlns:a16="http://schemas.microsoft.com/office/drawing/2014/main" id="{9893AE4D-0591-987A-D16A-D608B71C70F0}"/>
              </a:ext>
            </a:extLst>
          </p:cNvPr>
          <p:cNvSpPr txBox="1"/>
          <p:nvPr/>
        </p:nvSpPr>
        <p:spPr>
          <a:xfrm>
            <a:off x="418915" y="4908430"/>
            <a:ext cx="11411249" cy="923330"/>
          </a:xfrm>
          <a:prstGeom prst="rect">
            <a:avLst/>
          </a:prstGeom>
          <a:noFill/>
        </p:spPr>
        <p:txBody>
          <a:bodyPr wrap="square" rtlCol="0">
            <a:spAutoFit/>
          </a:bodyPr>
          <a:lstStyle/>
          <a:p>
            <a:pPr marL="342900" indent="-342900" algn="l">
              <a:buFont typeface="+mj-lt"/>
              <a:buAutoNum type="arabicPeriod" startAt="2"/>
            </a:pPr>
            <a:r>
              <a:rPr lang="en-US"/>
              <a:t>The NCP_update_mission_profile.bat will have 3 sequential flashing stages. The script will flash the STM32U5 with </a:t>
            </a:r>
            <a:r>
              <a:rPr lang="en-US" err="1"/>
              <a:t>Bootloader.bin</a:t>
            </a:r>
            <a:r>
              <a:rPr lang="en-US"/>
              <a:t>, then the ST67 with the signed mission mode binary, and the STM32U5 with ST67W6X_CLI.bin. Please verify success of all 3 flashing stages.</a:t>
            </a:r>
          </a:p>
        </p:txBody>
      </p:sp>
    </p:spTree>
    <p:extLst>
      <p:ext uri="{BB962C8B-B14F-4D97-AF65-F5344CB8AC3E}">
        <p14:creationId xmlns:p14="http://schemas.microsoft.com/office/powerpoint/2010/main" val="2901008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F944-253B-C96D-4544-2FD22ED4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431BC9-B2B2-16A1-E79B-13EDACDF82A9}"/>
              </a:ext>
            </a:extLst>
          </p:cNvPr>
          <p:cNvSpPr>
            <a:spLocks noGrp="1"/>
          </p:cNvSpPr>
          <p:nvPr>
            <p:ph type="title"/>
          </p:nvPr>
        </p:nvSpPr>
        <p:spPr/>
        <p:txBody>
          <a:bodyPr/>
          <a:lstStyle/>
          <a:p>
            <a:r>
              <a:rPr lang="en-US" sz="2800"/>
              <a:t>Flashing ST67W611M1</a:t>
            </a:r>
            <a:br>
              <a:rPr lang="en-US" sz="2800"/>
            </a:br>
            <a:r>
              <a:rPr lang="en-US" sz="2000"/>
              <a:t>Mission Mode (Functional Mode) Verification </a:t>
            </a:r>
            <a:endParaRPr lang="en-US" sz="2800"/>
          </a:p>
        </p:txBody>
      </p:sp>
      <p:grpSp>
        <p:nvGrpSpPr>
          <p:cNvPr id="9" name="Group 8">
            <a:extLst>
              <a:ext uri="{FF2B5EF4-FFF2-40B4-BE49-F238E27FC236}">
                <a16:creationId xmlns:a16="http://schemas.microsoft.com/office/drawing/2014/main" id="{178E7A25-EF11-1282-31C1-9F7B10994722}"/>
              </a:ext>
            </a:extLst>
          </p:cNvPr>
          <p:cNvGrpSpPr/>
          <p:nvPr/>
        </p:nvGrpSpPr>
        <p:grpSpPr>
          <a:xfrm>
            <a:off x="6403675" y="1447779"/>
            <a:ext cx="5505521" cy="4642472"/>
            <a:chOff x="213752" y="386729"/>
            <a:chExt cx="6157325" cy="5187395"/>
          </a:xfrm>
        </p:grpSpPr>
        <p:pic>
          <p:nvPicPr>
            <p:cNvPr id="4" name="Picture 3">
              <a:extLst>
                <a:ext uri="{FF2B5EF4-FFF2-40B4-BE49-F238E27FC236}">
                  <a16:creationId xmlns:a16="http://schemas.microsoft.com/office/drawing/2014/main" id="{9001EF52-2D48-301E-8720-E0C99A28CBEB}"/>
                </a:ext>
              </a:extLst>
            </p:cNvPr>
            <p:cNvPicPr>
              <a:picLocks noChangeAspect="1"/>
            </p:cNvPicPr>
            <p:nvPr/>
          </p:nvPicPr>
          <p:blipFill>
            <a:blip r:embed="rId3"/>
            <a:stretch>
              <a:fillRect/>
            </a:stretch>
          </p:blipFill>
          <p:spPr>
            <a:xfrm>
              <a:off x="213752" y="386729"/>
              <a:ext cx="6157325" cy="5187395"/>
            </a:xfrm>
            <a:prstGeom prst="rect">
              <a:avLst/>
            </a:prstGeom>
          </p:spPr>
        </p:pic>
        <p:sp>
          <p:nvSpPr>
            <p:cNvPr id="5" name="Rectangle 4">
              <a:extLst>
                <a:ext uri="{FF2B5EF4-FFF2-40B4-BE49-F238E27FC236}">
                  <a16:creationId xmlns:a16="http://schemas.microsoft.com/office/drawing/2014/main" id="{3B93BE6E-1EC2-0BC4-F715-7B3C51082A92}"/>
                </a:ext>
              </a:extLst>
            </p:cNvPr>
            <p:cNvSpPr/>
            <p:nvPr/>
          </p:nvSpPr>
          <p:spPr>
            <a:xfrm>
              <a:off x="213752" y="386729"/>
              <a:ext cx="415976" cy="15673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sp>
        <p:nvSpPr>
          <p:cNvPr id="10" name="TextBox 9">
            <a:extLst>
              <a:ext uri="{FF2B5EF4-FFF2-40B4-BE49-F238E27FC236}">
                <a16:creationId xmlns:a16="http://schemas.microsoft.com/office/drawing/2014/main" id="{41F48AA6-BB58-F2AE-0847-891F0B249525}"/>
              </a:ext>
            </a:extLst>
          </p:cNvPr>
          <p:cNvSpPr txBox="1"/>
          <p:nvPr/>
        </p:nvSpPr>
        <p:spPr>
          <a:xfrm>
            <a:off x="112145" y="805712"/>
            <a:ext cx="5676181" cy="1754326"/>
          </a:xfrm>
          <a:prstGeom prst="rect">
            <a:avLst/>
          </a:prstGeom>
          <a:noFill/>
        </p:spPr>
        <p:txBody>
          <a:bodyPr wrap="square" rtlCol="0">
            <a:spAutoFit/>
          </a:bodyPr>
          <a:lstStyle/>
          <a:p>
            <a:pPr algn="l"/>
            <a:r>
              <a:rPr lang="en-US"/>
              <a:t>Flashing success can be verified by connecting to the Nucleo-U575ZI-Q with a serial terminal.</a:t>
            </a:r>
          </a:p>
          <a:p>
            <a:pPr algn="l"/>
            <a:endParaRPr lang="en-US"/>
          </a:p>
          <a:p>
            <a:pPr algn="l"/>
            <a:r>
              <a:rPr lang="en-US"/>
              <a:t>Configure the serial terminal with the following parameters and connect to the corresponding COM port for the Nucleo-U575ZI-Q.</a:t>
            </a:r>
          </a:p>
        </p:txBody>
      </p:sp>
      <p:pic>
        <p:nvPicPr>
          <p:cNvPr id="13" name="Picture 12">
            <a:extLst>
              <a:ext uri="{FF2B5EF4-FFF2-40B4-BE49-F238E27FC236}">
                <a16:creationId xmlns:a16="http://schemas.microsoft.com/office/drawing/2014/main" id="{1BED18A8-D3F3-9E6C-97E8-E60E50D21586}"/>
              </a:ext>
            </a:extLst>
          </p:cNvPr>
          <p:cNvPicPr>
            <a:picLocks noChangeAspect="1"/>
          </p:cNvPicPr>
          <p:nvPr/>
        </p:nvPicPr>
        <p:blipFill>
          <a:blip r:embed="rId4"/>
          <a:stretch>
            <a:fillRect/>
          </a:stretch>
        </p:blipFill>
        <p:spPr>
          <a:xfrm>
            <a:off x="227309" y="2947662"/>
            <a:ext cx="3080986" cy="1642706"/>
          </a:xfrm>
          <a:prstGeom prst="rect">
            <a:avLst/>
          </a:prstGeom>
          <a:ln>
            <a:solidFill>
              <a:schemeClr val="tx1"/>
            </a:solidFill>
          </a:ln>
        </p:spPr>
      </p:pic>
      <p:grpSp>
        <p:nvGrpSpPr>
          <p:cNvPr id="20" name="Group 19">
            <a:extLst>
              <a:ext uri="{FF2B5EF4-FFF2-40B4-BE49-F238E27FC236}">
                <a16:creationId xmlns:a16="http://schemas.microsoft.com/office/drawing/2014/main" id="{CB94CA9F-14C1-0F3E-EF31-122EEE54BAC2}"/>
              </a:ext>
            </a:extLst>
          </p:cNvPr>
          <p:cNvGrpSpPr/>
          <p:nvPr/>
        </p:nvGrpSpPr>
        <p:grpSpPr>
          <a:xfrm>
            <a:off x="3624586" y="2425727"/>
            <a:ext cx="2480030" cy="2850183"/>
            <a:chOff x="3624586" y="2425727"/>
            <a:chExt cx="2480030" cy="2850183"/>
          </a:xfrm>
        </p:grpSpPr>
        <p:pic>
          <p:nvPicPr>
            <p:cNvPr id="18" name="Picture 17">
              <a:extLst>
                <a:ext uri="{FF2B5EF4-FFF2-40B4-BE49-F238E27FC236}">
                  <a16:creationId xmlns:a16="http://schemas.microsoft.com/office/drawing/2014/main" id="{26F7FF2D-827E-2905-78E3-17B3D5596661}"/>
                </a:ext>
              </a:extLst>
            </p:cNvPr>
            <p:cNvPicPr>
              <a:picLocks noChangeAspect="1"/>
            </p:cNvPicPr>
            <p:nvPr/>
          </p:nvPicPr>
          <p:blipFill>
            <a:blip r:embed="rId5"/>
            <a:stretch>
              <a:fillRect/>
            </a:stretch>
          </p:blipFill>
          <p:spPr>
            <a:xfrm>
              <a:off x="3624586" y="2425727"/>
              <a:ext cx="2480030" cy="2850183"/>
            </a:xfrm>
            <a:prstGeom prst="rect">
              <a:avLst/>
            </a:prstGeom>
            <a:ln>
              <a:solidFill>
                <a:schemeClr val="tx1"/>
              </a:solidFill>
            </a:ln>
          </p:spPr>
        </p:pic>
        <p:sp>
          <p:nvSpPr>
            <p:cNvPr id="19" name="Rectangle 18">
              <a:extLst>
                <a:ext uri="{FF2B5EF4-FFF2-40B4-BE49-F238E27FC236}">
                  <a16:creationId xmlns:a16="http://schemas.microsoft.com/office/drawing/2014/main" id="{1FAC3572-B05C-14B2-103D-757370EC69F2}"/>
                </a:ext>
              </a:extLst>
            </p:cNvPr>
            <p:cNvSpPr/>
            <p:nvPr/>
          </p:nvSpPr>
          <p:spPr>
            <a:xfrm>
              <a:off x="4625913" y="2684972"/>
              <a:ext cx="116457" cy="103517"/>
            </a:xfrm>
            <a:prstGeom prst="rect">
              <a:avLst/>
            </a:prstGeom>
            <a:solidFill>
              <a:srgbClr val="FDFDF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sp>
        <p:nvSpPr>
          <p:cNvPr id="21" name="TextBox 20">
            <a:extLst>
              <a:ext uri="{FF2B5EF4-FFF2-40B4-BE49-F238E27FC236}">
                <a16:creationId xmlns:a16="http://schemas.microsoft.com/office/drawing/2014/main" id="{25A483E4-8921-3A0C-AC50-8495F32C8473}"/>
              </a:ext>
            </a:extLst>
          </p:cNvPr>
          <p:cNvSpPr txBox="1"/>
          <p:nvPr/>
        </p:nvSpPr>
        <p:spPr>
          <a:xfrm>
            <a:off x="112145" y="5278252"/>
            <a:ext cx="5992471" cy="923330"/>
          </a:xfrm>
          <a:prstGeom prst="rect">
            <a:avLst/>
          </a:prstGeom>
          <a:noFill/>
        </p:spPr>
        <p:txBody>
          <a:bodyPr wrap="square" rtlCol="0">
            <a:spAutoFit/>
          </a:bodyPr>
          <a:lstStyle/>
          <a:p>
            <a:pPr algn="l"/>
            <a:r>
              <a:rPr lang="en-US"/>
              <a:t>With the serial terminal program configured, press the reset button the Nucleo-U575ZI-Q and verify application and SDK version.</a:t>
            </a:r>
          </a:p>
        </p:txBody>
      </p:sp>
      <p:sp>
        <p:nvSpPr>
          <p:cNvPr id="22" name="Rectangle 21">
            <a:extLst>
              <a:ext uri="{FF2B5EF4-FFF2-40B4-BE49-F238E27FC236}">
                <a16:creationId xmlns:a16="http://schemas.microsoft.com/office/drawing/2014/main" id="{5E9D1C98-D328-3477-6CC7-AE1A58108F44}"/>
              </a:ext>
            </a:extLst>
          </p:cNvPr>
          <p:cNvSpPr/>
          <p:nvPr/>
        </p:nvSpPr>
        <p:spPr>
          <a:xfrm>
            <a:off x="6370608" y="1764103"/>
            <a:ext cx="4027227" cy="10760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3" name="TextBox 22">
            <a:extLst>
              <a:ext uri="{FF2B5EF4-FFF2-40B4-BE49-F238E27FC236}">
                <a16:creationId xmlns:a16="http://schemas.microsoft.com/office/drawing/2014/main" id="{9F1B1861-22BD-D6FD-898B-13CF3621B257}"/>
              </a:ext>
            </a:extLst>
          </p:cNvPr>
          <p:cNvSpPr txBox="1"/>
          <p:nvPr/>
        </p:nvSpPr>
        <p:spPr>
          <a:xfrm>
            <a:off x="1233577" y="6518796"/>
            <a:ext cx="10675619" cy="307777"/>
          </a:xfrm>
          <a:prstGeom prst="rect">
            <a:avLst/>
          </a:prstGeom>
          <a:noFill/>
        </p:spPr>
        <p:txBody>
          <a:bodyPr wrap="square" rtlCol="0">
            <a:spAutoFit/>
          </a:bodyPr>
          <a:lstStyle/>
          <a:p>
            <a:pPr algn="ctr"/>
            <a:r>
              <a:rPr lang="en-US" sz="1400" i="1"/>
              <a:t>**Note: “Manufacturing Year” date may be incorrect and populated with the year “2000”. This will have no effect on the functionality.</a:t>
            </a:r>
          </a:p>
        </p:txBody>
      </p:sp>
    </p:spTree>
    <p:extLst>
      <p:ext uri="{BB962C8B-B14F-4D97-AF65-F5344CB8AC3E}">
        <p14:creationId xmlns:p14="http://schemas.microsoft.com/office/powerpoint/2010/main" val="2795751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B49D3ED-12A5-44AC-B654-9458A5FBEC88}"/>
              </a:ext>
            </a:extLst>
          </p:cNvPr>
          <p:cNvSpPr>
            <a:spLocks noGrp="1"/>
          </p:cNvSpPr>
          <p:nvPr>
            <p:ph type="ctrTitle"/>
          </p:nvPr>
        </p:nvSpPr>
        <p:spPr/>
        <p:txBody>
          <a:bodyPr/>
          <a:lstStyle/>
          <a:p>
            <a:r>
              <a:rPr lang="en-US" b="0"/>
              <a:t>How to use X-CUBE-ST67W61 within STM32CubeMX </a:t>
            </a:r>
          </a:p>
        </p:txBody>
      </p:sp>
      <p:pic>
        <p:nvPicPr>
          <p:cNvPr id="3" name="Picture Placeholder 2">
            <a:extLst>
              <a:ext uri="{FF2B5EF4-FFF2-40B4-BE49-F238E27FC236}">
                <a16:creationId xmlns:a16="http://schemas.microsoft.com/office/drawing/2014/main" id="{03548567-DD19-1034-91A9-36E7532314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3709099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E24A3A-BA02-41E2-0986-722B35E4163E}"/>
              </a:ext>
            </a:extLst>
          </p:cNvPr>
          <p:cNvSpPr>
            <a:spLocks noGrp="1"/>
          </p:cNvSpPr>
          <p:nvPr>
            <p:ph type="title"/>
          </p:nvPr>
        </p:nvSpPr>
        <p:spPr/>
        <p:txBody>
          <a:bodyPr/>
          <a:lstStyle/>
          <a:p>
            <a:r>
              <a:rPr lang="en-US">
                <a:cs typeface="Arial"/>
              </a:rPr>
              <a:t>Software Development Tools</a:t>
            </a:r>
            <a:endParaRPr lang="en-US"/>
          </a:p>
        </p:txBody>
      </p:sp>
      <p:sp>
        <p:nvSpPr>
          <p:cNvPr id="8" name="TextBox 7">
            <a:extLst>
              <a:ext uri="{FF2B5EF4-FFF2-40B4-BE49-F238E27FC236}">
                <a16:creationId xmlns:a16="http://schemas.microsoft.com/office/drawing/2014/main" id="{84E47102-414E-5D26-AE18-B3EB6E8879EA}"/>
              </a:ext>
            </a:extLst>
          </p:cNvPr>
          <p:cNvSpPr txBox="1"/>
          <p:nvPr/>
        </p:nvSpPr>
        <p:spPr>
          <a:xfrm>
            <a:off x="7010400" y="2149365"/>
            <a:ext cx="5074386" cy="27785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Arial"/>
              </a:rPr>
              <a:t>“STM32</a:t>
            </a:r>
            <a:r>
              <a:rPr lang="en-US" sz="2400">
                <a:cs typeface="Arial"/>
              </a:rPr>
              <a:t>Cube</a:t>
            </a:r>
            <a:r>
              <a:rPr lang="en-US" sz="2400" b="1">
                <a:cs typeface="Arial"/>
              </a:rPr>
              <a:t>IDE”</a:t>
            </a:r>
            <a:br>
              <a:rPr lang="en-US" sz="2000" b="1">
                <a:cs typeface="Arial"/>
              </a:rPr>
            </a:br>
            <a:r>
              <a:rPr lang="en-US">
                <a:cs typeface="Arial"/>
              </a:rPr>
              <a:t>development environment</a:t>
            </a:r>
          </a:p>
          <a:p>
            <a:pPr marL="356235"/>
            <a:br>
              <a:rPr lang="en-US" sz="2000" b="1">
                <a:cs typeface="Arial"/>
              </a:rPr>
            </a:br>
            <a:r>
              <a:rPr lang="en-US" sz="2000" b="1">
                <a:solidFill>
                  <a:srgbClr val="39A9DC"/>
                </a:solidFill>
                <a:cs typeface="Arial"/>
              </a:rPr>
              <a:t>   </a:t>
            </a:r>
            <a:r>
              <a:rPr lang="en-US" sz="2400" b="1">
                <a:solidFill>
                  <a:srgbClr val="39A9DC"/>
                </a:solidFill>
                <a:cs typeface="Arial"/>
              </a:rPr>
              <a:t>“STM32</a:t>
            </a:r>
            <a:r>
              <a:rPr lang="en-US" sz="2400">
                <a:solidFill>
                  <a:srgbClr val="39A9DC"/>
                </a:solidFill>
                <a:cs typeface="Arial"/>
              </a:rPr>
              <a:t>Cube</a:t>
            </a:r>
            <a:r>
              <a:rPr lang="en-US" sz="2400" b="1">
                <a:solidFill>
                  <a:srgbClr val="39A9DC"/>
                </a:solidFill>
                <a:cs typeface="Arial"/>
              </a:rPr>
              <a:t>MX”</a:t>
            </a:r>
            <a:br>
              <a:rPr lang="en-US" sz="2000">
                <a:cs typeface="Arial"/>
              </a:rPr>
            </a:br>
            <a:r>
              <a:rPr lang="en-US" sz="2000">
                <a:solidFill>
                  <a:srgbClr val="39A9DC"/>
                </a:solidFill>
                <a:cs typeface="Arial"/>
              </a:rPr>
              <a:t>   </a:t>
            </a:r>
            <a:r>
              <a:rPr lang="en-US">
                <a:solidFill>
                  <a:srgbClr val="39A9DC"/>
                </a:solidFill>
                <a:cs typeface="Arial"/>
              </a:rPr>
              <a:t>initialization code generator</a:t>
            </a:r>
          </a:p>
          <a:p>
            <a:pPr marL="356235"/>
            <a:r>
              <a:rPr lang="en-US" sz="2000">
                <a:solidFill>
                  <a:schemeClr val="accent2"/>
                </a:solidFill>
                <a:cs typeface="Arial"/>
              </a:rPr>
              <a:t>	</a:t>
            </a:r>
            <a:br>
              <a:rPr lang="en-US" sz="2000">
                <a:cs typeface="Arial"/>
              </a:rPr>
            </a:br>
            <a:r>
              <a:rPr lang="en-US" sz="2000">
                <a:solidFill>
                  <a:schemeClr val="accent2"/>
                </a:solidFill>
                <a:cs typeface="Arial"/>
              </a:rPr>
              <a:t>	</a:t>
            </a:r>
            <a:r>
              <a:rPr lang="en-US" sz="2400">
                <a:solidFill>
                  <a:schemeClr val="accent2"/>
                </a:solidFill>
                <a:cs typeface="Arial"/>
              </a:rPr>
              <a:t>“</a:t>
            </a:r>
            <a:r>
              <a:rPr lang="en-US" sz="2400" b="1">
                <a:solidFill>
                  <a:schemeClr val="accent2"/>
                </a:solidFill>
                <a:cs typeface="Arial"/>
              </a:rPr>
              <a:t>X</a:t>
            </a:r>
            <a:r>
              <a:rPr lang="en-US" sz="2400">
                <a:solidFill>
                  <a:schemeClr val="accent2"/>
                </a:solidFill>
                <a:cs typeface="Arial"/>
              </a:rPr>
              <a:t>-CUBE-ST67W61”</a:t>
            </a:r>
            <a:br>
              <a:rPr lang="en-US" sz="2400">
                <a:cs typeface="Arial"/>
              </a:rPr>
            </a:br>
            <a:r>
              <a:rPr lang="en-US" sz="2000">
                <a:solidFill>
                  <a:schemeClr val="accent2"/>
                </a:solidFill>
                <a:cs typeface="Arial"/>
              </a:rPr>
              <a:t>	</a:t>
            </a:r>
            <a:r>
              <a:rPr lang="en-US">
                <a:solidFill>
                  <a:schemeClr val="accent2"/>
                </a:solidFill>
                <a:cs typeface="Arial"/>
              </a:rPr>
              <a:t>application code and drivers for Wi-Fi</a:t>
            </a:r>
          </a:p>
        </p:txBody>
      </p:sp>
      <p:pic>
        <p:nvPicPr>
          <p:cNvPr id="10" name="Picture 9" descr="A blue arrow pointing to the left&#10;&#10;AI-generated content may be incorrect.">
            <a:extLst>
              <a:ext uri="{FF2B5EF4-FFF2-40B4-BE49-F238E27FC236}">
                <a16:creationId xmlns:a16="http://schemas.microsoft.com/office/drawing/2014/main" id="{28F2B3B0-CE13-8ABA-F9A1-4B334EF9540C}"/>
              </a:ext>
            </a:extLst>
          </p:cNvPr>
          <p:cNvPicPr>
            <a:picLocks noChangeAspect="1"/>
          </p:cNvPicPr>
          <p:nvPr/>
        </p:nvPicPr>
        <p:blipFill>
          <a:blip r:embed="rId2"/>
          <a:stretch>
            <a:fillRect/>
          </a:stretch>
        </p:blipFill>
        <p:spPr>
          <a:xfrm>
            <a:off x="7141724" y="2896969"/>
            <a:ext cx="492344" cy="652408"/>
          </a:xfrm>
          <a:prstGeom prst="rect">
            <a:avLst/>
          </a:prstGeom>
        </p:spPr>
      </p:pic>
      <p:pic>
        <p:nvPicPr>
          <p:cNvPr id="11" name="Picture 10" descr="A pink and black logo&#10;&#10;AI-generated content may be incorrect.">
            <a:extLst>
              <a:ext uri="{FF2B5EF4-FFF2-40B4-BE49-F238E27FC236}">
                <a16:creationId xmlns:a16="http://schemas.microsoft.com/office/drawing/2014/main" id="{F1C1354F-C8A4-3C78-7B6A-C541E98CF0BE}"/>
              </a:ext>
            </a:extLst>
          </p:cNvPr>
          <p:cNvPicPr>
            <a:picLocks noChangeAspect="1"/>
          </p:cNvPicPr>
          <p:nvPr/>
        </p:nvPicPr>
        <p:blipFill>
          <a:blip r:embed="rId3"/>
          <a:stretch>
            <a:fillRect/>
          </a:stretch>
        </p:blipFill>
        <p:spPr>
          <a:xfrm>
            <a:off x="7518346" y="3965684"/>
            <a:ext cx="431034" cy="660838"/>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72DA68A2-C580-304F-DAD7-B0309445FA63}"/>
              </a:ext>
            </a:extLst>
          </p:cNvPr>
          <p:cNvPicPr>
            <a:picLocks noChangeAspect="1"/>
          </p:cNvPicPr>
          <p:nvPr/>
        </p:nvPicPr>
        <p:blipFill>
          <a:blip r:embed="rId4"/>
          <a:stretch>
            <a:fillRect/>
          </a:stretch>
        </p:blipFill>
        <p:spPr>
          <a:xfrm>
            <a:off x="449864" y="790521"/>
            <a:ext cx="4986064" cy="3498960"/>
          </a:xfrm>
          <a:prstGeom prst="rect">
            <a:avLst/>
          </a:prstGeom>
        </p:spPr>
      </p:pic>
      <p:pic>
        <p:nvPicPr>
          <p:cNvPr id="26" name="Content Placeholder 25" descr="A screenshot of a computer&#10;&#10;AI-generated content may be incorrect.">
            <a:extLst>
              <a:ext uri="{FF2B5EF4-FFF2-40B4-BE49-F238E27FC236}">
                <a16:creationId xmlns:a16="http://schemas.microsoft.com/office/drawing/2014/main" id="{C9FFCABB-6716-0C95-6EEF-70B3DBA6175E}"/>
              </a:ext>
            </a:extLst>
          </p:cNvPr>
          <p:cNvPicPr>
            <a:picLocks noGrp="1" noChangeAspect="1"/>
          </p:cNvPicPr>
          <p:nvPr>
            <p:ph idx="1"/>
          </p:nvPr>
        </p:nvPicPr>
        <p:blipFill>
          <a:blip r:embed="rId5"/>
          <a:stretch>
            <a:fillRect/>
          </a:stretch>
        </p:blipFill>
        <p:spPr>
          <a:xfrm>
            <a:off x="1084153" y="2274860"/>
            <a:ext cx="4873625" cy="2720865"/>
          </a:xfrm>
          <a:prstGeom prst="rect">
            <a:avLst/>
          </a:prstGeom>
          <a:ln w="57150">
            <a:solidFill>
              <a:schemeClr val="accent3"/>
            </a:solidFill>
          </a:ln>
        </p:spPr>
      </p:pic>
      <p:pic>
        <p:nvPicPr>
          <p:cNvPr id="27" name="Picture 26" descr="A blue rectangle with white text&#10;&#10;AI-generated content may be incorrect.">
            <a:extLst>
              <a:ext uri="{FF2B5EF4-FFF2-40B4-BE49-F238E27FC236}">
                <a16:creationId xmlns:a16="http://schemas.microsoft.com/office/drawing/2014/main" id="{DA6CC32F-90BC-4F86-CD9B-6FC9BE2CA505}"/>
              </a:ext>
            </a:extLst>
          </p:cNvPr>
          <p:cNvPicPr>
            <a:picLocks noChangeAspect="1"/>
          </p:cNvPicPr>
          <p:nvPr/>
        </p:nvPicPr>
        <p:blipFill>
          <a:blip r:embed="rId6"/>
          <a:stretch>
            <a:fillRect/>
          </a:stretch>
        </p:blipFill>
        <p:spPr>
          <a:xfrm>
            <a:off x="837542" y="1949888"/>
            <a:ext cx="1598996" cy="1190078"/>
          </a:xfrm>
          <a:prstGeom prst="rect">
            <a:avLst/>
          </a:prstGeom>
        </p:spPr>
      </p:pic>
      <p:pic>
        <p:nvPicPr>
          <p:cNvPr id="28" name="Picture 27" descr="A screenshot of a computer&#10;&#10;AI-generated content may be incorrect.">
            <a:extLst>
              <a:ext uri="{FF2B5EF4-FFF2-40B4-BE49-F238E27FC236}">
                <a16:creationId xmlns:a16="http://schemas.microsoft.com/office/drawing/2014/main" id="{773284EE-8D6A-06FC-7124-6FD7387C4BE1}"/>
              </a:ext>
            </a:extLst>
          </p:cNvPr>
          <p:cNvPicPr>
            <a:picLocks noChangeAspect="1"/>
          </p:cNvPicPr>
          <p:nvPr/>
        </p:nvPicPr>
        <p:blipFill>
          <a:blip r:embed="rId7"/>
          <a:stretch>
            <a:fillRect/>
          </a:stretch>
        </p:blipFill>
        <p:spPr>
          <a:xfrm>
            <a:off x="1701910" y="3252185"/>
            <a:ext cx="4922781" cy="3167444"/>
          </a:xfrm>
          <a:prstGeom prst="rect">
            <a:avLst/>
          </a:prstGeom>
        </p:spPr>
      </p:pic>
      <p:pic>
        <p:nvPicPr>
          <p:cNvPr id="29" name="Picture 28" descr="A pink sign with white text&#10;&#10;AI-generated content may be incorrect.">
            <a:extLst>
              <a:ext uri="{FF2B5EF4-FFF2-40B4-BE49-F238E27FC236}">
                <a16:creationId xmlns:a16="http://schemas.microsoft.com/office/drawing/2014/main" id="{62845482-A116-3A62-EEDF-FD58BA3F1B79}"/>
              </a:ext>
            </a:extLst>
          </p:cNvPr>
          <p:cNvPicPr>
            <a:picLocks noChangeAspect="1"/>
          </p:cNvPicPr>
          <p:nvPr/>
        </p:nvPicPr>
        <p:blipFill>
          <a:blip r:embed="rId8"/>
          <a:stretch>
            <a:fillRect/>
          </a:stretch>
        </p:blipFill>
        <p:spPr>
          <a:xfrm>
            <a:off x="907613" y="2729405"/>
            <a:ext cx="2043275" cy="1406634"/>
          </a:xfrm>
          <a:prstGeom prst="rect">
            <a:avLst/>
          </a:prstGeom>
        </p:spPr>
      </p:pic>
    </p:spTree>
    <p:extLst>
      <p:ext uri="{BB962C8B-B14F-4D97-AF65-F5344CB8AC3E}">
        <p14:creationId xmlns:p14="http://schemas.microsoft.com/office/powerpoint/2010/main" val="172465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5AF110-79FC-64DA-0A5B-5DF6555EC72F}"/>
              </a:ext>
            </a:extLst>
          </p:cNvPr>
          <p:cNvSpPr>
            <a:spLocks noGrp="1"/>
          </p:cNvSpPr>
          <p:nvPr>
            <p:ph idx="1"/>
          </p:nvPr>
        </p:nvSpPr>
        <p:spPr/>
        <p:txBody>
          <a:bodyPr vert="horz" lIns="91440" tIns="45720" rIns="90000" bIns="45720" rtlCol="0" anchor="t">
            <a:noAutofit/>
          </a:bodyPr>
          <a:lstStyle/>
          <a:p>
            <a:pPr marL="0" indent="0">
              <a:buNone/>
            </a:pPr>
            <a:endParaRPr lang="en-US">
              <a:cs typeface="Arial"/>
            </a:endParaRPr>
          </a:p>
          <a:p>
            <a:pPr marL="0" indent="0">
              <a:buNone/>
            </a:pPr>
            <a:endParaRPr lang="en-US">
              <a:cs typeface="Arial"/>
            </a:endParaRPr>
          </a:p>
        </p:txBody>
      </p:sp>
      <p:sp>
        <p:nvSpPr>
          <p:cNvPr id="3" name="Title 2">
            <a:extLst>
              <a:ext uri="{FF2B5EF4-FFF2-40B4-BE49-F238E27FC236}">
                <a16:creationId xmlns:a16="http://schemas.microsoft.com/office/drawing/2014/main" id="{32E30E5F-4899-393C-C1EE-328B4B0E5052}"/>
              </a:ext>
            </a:extLst>
          </p:cNvPr>
          <p:cNvSpPr>
            <a:spLocks noGrp="1"/>
          </p:cNvSpPr>
          <p:nvPr>
            <p:ph type="title"/>
          </p:nvPr>
        </p:nvSpPr>
        <p:spPr/>
        <p:txBody>
          <a:bodyPr/>
          <a:lstStyle/>
          <a:p>
            <a:r>
              <a:rPr lang="en-US">
                <a:solidFill>
                  <a:srgbClr val="03234B"/>
                </a:solidFill>
                <a:cs typeface="Arial"/>
              </a:rPr>
              <a:t>STM32CubeMX</a:t>
            </a:r>
            <a:br>
              <a:rPr lang="en-US">
                <a:solidFill>
                  <a:srgbClr val="03234B"/>
                </a:solidFill>
                <a:cs typeface="Arial"/>
              </a:rPr>
            </a:br>
            <a:r>
              <a:rPr lang="en-US" sz="2000">
                <a:solidFill>
                  <a:srgbClr val="002052"/>
                </a:solidFill>
                <a:cs typeface="Arial"/>
              </a:rPr>
              <a:t>an All-in-1 Development Tool</a:t>
            </a:r>
            <a:endParaRPr lang="en-US">
              <a:cs typeface="Arial"/>
            </a:endParaRPr>
          </a:p>
        </p:txBody>
      </p:sp>
      <p:pic>
        <p:nvPicPr>
          <p:cNvPr id="7" name="Picture 6" descr="A screenshot of a computer&#10;&#10;AI-generated content may be incorrect.">
            <a:extLst>
              <a:ext uri="{FF2B5EF4-FFF2-40B4-BE49-F238E27FC236}">
                <a16:creationId xmlns:a16="http://schemas.microsoft.com/office/drawing/2014/main" id="{767A5BC1-FA00-E3C0-35C2-79BECE08E52B}"/>
              </a:ext>
            </a:extLst>
          </p:cNvPr>
          <p:cNvPicPr>
            <a:picLocks noChangeAspect="1"/>
          </p:cNvPicPr>
          <p:nvPr/>
        </p:nvPicPr>
        <p:blipFill>
          <a:blip r:embed="rId2"/>
          <a:stretch>
            <a:fillRect/>
          </a:stretch>
        </p:blipFill>
        <p:spPr>
          <a:xfrm>
            <a:off x="416581" y="1859481"/>
            <a:ext cx="6420138" cy="3858089"/>
          </a:xfrm>
          <a:prstGeom prst="rect">
            <a:avLst/>
          </a:prstGeom>
        </p:spPr>
      </p:pic>
      <p:pic>
        <p:nvPicPr>
          <p:cNvPr id="8" name="Picture 7" descr="A blue background with white text&#10;&#10;AI-generated content may be incorrect.">
            <a:extLst>
              <a:ext uri="{FF2B5EF4-FFF2-40B4-BE49-F238E27FC236}">
                <a16:creationId xmlns:a16="http://schemas.microsoft.com/office/drawing/2014/main" id="{B5B36E1F-FACD-FD42-9991-F25118F439C4}"/>
              </a:ext>
            </a:extLst>
          </p:cNvPr>
          <p:cNvPicPr>
            <a:picLocks noChangeAspect="1"/>
          </p:cNvPicPr>
          <p:nvPr/>
        </p:nvPicPr>
        <p:blipFill>
          <a:blip r:embed="rId3"/>
          <a:stretch>
            <a:fillRect/>
          </a:stretch>
        </p:blipFill>
        <p:spPr>
          <a:xfrm>
            <a:off x="7265276" y="1487049"/>
            <a:ext cx="4396828" cy="1011074"/>
          </a:xfrm>
          <a:prstGeom prst="rect">
            <a:avLst/>
          </a:prstGeom>
        </p:spPr>
      </p:pic>
      <p:pic>
        <p:nvPicPr>
          <p:cNvPr id="9" name="Picture 8" descr="A blue background with white text&#10;&#10;AI-generated content may be incorrect.">
            <a:extLst>
              <a:ext uri="{FF2B5EF4-FFF2-40B4-BE49-F238E27FC236}">
                <a16:creationId xmlns:a16="http://schemas.microsoft.com/office/drawing/2014/main" id="{E651C38D-8D6E-B1D7-D1CC-D298289194D8}"/>
              </a:ext>
            </a:extLst>
          </p:cNvPr>
          <p:cNvPicPr>
            <a:picLocks noChangeAspect="1"/>
          </p:cNvPicPr>
          <p:nvPr/>
        </p:nvPicPr>
        <p:blipFill>
          <a:blip r:embed="rId4"/>
          <a:stretch>
            <a:fillRect/>
          </a:stretch>
        </p:blipFill>
        <p:spPr>
          <a:xfrm>
            <a:off x="7271775" y="2730773"/>
            <a:ext cx="4388070" cy="993557"/>
          </a:xfrm>
          <a:prstGeom prst="rect">
            <a:avLst/>
          </a:prstGeom>
        </p:spPr>
      </p:pic>
      <p:pic>
        <p:nvPicPr>
          <p:cNvPr id="10" name="Picture 9" descr="A blue sign with white text&#10;&#10;AI-generated content may be incorrect.">
            <a:extLst>
              <a:ext uri="{FF2B5EF4-FFF2-40B4-BE49-F238E27FC236}">
                <a16:creationId xmlns:a16="http://schemas.microsoft.com/office/drawing/2014/main" id="{A1629F70-921F-4F8C-A39F-7088E05BB07C}"/>
              </a:ext>
            </a:extLst>
          </p:cNvPr>
          <p:cNvPicPr>
            <a:picLocks noChangeAspect="1"/>
          </p:cNvPicPr>
          <p:nvPr/>
        </p:nvPicPr>
        <p:blipFill>
          <a:blip r:embed="rId5"/>
          <a:stretch>
            <a:fillRect/>
          </a:stretch>
        </p:blipFill>
        <p:spPr>
          <a:xfrm>
            <a:off x="7273267" y="3912421"/>
            <a:ext cx="4442155" cy="1030124"/>
          </a:xfrm>
          <a:prstGeom prst="rect">
            <a:avLst/>
          </a:prstGeom>
        </p:spPr>
      </p:pic>
      <p:pic>
        <p:nvPicPr>
          <p:cNvPr id="11" name="Picture 10" descr="A blue sign with white text&#10;&#10;AI-generated content may be incorrect.">
            <a:extLst>
              <a:ext uri="{FF2B5EF4-FFF2-40B4-BE49-F238E27FC236}">
                <a16:creationId xmlns:a16="http://schemas.microsoft.com/office/drawing/2014/main" id="{133E4AD1-07E9-E746-98CE-E8463468A5C6}"/>
              </a:ext>
            </a:extLst>
          </p:cNvPr>
          <p:cNvPicPr>
            <a:picLocks noChangeAspect="1"/>
          </p:cNvPicPr>
          <p:nvPr/>
        </p:nvPicPr>
        <p:blipFill>
          <a:blip r:embed="rId6"/>
          <a:stretch>
            <a:fillRect/>
          </a:stretch>
        </p:blipFill>
        <p:spPr>
          <a:xfrm>
            <a:off x="7274034" y="5222547"/>
            <a:ext cx="4440621" cy="1265182"/>
          </a:xfrm>
          <a:prstGeom prst="rect">
            <a:avLst/>
          </a:prstGeom>
        </p:spPr>
      </p:pic>
    </p:spTree>
    <p:extLst>
      <p:ext uri="{BB962C8B-B14F-4D97-AF65-F5344CB8AC3E}">
        <p14:creationId xmlns:p14="http://schemas.microsoft.com/office/powerpoint/2010/main" val="2143196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53A84-5467-91E1-8FFC-AA3613A822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69A1C9-60D8-EFB6-710D-7EA5A9A1D56B}"/>
              </a:ext>
            </a:extLst>
          </p:cNvPr>
          <p:cNvSpPr>
            <a:spLocks noGrp="1"/>
          </p:cNvSpPr>
          <p:nvPr>
            <p:ph type="title"/>
          </p:nvPr>
        </p:nvSpPr>
        <p:spPr>
          <a:xfrm>
            <a:off x="371157" y="0"/>
            <a:ext cx="11609159" cy="1304925"/>
          </a:xfrm>
        </p:spPr>
        <p:txBody>
          <a:bodyPr/>
          <a:lstStyle/>
          <a:p>
            <a:r>
              <a:rPr lang="en-US"/>
              <a:t>Installing X-CUBE-ST67W61 </a:t>
            </a:r>
          </a:p>
        </p:txBody>
      </p:sp>
      <p:pic>
        <p:nvPicPr>
          <p:cNvPr id="6" name="Picture 5">
            <a:extLst>
              <a:ext uri="{FF2B5EF4-FFF2-40B4-BE49-F238E27FC236}">
                <a16:creationId xmlns:a16="http://schemas.microsoft.com/office/drawing/2014/main" id="{5A52E795-C0D4-2268-F40B-97662EAF7865}"/>
              </a:ext>
            </a:extLst>
          </p:cNvPr>
          <p:cNvPicPr>
            <a:picLocks noChangeAspect="1"/>
          </p:cNvPicPr>
          <p:nvPr/>
        </p:nvPicPr>
        <p:blipFill>
          <a:blip r:embed="rId2"/>
          <a:stretch>
            <a:fillRect/>
          </a:stretch>
        </p:blipFill>
        <p:spPr>
          <a:xfrm>
            <a:off x="518482" y="2805698"/>
            <a:ext cx="5045669" cy="3472630"/>
          </a:xfrm>
          <a:prstGeom prst="rect">
            <a:avLst/>
          </a:prstGeom>
        </p:spPr>
      </p:pic>
      <p:pic>
        <p:nvPicPr>
          <p:cNvPr id="8" name="Picture 7">
            <a:extLst>
              <a:ext uri="{FF2B5EF4-FFF2-40B4-BE49-F238E27FC236}">
                <a16:creationId xmlns:a16="http://schemas.microsoft.com/office/drawing/2014/main" id="{EA6ADD30-9B57-01E7-BE3F-161BC4F8EE62}"/>
              </a:ext>
            </a:extLst>
          </p:cNvPr>
          <p:cNvPicPr>
            <a:picLocks noChangeAspect="1"/>
          </p:cNvPicPr>
          <p:nvPr/>
        </p:nvPicPr>
        <p:blipFill>
          <a:blip r:embed="rId3"/>
          <a:stretch>
            <a:fillRect/>
          </a:stretch>
        </p:blipFill>
        <p:spPr>
          <a:xfrm>
            <a:off x="5721601" y="2419904"/>
            <a:ext cx="6268327" cy="3501538"/>
          </a:xfrm>
          <a:prstGeom prst="rect">
            <a:avLst/>
          </a:prstGeom>
        </p:spPr>
      </p:pic>
      <p:sp>
        <p:nvSpPr>
          <p:cNvPr id="9" name="TextBox 8">
            <a:extLst>
              <a:ext uri="{FF2B5EF4-FFF2-40B4-BE49-F238E27FC236}">
                <a16:creationId xmlns:a16="http://schemas.microsoft.com/office/drawing/2014/main" id="{2F8BC134-3AE3-EB8D-4327-366BE1206697}"/>
              </a:ext>
            </a:extLst>
          </p:cNvPr>
          <p:cNvSpPr txBox="1"/>
          <p:nvPr/>
        </p:nvSpPr>
        <p:spPr>
          <a:xfrm>
            <a:off x="291420" y="991265"/>
            <a:ext cx="11609159" cy="1200329"/>
          </a:xfrm>
          <a:prstGeom prst="rect">
            <a:avLst/>
          </a:prstGeom>
          <a:noFill/>
        </p:spPr>
        <p:txBody>
          <a:bodyPr wrap="square" lIns="91440" tIns="45720" rIns="91440" bIns="45720" rtlCol="0" anchor="t">
            <a:spAutoFit/>
          </a:bodyPr>
          <a:lstStyle/>
          <a:p>
            <a:r>
              <a:rPr lang="en-US" b="1">
                <a:cs typeface="Arial"/>
              </a:rPr>
              <a:t>Open STM32CubeMX with admin rights</a:t>
            </a:r>
          </a:p>
          <a:p>
            <a:pPr marL="342900" indent="-342900" algn="l">
              <a:buAutoNum type="arabicPeriod"/>
            </a:pPr>
            <a:r>
              <a:rPr lang="en-US"/>
              <a:t>Go to “Install/Remove” software packages</a:t>
            </a:r>
            <a:endParaRPr lang="en-US">
              <a:cs typeface="Arial"/>
            </a:endParaRPr>
          </a:p>
          <a:p>
            <a:pPr marL="342900" indent="-342900" algn="l">
              <a:buFont typeface="+mj-lt"/>
              <a:buAutoNum type="arabicPeriod"/>
            </a:pPr>
            <a:r>
              <a:rPr lang="en-US"/>
              <a:t>Under STMicroelectronics tab</a:t>
            </a:r>
            <a:endParaRPr lang="en-US">
              <a:cs typeface="Arial"/>
            </a:endParaRPr>
          </a:p>
          <a:p>
            <a:pPr marL="342900" indent="-342900">
              <a:buFont typeface="+mj-lt"/>
              <a:buAutoNum type="arabicPeriod"/>
            </a:pPr>
            <a:r>
              <a:rPr lang="en-US"/>
              <a:t> Install the X-CUBE-ST67W61</a:t>
            </a:r>
            <a:endParaRPr lang="en-US">
              <a:cs typeface="Arial"/>
            </a:endParaRPr>
          </a:p>
        </p:txBody>
      </p:sp>
      <p:sp>
        <p:nvSpPr>
          <p:cNvPr id="10" name="Rectangle 9">
            <a:extLst>
              <a:ext uri="{FF2B5EF4-FFF2-40B4-BE49-F238E27FC236}">
                <a16:creationId xmlns:a16="http://schemas.microsoft.com/office/drawing/2014/main" id="{A25A157F-4AE9-65A7-F265-8D2950E703BA}"/>
              </a:ext>
            </a:extLst>
          </p:cNvPr>
          <p:cNvSpPr/>
          <p:nvPr/>
        </p:nvSpPr>
        <p:spPr>
          <a:xfrm>
            <a:off x="2627831" y="3802535"/>
            <a:ext cx="2676478" cy="43149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1" name="Rectangle 10">
            <a:extLst>
              <a:ext uri="{FF2B5EF4-FFF2-40B4-BE49-F238E27FC236}">
                <a16:creationId xmlns:a16="http://schemas.microsoft.com/office/drawing/2014/main" id="{8E128818-5080-4E3C-28ED-4D10BC1680E1}"/>
              </a:ext>
            </a:extLst>
          </p:cNvPr>
          <p:cNvSpPr/>
          <p:nvPr/>
        </p:nvSpPr>
        <p:spPr>
          <a:xfrm>
            <a:off x="7255015" y="3174150"/>
            <a:ext cx="1600750" cy="3343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2" name="Rectangle 11">
            <a:extLst>
              <a:ext uri="{FF2B5EF4-FFF2-40B4-BE49-F238E27FC236}">
                <a16:creationId xmlns:a16="http://schemas.microsoft.com/office/drawing/2014/main" id="{2A3B254D-D8C1-4E73-610F-92F8FE00A4B5}"/>
              </a:ext>
            </a:extLst>
          </p:cNvPr>
          <p:cNvSpPr/>
          <p:nvPr/>
        </p:nvSpPr>
        <p:spPr>
          <a:xfrm>
            <a:off x="5711989" y="4475487"/>
            <a:ext cx="6188590" cy="77237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cxnSp>
        <p:nvCxnSpPr>
          <p:cNvPr id="14" name="Straight Arrow Connector 13">
            <a:extLst>
              <a:ext uri="{FF2B5EF4-FFF2-40B4-BE49-F238E27FC236}">
                <a16:creationId xmlns:a16="http://schemas.microsoft.com/office/drawing/2014/main" id="{ACD4B9F1-517E-8CE5-9395-B8A573495793}"/>
              </a:ext>
            </a:extLst>
          </p:cNvPr>
          <p:cNvCxnSpPr>
            <a:cxnSpLocks/>
          </p:cNvCxnSpPr>
          <p:nvPr/>
        </p:nvCxnSpPr>
        <p:spPr>
          <a:xfrm flipH="1">
            <a:off x="2880878" y="2585486"/>
            <a:ext cx="9645" cy="1227075"/>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A96946-A57E-CFD7-D17E-72DA5876AAD0}"/>
              </a:ext>
            </a:extLst>
          </p:cNvPr>
          <p:cNvCxnSpPr>
            <a:cxnSpLocks/>
          </p:cNvCxnSpPr>
          <p:nvPr/>
        </p:nvCxnSpPr>
        <p:spPr>
          <a:xfrm>
            <a:off x="7904921" y="2228220"/>
            <a:ext cx="0" cy="919644"/>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B3FA29-69E5-CB57-EAD1-E1E670154B85}"/>
              </a:ext>
            </a:extLst>
          </p:cNvPr>
          <p:cNvCxnSpPr>
            <a:cxnSpLocks/>
          </p:cNvCxnSpPr>
          <p:nvPr/>
        </p:nvCxnSpPr>
        <p:spPr>
          <a:xfrm flipH="1">
            <a:off x="7904921" y="4697128"/>
            <a:ext cx="1109870" cy="0"/>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EFC9FE3-9806-C3F9-4908-09DC4535CB0B}"/>
              </a:ext>
            </a:extLst>
          </p:cNvPr>
          <p:cNvSpPr txBox="1"/>
          <p:nvPr/>
        </p:nvSpPr>
        <p:spPr>
          <a:xfrm>
            <a:off x="2710060" y="2215774"/>
            <a:ext cx="331256" cy="369332"/>
          </a:xfrm>
          <a:prstGeom prst="rect">
            <a:avLst/>
          </a:prstGeom>
          <a:noFill/>
          <a:ln>
            <a:solidFill>
              <a:schemeClr val="accent6"/>
            </a:solidFill>
          </a:ln>
        </p:spPr>
        <p:txBody>
          <a:bodyPr wrap="square" rtlCol="0">
            <a:spAutoFit/>
          </a:bodyPr>
          <a:lstStyle/>
          <a:p>
            <a:pPr algn="l"/>
            <a:r>
              <a:rPr lang="en-US"/>
              <a:t>1</a:t>
            </a:r>
          </a:p>
        </p:txBody>
      </p:sp>
      <p:sp>
        <p:nvSpPr>
          <p:cNvPr id="24" name="TextBox 23">
            <a:extLst>
              <a:ext uri="{FF2B5EF4-FFF2-40B4-BE49-F238E27FC236}">
                <a16:creationId xmlns:a16="http://schemas.microsoft.com/office/drawing/2014/main" id="{DA515AD4-072B-9EB1-4213-7BF7EB145E65}"/>
              </a:ext>
            </a:extLst>
          </p:cNvPr>
          <p:cNvSpPr txBox="1"/>
          <p:nvPr/>
        </p:nvSpPr>
        <p:spPr>
          <a:xfrm>
            <a:off x="7713920" y="1852035"/>
            <a:ext cx="331256" cy="369332"/>
          </a:xfrm>
          <a:prstGeom prst="rect">
            <a:avLst/>
          </a:prstGeom>
          <a:noFill/>
          <a:ln>
            <a:solidFill>
              <a:schemeClr val="accent6"/>
            </a:solidFill>
          </a:ln>
        </p:spPr>
        <p:txBody>
          <a:bodyPr wrap="square" rtlCol="0">
            <a:spAutoFit/>
          </a:bodyPr>
          <a:lstStyle/>
          <a:p>
            <a:pPr algn="l"/>
            <a:r>
              <a:rPr lang="en-US"/>
              <a:t>2</a:t>
            </a:r>
          </a:p>
        </p:txBody>
      </p:sp>
      <p:sp>
        <p:nvSpPr>
          <p:cNvPr id="25" name="TextBox 24">
            <a:extLst>
              <a:ext uri="{FF2B5EF4-FFF2-40B4-BE49-F238E27FC236}">
                <a16:creationId xmlns:a16="http://schemas.microsoft.com/office/drawing/2014/main" id="{25A44A7F-EA35-5442-18A1-85D1476B8A0A}"/>
              </a:ext>
            </a:extLst>
          </p:cNvPr>
          <p:cNvSpPr txBox="1"/>
          <p:nvPr/>
        </p:nvSpPr>
        <p:spPr>
          <a:xfrm>
            <a:off x="9064486" y="4512462"/>
            <a:ext cx="331256" cy="369332"/>
          </a:xfrm>
          <a:prstGeom prst="rect">
            <a:avLst/>
          </a:prstGeom>
          <a:noFill/>
          <a:ln>
            <a:solidFill>
              <a:schemeClr val="accent6"/>
            </a:solidFill>
          </a:ln>
        </p:spPr>
        <p:txBody>
          <a:bodyPr wrap="square" rtlCol="0">
            <a:spAutoFit/>
          </a:bodyPr>
          <a:lstStyle/>
          <a:p>
            <a:pPr algn="l"/>
            <a:r>
              <a:rPr lang="en-US"/>
              <a:t>3</a:t>
            </a:r>
          </a:p>
        </p:txBody>
      </p:sp>
    </p:spTree>
    <p:extLst>
      <p:ext uri="{BB962C8B-B14F-4D97-AF65-F5344CB8AC3E}">
        <p14:creationId xmlns:p14="http://schemas.microsoft.com/office/powerpoint/2010/main" val="2071330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87B66-6A21-E544-02EC-E0724C9DE728}"/>
              </a:ext>
            </a:extLst>
          </p:cNvPr>
          <p:cNvSpPr>
            <a:spLocks noGrp="1"/>
          </p:cNvSpPr>
          <p:nvPr>
            <p:ph type="title"/>
          </p:nvPr>
        </p:nvSpPr>
        <p:spPr/>
        <p:txBody>
          <a:bodyPr/>
          <a:lstStyle/>
          <a:p>
            <a:r>
              <a:rPr lang="en-US"/>
              <a:t>STM32U5 and X-CUBE-FREERTOS</a:t>
            </a:r>
            <a:endParaRPr lang="en-US">
              <a:cs typeface="Arial"/>
            </a:endParaRPr>
          </a:p>
        </p:txBody>
      </p:sp>
      <p:pic>
        <p:nvPicPr>
          <p:cNvPr id="4" name="Picture 3" descr="A screenshot of a computer&#10;&#10;AI-generated content may be incorrect.">
            <a:extLst>
              <a:ext uri="{FF2B5EF4-FFF2-40B4-BE49-F238E27FC236}">
                <a16:creationId xmlns:a16="http://schemas.microsoft.com/office/drawing/2014/main" id="{EF900F53-F669-A52B-4440-BEBDE714BB77}"/>
              </a:ext>
            </a:extLst>
          </p:cNvPr>
          <p:cNvPicPr>
            <a:picLocks noChangeAspect="1"/>
          </p:cNvPicPr>
          <p:nvPr/>
        </p:nvPicPr>
        <p:blipFill>
          <a:blip r:embed="rId2"/>
          <a:stretch>
            <a:fillRect/>
          </a:stretch>
        </p:blipFill>
        <p:spPr>
          <a:xfrm>
            <a:off x="167410" y="1191167"/>
            <a:ext cx="6031256" cy="303847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9068A21F-B699-3E4C-781B-86F020DD81D3}"/>
              </a:ext>
            </a:extLst>
          </p:cNvPr>
          <p:cNvPicPr>
            <a:picLocks noChangeAspect="1"/>
          </p:cNvPicPr>
          <p:nvPr/>
        </p:nvPicPr>
        <p:blipFill>
          <a:blip r:embed="rId3"/>
          <a:stretch>
            <a:fillRect/>
          </a:stretch>
        </p:blipFill>
        <p:spPr>
          <a:xfrm>
            <a:off x="6311758" y="3867753"/>
            <a:ext cx="5693418" cy="2884266"/>
          </a:xfrm>
          <a:prstGeom prst="rect">
            <a:avLst/>
          </a:prstGeom>
        </p:spPr>
      </p:pic>
      <p:sp>
        <p:nvSpPr>
          <p:cNvPr id="9" name="Rectangle 8">
            <a:extLst>
              <a:ext uri="{FF2B5EF4-FFF2-40B4-BE49-F238E27FC236}">
                <a16:creationId xmlns:a16="http://schemas.microsoft.com/office/drawing/2014/main" id="{CF99A2C7-3AFA-1481-5323-CEC03DA169CC}"/>
              </a:ext>
            </a:extLst>
          </p:cNvPr>
          <p:cNvSpPr/>
          <p:nvPr/>
        </p:nvSpPr>
        <p:spPr>
          <a:xfrm>
            <a:off x="300559" y="1949163"/>
            <a:ext cx="1446421" cy="1896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cxnSp>
        <p:nvCxnSpPr>
          <p:cNvPr id="11" name="Straight Arrow Connector 10">
            <a:extLst>
              <a:ext uri="{FF2B5EF4-FFF2-40B4-BE49-F238E27FC236}">
                <a16:creationId xmlns:a16="http://schemas.microsoft.com/office/drawing/2014/main" id="{51AE8442-72BB-DE27-5600-D43EFE023097}"/>
              </a:ext>
            </a:extLst>
          </p:cNvPr>
          <p:cNvCxnSpPr>
            <a:cxnSpLocks/>
          </p:cNvCxnSpPr>
          <p:nvPr/>
        </p:nvCxnSpPr>
        <p:spPr>
          <a:xfrm flipH="1">
            <a:off x="5802188" y="2845536"/>
            <a:ext cx="1022429" cy="3316"/>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C57640-5ECA-1187-E5DB-1CDD6347D449}"/>
              </a:ext>
            </a:extLst>
          </p:cNvPr>
          <p:cNvSpPr txBox="1"/>
          <p:nvPr/>
        </p:nvSpPr>
        <p:spPr>
          <a:xfrm>
            <a:off x="6826527" y="2575453"/>
            <a:ext cx="2462926" cy="646331"/>
          </a:xfrm>
          <a:prstGeom prst="rect">
            <a:avLst/>
          </a:prstGeom>
          <a:noFill/>
          <a:ln>
            <a:solidFill>
              <a:schemeClr val="accent6"/>
            </a:solidFill>
          </a:ln>
        </p:spPr>
        <p:txBody>
          <a:bodyPr wrap="square" lIns="91440" tIns="45720" rIns="91440" bIns="45720" rtlCol="0" anchor="t">
            <a:spAutoFit/>
          </a:bodyPr>
          <a:lstStyle/>
          <a:p>
            <a:r>
              <a:rPr lang="en-US">
                <a:cs typeface="Arial"/>
              </a:rPr>
              <a:t>Download latest STM32U5 </a:t>
            </a:r>
          </a:p>
        </p:txBody>
      </p:sp>
      <p:cxnSp>
        <p:nvCxnSpPr>
          <p:cNvPr id="22" name="Straight Arrow Connector 21">
            <a:extLst>
              <a:ext uri="{FF2B5EF4-FFF2-40B4-BE49-F238E27FC236}">
                <a16:creationId xmlns:a16="http://schemas.microsoft.com/office/drawing/2014/main" id="{2CF9A835-4B0E-9FD9-744E-2648CF92BD29}"/>
              </a:ext>
            </a:extLst>
          </p:cNvPr>
          <p:cNvCxnSpPr>
            <a:cxnSpLocks/>
          </p:cNvCxnSpPr>
          <p:nvPr/>
        </p:nvCxnSpPr>
        <p:spPr>
          <a:xfrm flipV="1">
            <a:off x="4885548" y="5536232"/>
            <a:ext cx="1446835" cy="15974"/>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C990C45-31C9-3296-2919-FF6E8667194F}"/>
              </a:ext>
            </a:extLst>
          </p:cNvPr>
          <p:cNvSpPr txBox="1"/>
          <p:nvPr/>
        </p:nvSpPr>
        <p:spPr>
          <a:xfrm>
            <a:off x="460450" y="5314793"/>
            <a:ext cx="4430622" cy="369332"/>
          </a:xfrm>
          <a:prstGeom prst="rect">
            <a:avLst/>
          </a:prstGeom>
          <a:noFill/>
          <a:ln>
            <a:solidFill>
              <a:schemeClr val="accent6"/>
            </a:solidFill>
          </a:ln>
        </p:spPr>
        <p:txBody>
          <a:bodyPr wrap="square" lIns="91440" tIns="45720" rIns="91440" bIns="45720" rtlCol="0" anchor="t">
            <a:spAutoFit/>
          </a:bodyPr>
          <a:lstStyle/>
          <a:p>
            <a:r>
              <a:rPr lang="en-US">
                <a:cs typeface="Arial"/>
              </a:rPr>
              <a:t>Download latest X-CUBE-FREERTOS </a:t>
            </a:r>
          </a:p>
        </p:txBody>
      </p:sp>
      <p:sp>
        <p:nvSpPr>
          <p:cNvPr id="24" name="Rectangle 23">
            <a:extLst>
              <a:ext uri="{FF2B5EF4-FFF2-40B4-BE49-F238E27FC236}">
                <a16:creationId xmlns:a16="http://schemas.microsoft.com/office/drawing/2014/main" id="{A3A4B6C0-7C0D-AB0B-F055-F69A55D184CA}"/>
              </a:ext>
            </a:extLst>
          </p:cNvPr>
          <p:cNvSpPr/>
          <p:nvPr/>
        </p:nvSpPr>
        <p:spPr>
          <a:xfrm>
            <a:off x="7881975" y="4620985"/>
            <a:ext cx="1282447" cy="16074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422432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99434D-2071-06A5-BCAC-2DB72B502369}"/>
              </a:ext>
            </a:extLst>
          </p:cNvPr>
          <p:cNvSpPr>
            <a:spLocks noGrp="1"/>
          </p:cNvSpPr>
          <p:nvPr>
            <p:ph idx="1"/>
          </p:nvPr>
        </p:nvSpPr>
        <p:spPr>
          <a:xfrm>
            <a:off x="273763" y="827417"/>
            <a:ext cx="11618200" cy="5265408"/>
          </a:xfrm>
        </p:spPr>
        <p:txBody>
          <a:bodyPr vert="horz" lIns="91440" tIns="45720" rIns="90000" bIns="45720" rtlCol="0" anchor="t">
            <a:noAutofit/>
          </a:bodyPr>
          <a:lstStyle/>
          <a:p>
            <a:pPr marL="0" indent="0">
              <a:buNone/>
            </a:pPr>
            <a:r>
              <a:rPr lang="en-US">
                <a:cs typeface="Arial"/>
              </a:rPr>
              <a:t>Three possible cases to generate the code from the Cube MX:</a:t>
            </a:r>
            <a:endParaRPr lang="en-US"/>
          </a:p>
          <a:p>
            <a:r>
              <a:rPr lang="en-US" b="1">
                <a:cs typeface="Arial"/>
              </a:rPr>
              <a:t>Case 1</a:t>
            </a:r>
            <a:r>
              <a:rPr lang="en-US">
                <a:cs typeface="Arial"/>
              </a:rPr>
              <a:t>: How to generate a project starting from an existing .</a:t>
            </a:r>
            <a:r>
              <a:rPr lang="en-US" err="1">
                <a:cs typeface="Arial"/>
              </a:rPr>
              <a:t>ioc</a:t>
            </a:r>
            <a:endParaRPr lang="en-US">
              <a:cs typeface="Arial"/>
            </a:endParaRPr>
          </a:p>
          <a:p>
            <a:r>
              <a:rPr lang="en-US" b="1">
                <a:cs typeface="Arial"/>
              </a:rPr>
              <a:t>Case 2</a:t>
            </a:r>
            <a:r>
              <a:rPr lang="en-US">
                <a:cs typeface="Arial"/>
              </a:rPr>
              <a:t>: How to export a project to a pinout compatible MCU</a:t>
            </a:r>
          </a:p>
          <a:p>
            <a:r>
              <a:rPr lang="en-US" b="1">
                <a:cs typeface="Arial"/>
              </a:rPr>
              <a:t>Case 3</a:t>
            </a:r>
            <a:r>
              <a:rPr lang="en-US">
                <a:cs typeface="Arial"/>
              </a:rPr>
              <a:t>: How to generate a project starting from scratch</a:t>
            </a:r>
          </a:p>
          <a:p>
            <a:pPr marL="0" indent="0">
              <a:buNone/>
            </a:pPr>
            <a:r>
              <a:rPr lang="en-US">
                <a:cs typeface="Arial"/>
              </a:rPr>
              <a:t> </a:t>
            </a:r>
          </a:p>
          <a:p>
            <a:pPr marL="0" indent="0">
              <a:buNone/>
            </a:pPr>
            <a:r>
              <a:rPr lang="en-US">
                <a:cs typeface="Arial"/>
              </a:rPr>
              <a:t>In this section: We would be walking through to generate </a:t>
            </a:r>
            <a:r>
              <a:rPr lang="en-US" b="1">
                <a:cs typeface="Arial"/>
              </a:rPr>
              <a:t>BLE Commissioning</a:t>
            </a:r>
            <a:r>
              <a:rPr lang="en-US">
                <a:cs typeface="Arial"/>
              </a:rPr>
              <a:t> code using the following:</a:t>
            </a:r>
          </a:p>
          <a:p>
            <a:r>
              <a:rPr lang="en-US">
                <a:cs typeface="Arial"/>
              </a:rPr>
              <a:t>Case 1 with NUCLEO-U575ZI-Q as host processor </a:t>
            </a:r>
          </a:p>
          <a:p>
            <a:r>
              <a:rPr lang="en-US">
                <a:cs typeface="Arial"/>
              </a:rPr>
              <a:t>Case 3 with NUCLEO-G0B1RE as host processor </a:t>
            </a:r>
          </a:p>
        </p:txBody>
      </p:sp>
    </p:spTree>
    <p:extLst>
      <p:ext uri="{BB962C8B-B14F-4D97-AF65-F5344CB8AC3E}">
        <p14:creationId xmlns:p14="http://schemas.microsoft.com/office/powerpoint/2010/main" val="205033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B1F3-7207-7A9B-C3FD-EB1A96CC8A97}"/>
              </a:ext>
            </a:extLst>
          </p:cNvPr>
          <p:cNvSpPr>
            <a:spLocks noGrp="1"/>
          </p:cNvSpPr>
          <p:nvPr>
            <p:ph type="title"/>
          </p:nvPr>
        </p:nvSpPr>
        <p:spPr/>
        <p:txBody>
          <a:bodyPr/>
          <a:lstStyle/>
          <a:p>
            <a:r>
              <a:rPr lang="en-US"/>
              <a:t>Prerequisites</a:t>
            </a:r>
          </a:p>
        </p:txBody>
      </p:sp>
      <p:sp>
        <p:nvSpPr>
          <p:cNvPr id="3" name="TextBox 2">
            <a:extLst>
              <a:ext uri="{FF2B5EF4-FFF2-40B4-BE49-F238E27FC236}">
                <a16:creationId xmlns:a16="http://schemas.microsoft.com/office/drawing/2014/main" id="{89693771-78EB-D849-DBE3-633AD1D5B5BF}"/>
              </a:ext>
            </a:extLst>
          </p:cNvPr>
          <p:cNvSpPr txBox="1"/>
          <p:nvPr/>
        </p:nvSpPr>
        <p:spPr>
          <a:xfrm>
            <a:off x="333375" y="423318"/>
            <a:ext cx="5762625" cy="5632311"/>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n-US" sz="2400" dirty="0">
                <a:hlinkClick r:id="rId2"/>
              </a:rPr>
              <a:t>X_CUBE_ST67W61_V1.0.0</a:t>
            </a:r>
            <a:endParaRPr lang="en-US" sz="2400" dirty="0"/>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r>
              <a:rPr lang="en-US" sz="2400" dirty="0">
                <a:hlinkClick r:id="rId3"/>
              </a:rPr>
              <a:t>STM32CubeIDE v1.16.1+</a:t>
            </a:r>
            <a:endParaRPr lang="en-US" sz="2400" dirty="0"/>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r>
              <a:rPr lang="en-US" sz="2400" dirty="0">
                <a:hlinkClick r:id="rId4"/>
              </a:rPr>
              <a:t>STM32CubeProgrammer v2.18.0+</a:t>
            </a:r>
            <a:endParaRPr lang="en-US" sz="2400" dirty="0"/>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r>
              <a:rPr lang="en-US" sz="2400" dirty="0">
                <a:hlinkClick r:id="rId5"/>
              </a:rPr>
              <a:t>STM32CubeMX  v6.14.1+</a:t>
            </a:r>
            <a:endParaRPr lang="en-US" sz="2400" dirty="0"/>
          </a:p>
          <a:p>
            <a:pPr algn="l"/>
            <a:endParaRPr lang="en-US" sz="2400" dirty="0"/>
          </a:p>
          <a:p>
            <a:pPr marL="285750" indent="-285750" algn="l">
              <a:buFont typeface="Arial" panose="020B0604020202020204" pitchFamily="34" charset="0"/>
              <a:buChar char="•"/>
            </a:pPr>
            <a:r>
              <a:rPr lang="en-US" sz="2400" dirty="0">
                <a:hlinkClick r:id="rId6"/>
              </a:rPr>
              <a:t>HyperTerminal – </a:t>
            </a:r>
            <a:r>
              <a:rPr lang="en-US" sz="2400" dirty="0" err="1">
                <a:hlinkClick r:id="rId6"/>
              </a:rPr>
              <a:t>TeraTerm</a:t>
            </a:r>
            <a:r>
              <a:rPr lang="en-US" sz="2400" dirty="0">
                <a:hlinkClick r:id="rId6"/>
              </a:rPr>
              <a:t> v.5.4.0</a:t>
            </a:r>
            <a:endParaRPr lang="en-US" sz="2400" dirty="0"/>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r>
              <a:rPr lang="en-US" sz="2400" dirty="0">
                <a:hlinkClick r:id="rId7"/>
              </a:rPr>
              <a:t>Python v.3.12.7+</a:t>
            </a:r>
            <a:endParaRPr lang="en-US" sz="2400" dirty="0"/>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r>
              <a:rPr lang="en-US" sz="2400" dirty="0">
                <a:hlinkClick r:id="rId8"/>
              </a:rPr>
              <a:t>STBLE Toolbox</a:t>
            </a:r>
            <a:endParaRPr lang="en-US" sz="2400" dirty="0">
              <a:cs typeface="Arial"/>
              <a:hlinkClick r:id="rId8"/>
            </a:endParaRPr>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r>
              <a:rPr lang="en-US" sz="2400" dirty="0"/>
              <a:t>IoT MQTT Panel App</a:t>
            </a:r>
            <a:endParaRPr lang="en-US" sz="2400" dirty="0">
              <a:cs typeface="Arial"/>
            </a:endParaRPr>
          </a:p>
        </p:txBody>
      </p:sp>
      <p:grpSp>
        <p:nvGrpSpPr>
          <p:cNvPr id="14" name="Group 13">
            <a:extLst>
              <a:ext uri="{FF2B5EF4-FFF2-40B4-BE49-F238E27FC236}">
                <a16:creationId xmlns:a16="http://schemas.microsoft.com/office/drawing/2014/main" id="{8434BD6A-65D4-94C9-6895-CB370BD71BCF}"/>
              </a:ext>
            </a:extLst>
          </p:cNvPr>
          <p:cNvGrpSpPr/>
          <p:nvPr/>
        </p:nvGrpSpPr>
        <p:grpSpPr>
          <a:xfrm>
            <a:off x="5809434" y="423318"/>
            <a:ext cx="2968806" cy="3235324"/>
            <a:chOff x="8298634" y="1219200"/>
            <a:chExt cx="2968806" cy="3235324"/>
          </a:xfrm>
        </p:grpSpPr>
        <p:pic>
          <p:nvPicPr>
            <p:cNvPr id="11" name="Picture 10" descr="A diagram of software&#10;&#10;AI-generated content may be incorrect.">
              <a:extLst>
                <a:ext uri="{FF2B5EF4-FFF2-40B4-BE49-F238E27FC236}">
                  <a16:creationId xmlns:a16="http://schemas.microsoft.com/office/drawing/2014/main" id="{2796F56D-51E9-5146-5570-15AFD7C7E98F}"/>
                </a:ext>
              </a:extLst>
            </p:cNvPr>
            <p:cNvPicPr>
              <a:picLocks noChangeAspect="1"/>
            </p:cNvPicPr>
            <p:nvPr/>
          </p:nvPicPr>
          <p:blipFill>
            <a:blip r:embed="rId9">
              <a:extLst>
                <a:ext uri="{28A0092B-C50C-407E-A947-70E740481C1C}">
                  <a14:useLocalDpi xmlns:a14="http://schemas.microsoft.com/office/drawing/2010/main" val="0"/>
                </a:ext>
              </a:extLst>
            </a:blip>
            <a:srcRect l="37904" t="24591" r="38403" b="51409"/>
            <a:stretch/>
          </p:blipFill>
          <p:spPr>
            <a:xfrm>
              <a:off x="8298634" y="1304924"/>
              <a:ext cx="2968806" cy="3007360"/>
            </a:xfrm>
            <a:prstGeom prst="rect">
              <a:avLst/>
            </a:prstGeom>
          </p:spPr>
        </p:pic>
        <p:sp>
          <p:nvSpPr>
            <p:cNvPr id="12" name="Rectangle 11">
              <a:extLst>
                <a:ext uri="{FF2B5EF4-FFF2-40B4-BE49-F238E27FC236}">
                  <a16:creationId xmlns:a16="http://schemas.microsoft.com/office/drawing/2014/main" id="{C99A5DB0-6217-A064-933A-653642B74C5C}"/>
                </a:ext>
              </a:extLst>
            </p:cNvPr>
            <p:cNvSpPr/>
            <p:nvPr/>
          </p:nvSpPr>
          <p:spPr>
            <a:xfrm>
              <a:off x="10718800" y="1219200"/>
              <a:ext cx="548640" cy="284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3" name="Rectangle 12">
              <a:extLst>
                <a:ext uri="{FF2B5EF4-FFF2-40B4-BE49-F238E27FC236}">
                  <a16:creationId xmlns:a16="http://schemas.microsoft.com/office/drawing/2014/main" id="{AAE106A5-A442-4197-DA71-8D425B6DD7AD}"/>
                </a:ext>
              </a:extLst>
            </p:cNvPr>
            <p:cNvSpPr/>
            <p:nvPr/>
          </p:nvSpPr>
          <p:spPr>
            <a:xfrm>
              <a:off x="10520680" y="4170044"/>
              <a:ext cx="548640" cy="284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pic>
        <p:nvPicPr>
          <p:cNvPr id="1028" name="Picture 4" descr="What is Python? - IGate For Information Systems">
            <a:extLst>
              <a:ext uri="{FF2B5EF4-FFF2-40B4-BE49-F238E27FC236}">
                <a16:creationId xmlns:a16="http://schemas.microsoft.com/office/drawing/2014/main" id="{97C64824-0011-C735-29F0-1EBCCA51ED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35085" y="2254657"/>
            <a:ext cx="2875280" cy="16173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raTerm Project · GitHub">
            <a:extLst>
              <a:ext uri="{FF2B5EF4-FFF2-40B4-BE49-F238E27FC236}">
                <a16:creationId xmlns:a16="http://schemas.microsoft.com/office/drawing/2014/main" id="{C9AE0EB8-14FD-7FEA-1672-6309D7C798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0719" y="3872002"/>
            <a:ext cx="1850162" cy="185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63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2189BE-8FAB-2CA1-2BD7-AC179B2B8EED}"/>
              </a:ext>
            </a:extLst>
          </p:cNvPr>
          <p:cNvSpPr>
            <a:spLocks noGrp="1"/>
          </p:cNvSpPr>
          <p:nvPr>
            <p:ph idx="1"/>
          </p:nvPr>
        </p:nvSpPr>
        <p:spPr>
          <a:xfrm>
            <a:off x="87837" y="992389"/>
            <a:ext cx="11335475" cy="1438048"/>
          </a:xfrm>
        </p:spPr>
        <p:txBody>
          <a:bodyPr vert="horz" lIns="91440" tIns="45720" rIns="90000" bIns="45720" rtlCol="0" anchor="t">
            <a:noAutofit/>
          </a:bodyPr>
          <a:lstStyle/>
          <a:p>
            <a:pPr marL="0" indent="0">
              <a:buNone/>
            </a:pPr>
            <a:endParaRPr lang="en-US">
              <a:latin typeface="+mj-lt"/>
              <a:ea typeface="+mj-ea"/>
              <a:cs typeface="Arial"/>
            </a:endParaRPr>
          </a:p>
          <a:p>
            <a:pPr marL="261620" indent="-261620"/>
            <a:r>
              <a:rPr lang="en-US">
                <a:latin typeface="+mj-lt"/>
                <a:ea typeface="+mj-ea"/>
                <a:cs typeface="+mj-cs"/>
              </a:rPr>
              <a:t>This application aims to demonstrate </a:t>
            </a:r>
            <a:r>
              <a:rPr lang="en-US" b="1">
                <a:latin typeface="+mj-lt"/>
                <a:ea typeface="+mj-ea"/>
                <a:cs typeface="+mj-cs"/>
              </a:rPr>
              <a:t>how to provision Wi-Fi credentials via Bluetooth® LE</a:t>
            </a:r>
            <a:r>
              <a:rPr lang="en-US">
                <a:latin typeface="+mj-lt"/>
                <a:ea typeface="+mj-ea"/>
                <a:cs typeface="+mj-cs"/>
              </a:rPr>
              <a:t> to establish a Wi-Fi connection to an access point.</a:t>
            </a:r>
            <a:endParaRPr lang="en-US">
              <a:ea typeface="+mj-ea"/>
              <a:cs typeface="Arial"/>
            </a:endParaRPr>
          </a:p>
        </p:txBody>
      </p:sp>
      <p:sp>
        <p:nvSpPr>
          <p:cNvPr id="3" name="Title 2">
            <a:extLst>
              <a:ext uri="{FF2B5EF4-FFF2-40B4-BE49-F238E27FC236}">
                <a16:creationId xmlns:a16="http://schemas.microsoft.com/office/drawing/2014/main" id="{FC2C63F5-F91A-1CA3-AC9B-80C95440C83A}"/>
              </a:ext>
            </a:extLst>
          </p:cNvPr>
          <p:cNvSpPr>
            <a:spLocks noGrp="1"/>
          </p:cNvSpPr>
          <p:nvPr>
            <p:ph type="title"/>
          </p:nvPr>
        </p:nvSpPr>
        <p:spPr/>
        <p:txBody>
          <a:bodyPr/>
          <a:lstStyle/>
          <a:p>
            <a:r>
              <a:rPr lang="en-US" sz="3200"/>
              <a:t>BLE Commissioning App</a:t>
            </a:r>
          </a:p>
        </p:txBody>
      </p:sp>
      <p:pic>
        <p:nvPicPr>
          <p:cNvPr id="1028" name="Picture 4" descr="WW6 Commissioning Description">
            <a:extLst>
              <a:ext uri="{FF2B5EF4-FFF2-40B4-BE49-F238E27FC236}">
                <a16:creationId xmlns:a16="http://schemas.microsoft.com/office/drawing/2014/main" id="{C9013A2C-4A93-79BC-55D0-6228DCB6F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389" y="2932775"/>
            <a:ext cx="5393530" cy="38448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09F8FE-156E-81FB-615B-B4DA86944BFF}"/>
              </a:ext>
            </a:extLst>
          </p:cNvPr>
          <p:cNvSpPr txBox="1"/>
          <p:nvPr/>
        </p:nvSpPr>
        <p:spPr>
          <a:xfrm>
            <a:off x="7104749" y="5737850"/>
            <a:ext cx="3386889"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ST Web Page/ ST BLE Toolbox</a:t>
            </a:r>
          </a:p>
        </p:txBody>
      </p:sp>
    </p:spTree>
    <p:extLst>
      <p:ext uri="{BB962C8B-B14F-4D97-AF65-F5344CB8AC3E}">
        <p14:creationId xmlns:p14="http://schemas.microsoft.com/office/powerpoint/2010/main" val="1796777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CFE39-8167-F80C-58AA-9D0E9E62539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230FCD-EFB6-6607-5093-608DCC9D8937}"/>
              </a:ext>
            </a:extLst>
          </p:cNvPr>
          <p:cNvSpPr>
            <a:spLocks noGrp="1"/>
          </p:cNvSpPr>
          <p:nvPr>
            <p:ph idx="1"/>
          </p:nvPr>
        </p:nvSpPr>
        <p:spPr>
          <a:xfrm>
            <a:off x="300036" y="959020"/>
            <a:ext cx="11591927" cy="5237499"/>
          </a:xfrm>
        </p:spPr>
        <p:txBody>
          <a:bodyPr vert="horz" lIns="91440" tIns="45720" rIns="90000" bIns="45720" rtlCol="0" anchor="t">
            <a:noAutofit/>
          </a:bodyPr>
          <a:lstStyle/>
          <a:p>
            <a:pPr marL="0" indent="0">
              <a:buNone/>
            </a:pPr>
            <a:r>
              <a:rPr lang="en-US" sz="1600">
                <a:latin typeface="+mj-lt"/>
                <a:ea typeface="+mj-ea"/>
                <a:cs typeface="+mj-cs"/>
              </a:rPr>
              <a:t>The application acts as a peripheral device embedding the commissioning profile and its four characteristics.</a:t>
            </a:r>
          </a:p>
          <a:p>
            <a:pPr marL="0" indent="0">
              <a:buNone/>
            </a:pPr>
            <a:r>
              <a:rPr lang="en-US" sz="1600">
                <a:latin typeface="+mj-lt"/>
                <a:ea typeface="+mj-ea"/>
                <a:cs typeface="+mj-cs"/>
              </a:rPr>
              <a:t>At startup, the application starts to advertise.</a:t>
            </a:r>
            <a:endParaRPr lang="en-US" sz="1600">
              <a:latin typeface="+mj-lt"/>
              <a:ea typeface="+mj-ea"/>
              <a:cs typeface="Arial"/>
            </a:endParaRPr>
          </a:p>
          <a:p>
            <a:pPr marL="0" indent="0">
              <a:buNone/>
            </a:pPr>
            <a:r>
              <a:rPr lang="en-US" sz="1600">
                <a:latin typeface="+mj-lt"/>
                <a:ea typeface="+mj-ea"/>
                <a:cs typeface="+mj-cs"/>
              </a:rPr>
              <a:t>ST Web Bluetooth® Interface must be used to scan and connect to the commissioning application: (Web-Interface available from the browser) / ST BLE Toolbox (Mobile Application)</a:t>
            </a:r>
          </a:p>
          <a:p>
            <a:pPr marL="0" indent="0">
              <a:buNone/>
            </a:pPr>
            <a:r>
              <a:rPr lang="en-US" sz="1600">
                <a:latin typeface="+mj-lt"/>
                <a:ea typeface="+mj-ea"/>
                <a:cs typeface="+mj-cs"/>
              </a:rPr>
              <a:t>Once connected, a Wi-Fi commissioning interface is available on web Bluetooth® page/ ST BLE Toolbox</a:t>
            </a:r>
            <a:endParaRPr lang="en-US" sz="1600">
              <a:latin typeface="+mj-lt"/>
              <a:ea typeface="+mj-ea"/>
              <a:cs typeface="Arial"/>
            </a:endParaRPr>
          </a:p>
          <a:p>
            <a:pPr marL="0" indent="0">
              <a:buNone/>
            </a:pPr>
            <a:endParaRPr lang="en-US" sz="1200">
              <a:solidFill>
                <a:srgbClr val="FF0000"/>
              </a:solidFill>
              <a:latin typeface="+mj-lt"/>
              <a:ea typeface="+mj-ea"/>
              <a:cs typeface="+mj-cs"/>
            </a:endParaRPr>
          </a:p>
          <a:p>
            <a:pPr marL="0" indent="0">
              <a:buNone/>
            </a:pPr>
            <a:endParaRPr lang="en-US" sz="1600" b="1">
              <a:latin typeface="+mj-lt"/>
              <a:ea typeface="+mj-ea"/>
              <a:cs typeface="Arial"/>
            </a:endParaRPr>
          </a:p>
          <a:p>
            <a:pPr marL="261620" indent="-261620"/>
            <a:endParaRPr lang="en-US" sz="1600">
              <a:latin typeface="+mj-lt"/>
              <a:ea typeface="+mj-ea"/>
              <a:cs typeface="Arial"/>
            </a:endParaRPr>
          </a:p>
        </p:txBody>
      </p:sp>
      <p:sp>
        <p:nvSpPr>
          <p:cNvPr id="3" name="Title 2">
            <a:extLst>
              <a:ext uri="{FF2B5EF4-FFF2-40B4-BE49-F238E27FC236}">
                <a16:creationId xmlns:a16="http://schemas.microsoft.com/office/drawing/2014/main" id="{0CFB6BFD-D6EB-185D-1AD6-B8FE1EC0B740}"/>
              </a:ext>
            </a:extLst>
          </p:cNvPr>
          <p:cNvSpPr>
            <a:spLocks noGrp="1"/>
          </p:cNvSpPr>
          <p:nvPr>
            <p:ph type="title"/>
          </p:nvPr>
        </p:nvSpPr>
        <p:spPr/>
        <p:txBody>
          <a:bodyPr/>
          <a:lstStyle/>
          <a:p>
            <a:r>
              <a:rPr lang="en-US" sz="3200"/>
              <a:t>BLE Commissioning App cont..</a:t>
            </a:r>
          </a:p>
        </p:txBody>
      </p:sp>
      <p:sp>
        <p:nvSpPr>
          <p:cNvPr id="6" name="Rectangle: Rounded Corners 5">
            <a:extLst>
              <a:ext uri="{FF2B5EF4-FFF2-40B4-BE49-F238E27FC236}">
                <a16:creationId xmlns:a16="http://schemas.microsoft.com/office/drawing/2014/main" id="{41546800-10A9-D317-0E57-0582CAF544FD}"/>
              </a:ext>
            </a:extLst>
          </p:cNvPr>
          <p:cNvSpPr/>
          <p:nvPr/>
        </p:nvSpPr>
        <p:spPr>
          <a:xfrm>
            <a:off x="3948385" y="3252075"/>
            <a:ext cx="3752194" cy="888124"/>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0" name="TextBox 9">
            <a:extLst>
              <a:ext uri="{FF2B5EF4-FFF2-40B4-BE49-F238E27FC236}">
                <a16:creationId xmlns:a16="http://schemas.microsoft.com/office/drawing/2014/main" id="{1854EE2F-65EE-2180-6A1D-FEFD11441337}"/>
              </a:ext>
            </a:extLst>
          </p:cNvPr>
          <p:cNvSpPr txBox="1"/>
          <p:nvPr/>
        </p:nvSpPr>
        <p:spPr>
          <a:xfrm>
            <a:off x="3953540" y="3500742"/>
            <a:ext cx="3568157" cy="646331"/>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b="1">
                <a:latin typeface="Helvetica"/>
                <a:cs typeface="Helvetica"/>
              </a:rPr>
              <a:t>Wi-Fi Commissioning Interface</a:t>
            </a:r>
            <a:endParaRPr lang="en-US">
              <a:cs typeface="Arial"/>
            </a:endParaRPr>
          </a:p>
          <a:p>
            <a:pPr algn="l"/>
            <a:endParaRPr lang="en-US">
              <a:cs typeface="Arial"/>
            </a:endParaRPr>
          </a:p>
        </p:txBody>
      </p:sp>
      <p:sp>
        <p:nvSpPr>
          <p:cNvPr id="11" name="Rectangle: Rounded Corners 10">
            <a:extLst>
              <a:ext uri="{FF2B5EF4-FFF2-40B4-BE49-F238E27FC236}">
                <a16:creationId xmlns:a16="http://schemas.microsoft.com/office/drawing/2014/main" id="{86EF3F80-1FBE-FB95-CE55-177CD1188F4D}"/>
              </a:ext>
            </a:extLst>
          </p:cNvPr>
          <p:cNvSpPr/>
          <p:nvPr/>
        </p:nvSpPr>
        <p:spPr>
          <a:xfrm>
            <a:off x="2836039" y="5030075"/>
            <a:ext cx="1247229" cy="800539"/>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1600" err="1"/>
          </a:p>
        </p:txBody>
      </p:sp>
      <p:sp>
        <p:nvSpPr>
          <p:cNvPr id="12" name="TextBox 11">
            <a:extLst>
              <a:ext uri="{FF2B5EF4-FFF2-40B4-BE49-F238E27FC236}">
                <a16:creationId xmlns:a16="http://schemas.microsoft.com/office/drawing/2014/main" id="{09E3A98C-4994-B5AE-6EC7-496804831546}"/>
              </a:ext>
            </a:extLst>
          </p:cNvPr>
          <p:cNvSpPr txBox="1"/>
          <p:nvPr/>
        </p:nvSpPr>
        <p:spPr>
          <a:xfrm>
            <a:off x="2779521" y="5252466"/>
            <a:ext cx="1186542" cy="338554"/>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latin typeface="Helvetica"/>
                <a:cs typeface="Helvetica"/>
              </a:rPr>
              <a:t>Wi-Fi Scan</a:t>
            </a:r>
          </a:p>
        </p:txBody>
      </p:sp>
      <p:sp>
        <p:nvSpPr>
          <p:cNvPr id="13" name="Rectangle: Rounded Corners 12">
            <a:extLst>
              <a:ext uri="{FF2B5EF4-FFF2-40B4-BE49-F238E27FC236}">
                <a16:creationId xmlns:a16="http://schemas.microsoft.com/office/drawing/2014/main" id="{5BF9A052-0967-2016-0803-286256C88150}"/>
              </a:ext>
            </a:extLst>
          </p:cNvPr>
          <p:cNvSpPr/>
          <p:nvPr/>
        </p:nvSpPr>
        <p:spPr>
          <a:xfrm>
            <a:off x="4211142" y="5012556"/>
            <a:ext cx="1615091" cy="81805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1600" err="1"/>
          </a:p>
        </p:txBody>
      </p:sp>
      <p:sp>
        <p:nvSpPr>
          <p:cNvPr id="14" name="TextBox 13">
            <a:extLst>
              <a:ext uri="{FF2B5EF4-FFF2-40B4-BE49-F238E27FC236}">
                <a16:creationId xmlns:a16="http://schemas.microsoft.com/office/drawing/2014/main" id="{5E431780-B2B2-0E32-88D0-7BA261D87E10}"/>
              </a:ext>
            </a:extLst>
          </p:cNvPr>
          <p:cNvSpPr txBox="1"/>
          <p:nvPr/>
        </p:nvSpPr>
        <p:spPr>
          <a:xfrm>
            <a:off x="4216554" y="5261223"/>
            <a:ext cx="1483098" cy="338554"/>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latin typeface="Helvetica"/>
                <a:cs typeface="Helvetica"/>
              </a:rPr>
              <a:t>Wi-Fi Connect</a:t>
            </a:r>
          </a:p>
        </p:txBody>
      </p:sp>
      <p:sp>
        <p:nvSpPr>
          <p:cNvPr id="15" name="Rectangle: Rounded Corners 14">
            <a:extLst>
              <a:ext uri="{FF2B5EF4-FFF2-40B4-BE49-F238E27FC236}">
                <a16:creationId xmlns:a16="http://schemas.microsoft.com/office/drawing/2014/main" id="{E0FD8699-1BC9-CD38-CBC0-74F1A701967A}"/>
              </a:ext>
            </a:extLst>
          </p:cNvPr>
          <p:cNvSpPr/>
          <p:nvPr/>
        </p:nvSpPr>
        <p:spPr>
          <a:xfrm>
            <a:off x="5927831" y="5012557"/>
            <a:ext cx="1947917" cy="80929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1600" err="1"/>
          </a:p>
        </p:txBody>
      </p:sp>
      <p:sp>
        <p:nvSpPr>
          <p:cNvPr id="16" name="TextBox 15">
            <a:extLst>
              <a:ext uri="{FF2B5EF4-FFF2-40B4-BE49-F238E27FC236}">
                <a16:creationId xmlns:a16="http://schemas.microsoft.com/office/drawing/2014/main" id="{ADB8862D-F964-6CB3-F700-A80AD62D1656}"/>
              </a:ext>
            </a:extLst>
          </p:cNvPr>
          <p:cNvSpPr txBox="1"/>
          <p:nvPr/>
        </p:nvSpPr>
        <p:spPr>
          <a:xfrm>
            <a:off x="5983383" y="5261224"/>
            <a:ext cx="1733167" cy="338554"/>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latin typeface="Helvetica"/>
                <a:cs typeface="Helvetica"/>
              </a:rPr>
              <a:t>Wi-Fi Disconnect</a:t>
            </a:r>
          </a:p>
        </p:txBody>
      </p:sp>
      <p:sp>
        <p:nvSpPr>
          <p:cNvPr id="17" name="Rectangle: Rounded Corners 16">
            <a:extLst>
              <a:ext uri="{FF2B5EF4-FFF2-40B4-BE49-F238E27FC236}">
                <a16:creationId xmlns:a16="http://schemas.microsoft.com/office/drawing/2014/main" id="{EA80873B-6655-BAA8-0BB4-6EDA7DCD00D8}"/>
              </a:ext>
            </a:extLst>
          </p:cNvPr>
          <p:cNvSpPr/>
          <p:nvPr/>
        </p:nvSpPr>
        <p:spPr>
          <a:xfrm>
            <a:off x="7986107" y="5003797"/>
            <a:ext cx="1247229" cy="800539"/>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1600" err="1"/>
          </a:p>
        </p:txBody>
      </p:sp>
      <p:sp>
        <p:nvSpPr>
          <p:cNvPr id="18" name="TextBox 17">
            <a:extLst>
              <a:ext uri="{FF2B5EF4-FFF2-40B4-BE49-F238E27FC236}">
                <a16:creationId xmlns:a16="http://schemas.microsoft.com/office/drawing/2014/main" id="{C50E1D82-34BE-FC64-EFD1-506A8DB8E3D1}"/>
              </a:ext>
            </a:extLst>
          </p:cNvPr>
          <p:cNvSpPr txBox="1"/>
          <p:nvPr/>
        </p:nvSpPr>
        <p:spPr>
          <a:xfrm>
            <a:off x="7958445" y="5226188"/>
            <a:ext cx="1128834" cy="338554"/>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latin typeface="Helvetica"/>
                <a:cs typeface="Helvetica"/>
              </a:rPr>
              <a:t>Wi-Fi Ping</a:t>
            </a:r>
          </a:p>
        </p:txBody>
      </p:sp>
      <p:cxnSp>
        <p:nvCxnSpPr>
          <p:cNvPr id="19" name="Straight Arrow Connector 18">
            <a:extLst>
              <a:ext uri="{FF2B5EF4-FFF2-40B4-BE49-F238E27FC236}">
                <a16:creationId xmlns:a16="http://schemas.microsoft.com/office/drawing/2014/main" id="{6CAC0F11-039E-A90B-0074-EA111A815D77}"/>
              </a:ext>
            </a:extLst>
          </p:cNvPr>
          <p:cNvCxnSpPr/>
          <p:nvPr/>
        </p:nvCxnSpPr>
        <p:spPr>
          <a:xfrm flipH="1">
            <a:off x="3667782" y="4115346"/>
            <a:ext cx="1977718" cy="86185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E3DA45-0A0B-8782-EA42-898E8544F0E9}"/>
              </a:ext>
            </a:extLst>
          </p:cNvPr>
          <p:cNvCxnSpPr>
            <a:cxnSpLocks/>
          </p:cNvCxnSpPr>
          <p:nvPr/>
        </p:nvCxnSpPr>
        <p:spPr>
          <a:xfrm flipH="1">
            <a:off x="4971928" y="4096942"/>
            <a:ext cx="714703" cy="889012"/>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FB572D-FE6E-E04F-7775-387F2245CD46}"/>
              </a:ext>
            </a:extLst>
          </p:cNvPr>
          <p:cNvCxnSpPr>
            <a:cxnSpLocks/>
          </p:cNvCxnSpPr>
          <p:nvPr/>
        </p:nvCxnSpPr>
        <p:spPr>
          <a:xfrm>
            <a:off x="5644736" y="4115582"/>
            <a:ext cx="2858812" cy="853091"/>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2F628F-CF94-3CD5-FE5D-42E089795D8E}"/>
              </a:ext>
            </a:extLst>
          </p:cNvPr>
          <p:cNvCxnSpPr>
            <a:cxnSpLocks/>
          </p:cNvCxnSpPr>
          <p:nvPr/>
        </p:nvCxnSpPr>
        <p:spPr>
          <a:xfrm>
            <a:off x="5661242" y="4106587"/>
            <a:ext cx="1054537" cy="868834"/>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0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DA762-A967-13FF-94C2-FD38A4B9BF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B420FC-9C36-A428-E958-920C04DD1DF6}"/>
              </a:ext>
            </a:extLst>
          </p:cNvPr>
          <p:cNvSpPr>
            <a:spLocks noGrp="1"/>
          </p:cNvSpPr>
          <p:nvPr>
            <p:ph type="title"/>
          </p:nvPr>
        </p:nvSpPr>
        <p:spPr>
          <a:xfrm>
            <a:off x="300037" y="0"/>
            <a:ext cx="11626074" cy="933855"/>
          </a:xfrm>
        </p:spPr>
        <p:txBody>
          <a:bodyPr/>
          <a:lstStyle/>
          <a:p>
            <a:r>
              <a:rPr lang="en-US" sz="3200"/>
              <a:t>Commissioning profile overview</a:t>
            </a:r>
          </a:p>
        </p:txBody>
      </p:sp>
      <p:sp>
        <p:nvSpPr>
          <p:cNvPr id="4" name="TextBox 3">
            <a:extLst>
              <a:ext uri="{FF2B5EF4-FFF2-40B4-BE49-F238E27FC236}">
                <a16:creationId xmlns:a16="http://schemas.microsoft.com/office/drawing/2014/main" id="{7D6D9A81-A89E-2044-1FF4-9E46808426E6}"/>
              </a:ext>
            </a:extLst>
          </p:cNvPr>
          <p:cNvSpPr txBox="1"/>
          <p:nvPr/>
        </p:nvSpPr>
        <p:spPr>
          <a:xfrm>
            <a:off x="223585" y="670558"/>
            <a:ext cx="11968222" cy="3293209"/>
          </a:xfrm>
          <a:prstGeom prst="rect">
            <a:avLst/>
          </a:prstGeom>
          <a:noFill/>
        </p:spPr>
        <p:txBody>
          <a:bodyPr wrap="square" lIns="91440" tIns="45720" rIns="91440" bIns="45720" rtlCol="0" anchor="t">
            <a:spAutoFit/>
          </a:bodyPr>
          <a:lstStyle/>
          <a:p>
            <a:r>
              <a:rPr lang="en-US" sz="1600">
                <a:solidFill>
                  <a:srgbClr val="03234B"/>
                </a:solidFill>
                <a:latin typeface="Arial"/>
                <a:ea typeface="+mj-ea"/>
                <a:cs typeface="Arial"/>
              </a:rPr>
              <a:t>The Wi-Fi commissioning application demonstrates point to point communication using proprietary service and characteristics. It acts as a Peripheral device with one GATT service and four characteristics.</a:t>
            </a:r>
            <a:endParaRPr lang="en-US" sz="1600">
              <a:latin typeface="Arial"/>
              <a:ea typeface="+mj-ea"/>
              <a:cs typeface="Arial"/>
            </a:endParaRPr>
          </a:p>
          <a:p>
            <a:endParaRPr lang="en-US" sz="1600">
              <a:solidFill>
                <a:srgbClr val="03234B"/>
              </a:solidFill>
              <a:latin typeface="Arial"/>
              <a:ea typeface="+mj-ea"/>
              <a:cs typeface="Arial"/>
            </a:endParaRPr>
          </a:p>
          <a:p>
            <a:r>
              <a:rPr lang="en-US" sz="1600">
                <a:solidFill>
                  <a:srgbClr val="03234B"/>
                </a:solidFill>
                <a:latin typeface="Arial"/>
                <a:ea typeface="+mj-ea"/>
                <a:cs typeface="Arial"/>
              </a:rPr>
              <a:t>      </a:t>
            </a:r>
            <a:r>
              <a:rPr lang="en-US" sz="1600" b="1">
                <a:solidFill>
                  <a:srgbClr val="03234B"/>
                </a:solidFill>
                <a:latin typeface="Arial"/>
                <a:ea typeface="+mj-ea"/>
                <a:cs typeface="Arial"/>
              </a:rPr>
              <a:t>Wi-Fi commissioning server:</a:t>
            </a:r>
          </a:p>
          <a:p>
            <a:pPr marL="742950" lvl="1" indent="-285750">
              <a:buFont typeface="Arial"/>
              <a:buChar char="•"/>
            </a:pPr>
            <a:r>
              <a:rPr lang="en-US" sz="1600">
                <a:solidFill>
                  <a:srgbClr val="03234B"/>
                </a:solidFill>
                <a:latin typeface="Arial"/>
                <a:ea typeface="+mj-ea"/>
                <a:cs typeface="Arial"/>
              </a:rPr>
              <a:t>Contains the Wi-Fi commissioning service, which exposes four characteristics:</a:t>
            </a:r>
            <a:r>
              <a:rPr lang="en-US" sz="1600" b="1">
                <a:solidFill>
                  <a:srgbClr val="03234B"/>
                </a:solidFill>
                <a:latin typeface="Arial"/>
                <a:ea typeface="+mj-ea"/>
                <a:cs typeface="Arial"/>
              </a:rPr>
              <a:t> Wi-Fi Control (write), Wi-Fi Configure (write), Wi-Fi Access Point List (notification), Monitoring (Notification)</a:t>
            </a:r>
            <a:r>
              <a:rPr lang="en-US" sz="1600">
                <a:solidFill>
                  <a:srgbClr val="03234B"/>
                </a:solidFill>
                <a:latin typeface="Arial"/>
                <a:ea typeface="+mj-ea"/>
                <a:cs typeface="Arial"/>
              </a:rPr>
              <a:t> to control and monitor a Wi-Fi connection.</a:t>
            </a:r>
          </a:p>
          <a:p>
            <a:pPr marL="742950" lvl="1" indent="-285750">
              <a:buFont typeface="Arial"/>
              <a:buChar char="•"/>
            </a:pPr>
            <a:r>
              <a:rPr lang="en-US" sz="1600">
                <a:solidFill>
                  <a:srgbClr val="03234B"/>
                </a:solidFill>
                <a:latin typeface="Arial"/>
                <a:ea typeface="+mj-ea"/>
                <a:cs typeface="Arial"/>
              </a:rPr>
              <a:t>Is the GATT server</a:t>
            </a:r>
            <a:endParaRPr lang="en-US" sz="1600" b="1">
              <a:solidFill>
                <a:srgbClr val="03234B"/>
              </a:solidFill>
              <a:latin typeface="Arial"/>
              <a:ea typeface="+mj-ea"/>
              <a:cs typeface="Arial"/>
            </a:endParaRPr>
          </a:p>
          <a:p>
            <a:pPr lvl="1"/>
            <a:r>
              <a:rPr lang="en-US" sz="1600" b="1">
                <a:solidFill>
                  <a:srgbClr val="03234B"/>
                </a:solidFill>
                <a:latin typeface="Arial"/>
                <a:ea typeface="+mj-ea"/>
                <a:cs typeface="Arial"/>
              </a:rPr>
              <a:t>Client Collector: (STBLE Toolbox/ ST Web Bluetooth page) </a:t>
            </a:r>
            <a:endParaRPr lang="en-US" sz="1600" b="1">
              <a:ea typeface="+mj-ea"/>
              <a:cs typeface="Arial"/>
            </a:endParaRPr>
          </a:p>
          <a:p>
            <a:pPr marL="742950" lvl="1" indent="-285750">
              <a:buFont typeface="Arial"/>
              <a:buChar char="•"/>
            </a:pPr>
            <a:r>
              <a:rPr lang="en-US" sz="1600">
                <a:solidFill>
                  <a:srgbClr val="03234B"/>
                </a:solidFill>
                <a:latin typeface="Arial"/>
                <a:ea typeface="+mj-ea"/>
                <a:cs typeface="Arial"/>
              </a:rPr>
              <a:t>Accesses the information exposed by the Wi-Fi commissioning application, </a:t>
            </a:r>
            <a:r>
              <a:rPr lang="en-US" sz="1600" b="1">
                <a:solidFill>
                  <a:srgbClr val="03234B"/>
                </a:solidFill>
                <a:latin typeface="Arial"/>
                <a:ea typeface="+mj-ea"/>
                <a:cs typeface="Arial"/>
              </a:rPr>
              <a:t>configures and controls the Wi-Fi connection</a:t>
            </a:r>
            <a:r>
              <a:rPr lang="en-US" sz="1600">
                <a:solidFill>
                  <a:srgbClr val="03234B"/>
                </a:solidFill>
                <a:latin typeface="Arial"/>
                <a:ea typeface="+mj-ea"/>
                <a:cs typeface="Arial"/>
              </a:rPr>
              <a:t> with the write characteristics, </a:t>
            </a:r>
            <a:r>
              <a:rPr lang="en-US" sz="1600" b="1">
                <a:solidFill>
                  <a:srgbClr val="03234B"/>
                </a:solidFill>
                <a:latin typeface="Arial"/>
                <a:ea typeface="+mj-ea"/>
                <a:cs typeface="Arial"/>
              </a:rPr>
              <a:t>monitors the Wi-Fi connection status</a:t>
            </a:r>
            <a:r>
              <a:rPr lang="en-US" sz="1600">
                <a:solidFill>
                  <a:srgbClr val="03234B"/>
                </a:solidFill>
                <a:latin typeface="Arial"/>
                <a:ea typeface="+mj-ea"/>
                <a:cs typeface="Arial"/>
              </a:rPr>
              <a:t> by receiving notifications from it</a:t>
            </a:r>
          </a:p>
          <a:p>
            <a:pPr marL="742950" lvl="1" indent="-285750">
              <a:buFont typeface="Arial"/>
              <a:buChar char="•"/>
            </a:pPr>
            <a:r>
              <a:rPr lang="en-US" sz="1600">
                <a:solidFill>
                  <a:srgbClr val="03234B"/>
                </a:solidFill>
                <a:latin typeface="Arial"/>
                <a:ea typeface="+mj-ea"/>
                <a:cs typeface="Arial"/>
              </a:rPr>
              <a:t>Is the GATT client</a:t>
            </a:r>
          </a:p>
          <a:p>
            <a:endParaRPr lang="en-US" sz="1600">
              <a:latin typeface="+mj-lt"/>
              <a:ea typeface="+mj-ea"/>
              <a:cs typeface="Arial"/>
            </a:endParaRPr>
          </a:p>
        </p:txBody>
      </p:sp>
      <p:pic>
        <p:nvPicPr>
          <p:cNvPr id="2" name="Picture 1" descr="A close-up of a computer chip&#10;&#10;AI-generated content may be incorrect.">
            <a:extLst>
              <a:ext uri="{FF2B5EF4-FFF2-40B4-BE49-F238E27FC236}">
                <a16:creationId xmlns:a16="http://schemas.microsoft.com/office/drawing/2014/main" id="{53F989FC-F5EA-332D-B654-5C11AA9EE196}"/>
              </a:ext>
            </a:extLst>
          </p:cNvPr>
          <p:cNvPicPr>
            <a:picLocks noChangeAspect="1"/>
          </p:cNvPicPr>
          <p:nvPr/>
        </p:nvPicPr>
        <p:blipFill>
          <a:blip r:embed="rId2"/>
          <a:stretch>
            <a:fillRect/>
          </a:stretch>
        </p:blipFill>
        <p:spPr>
          <a:xfrm>
            <a:off x="2647555" y="3624663"/>
            <a:ext cx="9379039" cy="3117223"/>
          </a:xfrm>
          <a:prstGeom prst="rect">
            <a:avLst/>
          </a:prstGeom>
        </p:spPr>
      </p:pic>
    </p:spTree>
    <p:extLst>
      <p:ext uri="{BB962C8B-B14F-4D97-AF65-F5344CB8AC3E}">
        <p14:creationId xmlns:p14="http://schemas.microsoft.com/office/powerpoint/2010/main" val="1456363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table with text on it&#10;&#10;AI-generated content may be incorrect.">
            <a:extLst>
              <a:ext uri="{FF2B5EF4-FFF2-40B4-BE49-F238E27FC236}">
                <a16:creationId xmlns:a16="http://schemas.microsoft.com/office/drawing/2014/main" id="{45CBA20E-28E0-BF1A-4827-BFD399859C27}"/>
              </a:ext>
            </a:extLst>
          </p:cNvPr>
          <p:cNvPicPr>
            <a:picLocks noGrp="1" noChangeAspect="1"/>
          </p:cNvPicPr>
          <p:nvPr>
            <p:ph idx="1"/>
          </p:nvPr>
        </p:nvPicPr>
        <p:blipFill>
          <a:blip r:embed="rId2"/>
          <a:stretch>
            <a:fillRect/>
          </a:stretch>
        </p:blipFill>
        <p:spPr>
          <a:xfrm>
            <a:off x="3887472" y="657483"/>
            <a:ext cx="4719827" cy="2055921"/>
          </a:xfrm>
          <a:prstGeom prst="rect">
            <a:avLst/>
          </a:prstGeom>
        </p:spPr>
      </p:pic>
      <p:sp>
        <p:nvSpPr>
          <p:cNvPr id="5" name="TextBox 4">
            <a:extLst>
              <a:ext uri="{FF2B5EF4-FFF2-40B4-BE49-F238E27FC236}">
                <a16:creationId xmlns:a16="http://schemas.microsoft.com/office/drawing/2014/main" id="{929B4026-4E80-17AF-C359-0AE16AE70272}"/>
              </a:ext>
            </a:extLst>
          </p:cNvPr>
          <p:cNvSpPr txBox="1"/>
          <p:nvPr/>
        </p:nvSpPr>
        <p:spPr>
          <a:xfrm>
            <a:off x="2446510" y="171864"/>
            <a:ext cx="7301999" cy="646331"/>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t>The table below describes the structure of the commissioning service:</a:t>
            </a:r>
          </a:p>
          <a:p>
            <a:endParaRPr lang="en-US"/>
          </a:p>
        </p:txBody>
      </p:sp>
      <p:sp>
        <p:nvSpPr>
          <p:cNvPr id="6" name="TextBox 5">
            <a:extLst>
              <a:ext uri="{FF2B5EF4-FFF2-40B4-BE49-F238E27FC236}">
                <a16:creationId xmlns:a16="http://schemas.microsoft.com/office/drawing/2014/main" id="{1CAF873E-C804-2CD1-EB14-E509BDA8A956}"/>
              </a:ext>
            </a:extLst>
          </p:cNvPr>
          <p:cNvSpPr txBox="1"/>
          <p:nvPr/>
        </p:nvSpPr>
        <p:spPr>
          <a:xfrm>
            <a:off x="5835785" y="4206307"/>
            <a:ext cx="387947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Wi-Fi control characteristic:</a:t>
            </a:r>
            <a:endParaRPr lang="en-US" sz="1400">
              <a:cs typeface="Arial"/>
            </a:endParaRPr>
          </a:p>
          <a:p>
            <a:pPr marL="0" lvl="1"/>
            <a:r>
              <a:rPr lang="en-US" sz="1400"/>
              <a:t>Used to drive the Wi-Fi by launching  scans, connecting or disconnecting from a network</a:t>
            </a:r>
            <a:endParaRPr lang="en-US" sz="1400">
              <a:cs typeface="Arial"/>
            </a:endParaRPr>
          </a:p>
        </p:txBody>
      </p:sp>
      <p:pic>
        <p:nvPicPr>
          <p:cNvPr id="7" name="Picture 6" descr="A screenshot of a computer&#10;&#10;AI-generated content may be incorrect.">
            <a:extLst>
              <a:ext uri="{FF2B5EF4-FFF2-40B4-BE49-F238E27FC236}">
                <a16:creationId xmlns:a16="http://schemas.microsoft.com/office/drawing/2014/main" id="{0DAAA39B-B099-39F3-EBE9-8B9862ED8157}"/>
              </a:ext>
            </a:extLst>
          </p:cNvPr>
          <p:cNvPicPr>
            <a:picLocks noChangeAspect="1"/>
          </p:cNvPicPr>
          <p:nvPr/>
        </p:nvPicPr>
        <p:blipFill>
          <a:blip r:embed="rId3"/>
          <a:stretch>
            <a:fillRect/>
          </a:stretch>
        </p:blipFill>
        <p:spPr>
          <a:xfrm>
            <a:off x="2168746" y="3267436"/>
            <a:ext cx="3093653" cy="2322238"/>
          </a:xfrm>
          <a:prstGeom prst="rect">
            <a:avLst/>
          </a:prstGeom>
        </p:spPr>
      </p:pic>
    </p:spTree>
    <p:extLst>
      <p:ext uri="{BB962C8B-B14F-4D97-AF65-F5344CB8AC3E}">
        <p14:creationId xmlns:p14="http://schemas.microsoft.com/office/powerpoint/2010/main" val="171718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DD5C4DA5-BADB-BE1C-2031-A705FD435245}"/>
              </a:ext>
            </a:extLst>
          </p:cNvPr>
          <p:cNvSpPr txBox="1"/>
          <p:nvPr/>
        </p:nvSpPr>
        <p:spPr>
          <a:xfrm>
            <a:off x="6288923" y="2835405"/>
            <a:ext cx="4395473"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t>Wi-Fi access point list characteristic:</a:t>
            </a:r>
          </a:p>
          <a:p>
            <a:pPr marL="0" lvl="1"/>
            <a:r>
              <a:rPr lang="en-US" sz="1400"/>
              <a:t>Used to notify information about scanned access points</a:t>
            </a:r>
            <a:endParaRPr lang="en-US" sz="1400">
              <a:cs typeface="Arial"/>
            </a:endParaRPr>
          </a:p>
        </p:txBody>
      </p:sp>
      <p:pic>
        <p:nvPicPr>
          <p:cNvPr id="5" name="Picture 4">
            <a:extLst>
              <a:ext uri="{FF2B5EF4-FFF2-40B4-BE49-F238E27FC236}">
                <a16:creationId xmlns:a16="http://schemas.microsoft.com/office/drawing/2014/main" id="{35D15104-BD85-6C02-D0FA-E4461542EC9A}"/>
              </a:ext>
            </a:extLst>
          </p:cNvPr>
          <p:cNvPicPr>
            <a:picLocks noChangeAspect="1"/>
          </p:cNvPicPr>
          <p:nvPr/>
        </p:nvPicPr>
        <p:blipFill>
          <a:blip r:embed="rId2"/>
          <a:stretch>
            <a:fillRect/>
          </a:stretch>
        </p:blipFill>
        <p:spPr>
          <a:xfrm>
            <a:off x="157312" y="2543528"/>
            <a:ext cx="5348232" cy="1181428"/>
          </a:xfrm>
          <a:prstGeom prst="rect">
            <a:avLst/>
          </a:prstGeom>
        </p:spPr>
      </p:pic>
      <p:sp>
        <p:nvSpPr>
          <p:cNvPr id="6" name="TextBox 11">
            <a:extLst>
              <a:ext uri="{FF2B5EF4-FFF2-40B4-BE49-F238E27FC236}">
                <a16:creationId xmlns:a16="http://schemas.microsoft.com/office/drawing/2014/main" id="{43C1FF59-E44E-106A-4BB8-CDC61271212F}"/>
              </a:ext>
            </a:extLst>
          </p:cNvPr>
          <p:cNvSpPr txBox="1"/>
          <p:nvPr/>
        </p:nvSpPr>
        <p:spPr>
          <a:xfrm>
            <a:off x="6399072" y="4810211"/>
            <a:ext cx="3905236" cy="52322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t>Monitoring characteristic:</a:t>
            </a:r>
            <a:endParaRPr lang="en-US" sz="1400" b="1">
              <a:cs typeface="Arial"/>
            </a:endParaRPr>
          </a:p>
          <a:p>
            <a:pPr marL="0" lvl="1"/>
            <a:r>
              <a:rPr lang="en-US" sz="1400"/>
              <a:t>Used to notify information about Wi-Fi network.</a:t>
            </a:r>
            <a:endParaRPr lang="en-US" sz="1400">
              <a:cs typeface="Arial"/>
            </a:endParaRPr>
          </a:p>
        </p:txBody>
      </p:sp>
      <p:pic>
        <p:nvPicPr>
          <p:cNvPr id="7" name="Picture 6" descr="A screen shot of a computer&#10;&#10;AI-generated content may be incorrect.">
            <a:extLst>
              <a:ext uri="{FF2B5EF4-FFF2-40B4-BE49-F238E27FC236}">
                <a16:creationId xmlns:a16="http://schemas.microsoft.com/office/drawing/2014/main" id="{E857C76C-8287-D07B-12E7-FC747607D73F}"/>
              </a:ext>
            </a:extLst>
          </p:cNvPr>
          <p:cNvPicPr>
            <a:picLocks noChangeAspect="1"/>
          </p:cNvPicPr>
          <p:nvPr/>
        </p:nvPicPr>
        <p:blipFill>
          <a:blip r:embed="rId3"/>
          <a:stretch>
            <a:fillRect/>
          </a:stretch>
        </p:blipFill>
        <p:spPr>
          <a:xfrm>
            <a:off x="625392" y="4187850"/>
            <a:ext cx="4416753" cy="1768913"/>
          </a:xfrm>
          <a:prstGeom prst="rect">
            <a:avLst/>
          </a:prstGeom>
        </p:spPr>
      </p:pic>
      <p:pic>
        <p:nvPicPr>
          <p:cNvPr id="12" name="Picture 11" descr="A close-up of a chart&#10;&#10;AI-generated content may be incorrect.">
            <a:extLst>
              <a:ext uri="{FF2B5EF4-FFF2-40B4-BE49-F238E27FC236}">
                <a16:creationId xmlns:a16="http://schemas.microsoft.com/office/drawing/2014/main" id="{280A7A09-A7DF-6AA1-2A8A-D8097014A916}"/>
              </a:ext>
            </a:extLst>
          </p:cNvPr>
          <p:cNvPicPr>
            <a:picLocks noChangeAspect="1"/>
          </p:cNvPicPr>
          <p:nvPr/>
        </p:nvPicPr>
        <p:blipFill>
          <a:blip r:embed="rId4"/>
          <a:stretch>
            <a:fillRect/>
          </a:stretch>
        </p:blipFill>
        <p:spPr>
          <a:xfrm>
            <a:off x="1197523" y="275951"/>
            <a:ext cx="3280542" cy="1909270"/>
          </a:xfrm>
          <a:prstGeom prst="rect">
            <a:avLst/>
          </a:prstGeom>
        </p:spPr>
      </p:pic>
      <p:sp>
        <p:nvSpPr>
          <p:cNvPr id="13" name="TextBox 7">
            <a:extLst>
              <a:ext uri="{FF2B5EF4-FFF2-40B4-BE49-F238E27FC236}">
                <a16:creationId xmlns:a16="http://schemas.microsoft.com/office/drawing/2014/main" id="{6D2E1BC0-6843-9443-284C-A6A15AC478C1}"/>
              </a:ext>
            </a:extLst>
          </p:cNvPr>
          <p:cNvSpPr txBox="1"/>
          <p:nvPr/>
        </p:nvSpPr>
        <p:spPr>
          <a:xfrm>
            <a:off x="6289595" y="802275"/>
            <a:ext cx="3946329"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t>Wi-Fi configure characteristic:</a:t>
            </a:r>
          </a:p>
          <a:p>
            <a:pPr marL="0" lvl="1"/>
            <a:r>
              <a:rPr lang="en-US" sz="1400"/>
              <a:t>Used to setup the Wi-Fi parameters before establishing a connection</a:t>
            </a:r>
            <a:endParaRPr lang="en-US" sz="1400">
              <a:cs typeface="Arial"/>
            </a:endParaRPr>
          </a:p>
        </p:txBody>
      </p:sp>
    </p:spTree>
    <p:extLst>
      <p:ext uri="{BB962C8B-B14F-4D97-AF65-F5344CB8AC3E}">
        <p14:creationId xmlns:p14="http://schemas.microsoft.com/office/powerpoint/2010/main" val="2320085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150F4-29EB-5938-27B8-1CD09DF2620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3F8399E3-1607-627C-9117-60F83A535789}"/>
              </a:ext>
            </a:extLst>
          </p:cNvPr>
          <p:cNvSpPr>
            <a:spLocks noGrp="1"/>
          </p:cNvSpPr>
          <p:nvPr>
            <p:ph type="ctrTitle"/>
          </p:nvPr>
        </p:nvSpPr>
        <p:spPr/>
        <p:txBody>
          <a:bodyPr/>
          <a:lstStyle/>
          <a:p>
            <a:r>
              <a:rPr lang="en-US" sz="2800" b="0">
                <a:cs typeface="Arial"/>
              </a:rPr>
              <a:t>Generating BLE Commissioning app using NUCLEO-U575ZI-Q as host processor (Hands-on)</a:t>
            </a:r>
          </a:p>
        </p:txBody>
      </p:sp>
      <p:pic>
        <p:nvPicPr>
          <p:cNvPr id="3" name="Picture Placeholder 2">
            <a:extLst>
              <a:ext uri="{FF2B5EF4-FFF2-40B4-BE49-F238E27FC236}">
                <a16:creationId xmlns:a16="http://schemas.microsoft.com/office/drawing/2014/main" id="{63B70558-9291-171B-3F64-653433CCD56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4189616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AE9431-B1D8-31F5-B268-8B1E3D7F4D00}"/>
              </a:ext>
            </a:extLst>
          </p:cNvPr>
          <p:cNvPicPr>
            <a:picLocks noGrp="1" noChangeAspect="1"/>
          </p:cNvPicPr>
          <p:nvPr>
            <p:ph idx="1"/>
          </p:nvPr>
        </p:nvPicPr>
        <p:blipFill>
          <a:blip r:embed="rId2"/>
          <a:stretch>
            <a:fillRect/>
          </a:stretch>
        </p:blipFill>
        <p:spPr>
          <a:xfrm>
            <a:off x="282804" y="3429000"/>
            <a:ext cx="4773987" cy="1663797"/>
          </a:xfrm>
        </p:spPr>
      </p:pic>
      <p:sp>
        <p:nvSpPr>
          <p:cNvPr id="3" name="Title 2">
            <a:extLst>
              <a:ext uri="{FF2B5EF4-FFF2-40B4-BE49-F238E27FC236}">
                <a16:creationId xmlns:a16="http://schemas.microsoft.com/office/drawing/2014/main" id="{20FA7259-7E33-4835-C33C-8480B5B9A946}"/>
              </a:ext>
            </a:extLst>
          </p:cNvPr>
          <p:cNvSpPr>
            <a:spLocks noGrp="1"/>
          </p:cNvSpPr>
          <p:nvPr>
            <p:ph type="title"/>
          </p:nvPr>
        </p:nvSpPr>
        <p:spPr/>
        <p:txBody>
          <a:bodyPr/>
          <a:lstStyle/>
          <a:p>
            <a:r>
              <a:rPr lang="en-US" sz="2800"/>
              <a:t>Case 1: Generating BLE Commissioning app using NUCLEO-U575ZI-Q as host processor </a:t>
            </a:r>
            <a:r>
              <a:rPr lang="en-US" sz="3200"/>
              <a:t> </a:t>
            </a:r>
            <a:endParaRPr lang="en-US">
              <a:cs typeface="Arial"/>
            </a:endParaRPr>
          </a:p>
        </p:txBody>
      </p:sp>
      <p:pic>
        <p:nvPicPr>
          <p:cNvPr id="7" name="Picture 6">
            <a:extLst>
              <a:ext uri="{FF2B5EF4-FFF2-40B4-BE49-F238E27FC236}">
                <a16:creationId xmlns:a16="http://schemas.microsoft.com/office/drawing/2014/main" id="{590EDA5E-6A31-D8FE-144B-E1EE5E9BE59D}"/>
              </a:ext>
            </a:extLst>
          </p:cNvPr>
          <p:cNvPicPr>
            <a:picLocks noChangeAspect="1"/>
          </p:cNvPicPr>
          <p:nvPr/>
        </p:nvPicPr>
        <p:blipFill>
          <a:blip r:embed="rId3"/>
          <a:stretch>
            <a:fillRect/>
          </a:stretch>
        </p:blipFill>
        <p:spPr>
          <a:xfrm>
            <a:off x="6176747" y="5749192"/>
            <a:ext cx="5517431" cy="1009362"/>
          </a:xfrm>
          <a:prstGeom prst="rect">
            <a:avLst/>
          </a:prstGeom>
        </p:spPr>
      </p:pic>
      <p:sp>
        <p:nvSpPr>
          <p:cNvPr id="8" name="TextBox 7">
            <a:extLst>
              <a:ext uri="{FF2B5EF4-FFF2-40B4-BE49-F238E27FC236}">
                <a16:creationId xmlns:a16="http://schemas.microsoft.com/office/drawing/2014/main" id="{6575966C-69DF-828C-7D21-6F47C7EBA25B}"/>
              </a:ext>
            </a:extLst>
          </p:cNvPr>
          <p:cNvSpPr txBox="1"/>
          <p:nvPr/>
        </p:nvSpPr>
        <p:spPr>
          <a:xfrm>
            <a:off x="406399" y="1257301"/>
            <a:ext cx="11704221" cy="1815882"/>
          </a:xfrm>
          <a:prstGeom prst="rect">
            <a:avLst/>
          </a:prstGeom>
          <a:noFill/>
        </p:spPr>
        <p:txBody>
          <a:bodyPr wrap="square" lIns="91440" tIns="45720" rIns="91440" bIns="45720" rtlCol="0" anchor="t">
            <a:spAutoFit/>
          </a:bodyPr>
          <a:lstStyle/>
          <a:p>
            <a:r>
              <a:rPr lang="en-US" sz="1600"/>
              <a:t>We would start with the ST67W6X_Echo.ioc file as a starting point and change the configuration to generate the BLE Commissioning application from the STM32CubeMX.</a:t>
            </a:r>
          </a:p>
          <a:p>
            <a:endParaRPr lang="en-US" sz="1600"/>
          </a:p>
          <a:p>
            <a:pPr marL="342900" indent="-342900" algn="l">
              <a:buFont typeface="+mj-lt"/>
              <a:buAutoNum type="arabicPeriod"/>
            </a:pPr>
            <a:r>
              <a:rPr lang="en-US" sz="1600"/>
              <a:t>Browse through C:\X_CUBE_ST67W61_V1.0.0\Projects\NUCLEO-U575ZI Q\Applications\ST67W6X\ST67W6X_Echo</a:t>
            </a:r>
            <a:endParaRPr lang="en-US" sz="1600">
              <a:cs typeface="Arial"/>
            </a:endParaRPr>
          </a:p>
          <a:p>
            <a:pPr marL="342900" indent="-342900" algn="l">
              <a:buFont typeface="+mj-lt"/>
              <a:buAutoNum type="arabicPeriod"/>
            </a:pPr>
            <a:r>
              <a:rPr lang="en-US" sz="1600"/>
              <a:t>Copy ST67W6X_Echo.ioc</a:t>
            </a:r>
            <a:endParaRPr lang="en-US" sz="1600">
              <a:cs typeface="Arial"/>
            </a:endParaRPr>
          </a:p>
          <a:p>
            <a:pPr marL="342900" indent="-342900" algn="l">
              <a:buFont typeface="+mj-lt"/>
              <a:buAutoNum type="arabicPeriod"/>
            </a:pPr>
            <a:r>
              <a:rPr lang="en-US" sz="1600"/>
              <a:t>Create a new directory C:\ST67_Workshop</a:t>
            </a:r>
            <a:endParaRPr lang="en-US" sz="1600">
              <a:cs typeface="Arial"/>
            </a:endParaRPr>
          </a:p>
          <a:p>
            <a:pPr marL="342900" indent="-342900" algn="l">
              <a:buFont typeface="+mj-lt"/>
              <a:buAutoNum type="arabicPeriod"/>
            </a:pPr>
            <a:r>
              <a:rPr lang="en-US" sz="1600"/>
              <a:t>Paste and rename to ST67W6X_BLE_Commissioning.ioc</a:t>
            </a:r>
            <a:endParaRPr lang="en-US" sz="1600">
              <a:cs typeface="Arial"/>
            </a:endParaRPr>
          </a:p>
        </p:txBody>
      </p:sp>
      <p:pic>
        <p:nvPicPr>
          <p:cNvPr id="10" name="Picture 9">
            <a:extLst>
              <a:ext uri="{FF2B5EF4-FFF2-40B4-BE49-F238E27FC236}">
                <a16:creationId xmlns:a16="http://schemas.microsoft.com/office/drawing/2014/main" id="{3F571282-A093-3F53-649B-76D55B75ABB7}"/>
              </a:ext>
            </a:extLst>
          </p:cNvPr>
          <p:cNvPicPr>
            <a:picLocks noChangeAspect="1"/>
          </p:cNvPicPr>
          <p:nvPr/>
        </p:nvPicPr>
        <p:blipFill>
          <a:blip r:embed="rId4"/>
          <a:stretch>
            <a:fillRect/>
          </a:stretch>
        </p:blipFill>
        <p:spPr>
          <a:xfrm>
            <a:off x="5962226" y="3678345"/>
            <a:ext cx="5731952" cy="1009362"/>
          </a:xfrm>
          <a:prstGeom prst="rect">
            <a:avLst/>
          </a:prstGeom>
        </p:spPr>
      </p:pic>
      <p:cxnSp>
        <p:nvCxnSpPr>
          <p:cNvPr id="12" name="Straight Arrow Connector 11">
            <a:extLst>
              <a:ext uri="{FF2B5EF4-FFF2-40B4-BE49-F238E27FC236}">
                <a16:creationId xmlns:a16="http://schemas.microsoft.com/office/drawing/2014/main" id="{A2B30A3D-C7C1-1FD0-AC05-39539A9C844C}"/>
              </a:ext>
            </a:extLst>
          </p:cNvPr>
          <p:cNvCxnSpPr>
            <a:cxnSpLocks/>
          </p:cNvCxnSpPr>
          <p:nvPr/>
        </p:nvCxnSpPr>
        <p:spPr>
          <a:xfrm>
            <a:off x="5146438" y="4220436"/>
            <a:ext cx="699247" cy="0"/>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78965A-5B26-B077-BBC2-01FCEC62B837}"/>
              </a:ext>
            </a:extLst>
          </p:cNvPr>
          <p:cNvCxnSpPr>
            <a:cxnSpLocks/>
          </p:cNvCxnSpPr>
          <p:nvPr/>
        </p:nvCxnSpPr>
        <p:spPr>
          <a:xfrm>
            <a:off x="8678531" y="4770214"/>
            <a:ext cx="0" cy="896471"/>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13DE2E-45E3-F28C-ABEE-7291CB5FAA15}"/>
              </a:ext>
            </a:extLst>
          </p:cNvPr>
          <p:cNvSpPr txBox="1"/>
          <p:nvPr/>
        </p:nvSpPr>
        <p:spPr>
          <a:xfrm>
            <a:off x="5034697" y="3614567"/>
            <a:ext cx="949623" cy="646331"/>
          </a:xfrm>
          <a:prstGeom prst="rect">
            <a:avLst/>
          </a:prstGeom>
          <a:noFill/>
        </p:spPr>
        <p:txBody>
          <a:bodyPr wrap="square" rtlCol="0">
            <a:spAutoFit/>
          </a:bodyPr>
          <a:lstStyle/>
          <a:p>
            <a:pPr algn="l"/>
            <a:r>
              <a:rPr lang="en-US"/>
              <a:t>Copy &amp;</a:t>
            </a:r>
          </a:p>
          <a:p>
            <a:pPr algn="l"/>
            <a:r>
              <a:rPr lang="en-US"/>
              <a:t>Paste</a:t>
            </a:r>
          </a:p>
        </p:txBody>
      </p:sp>
      <p:sp>
        <p:nvSpPr>
          <p:cNvPr id="22" name="TextBox 21">
            <a:extLst>
              <a:ext uri="{FF2B5EF4-FFF2-40B4-BE49-F238E27FC236}">
                <a16:creationId xmlns:a16="http://schemas.microsoft.com/office/drawing/2014/main" id="{355F3573-9855-D4A3-0DA7-65E86DC90EAE}"/>
              </a:ext>
            </a:extLst>
          </p:cNvPr>
          <p:cNvSpPr txBox="1"/>
          <p:nvPr/>
        </p:nvSpPr>
        <p:spPr>
          <a:xfrm>
            <a:off x="8678531" y="5015707"/>
            <a:ext cx="1096414" cy="369332"/>
          </a:xfrm>
          <a:prstGeom prst="rect">
            <a:avLst/>
          </a:prstGeom>
          <a:noFill/>
        </p:spPr>
        <p:txBody>
          <a:bodyPr wrap="square" rtlCol="0">
            <a:spAutoFit/>
          </a:bodyPr>
          <a:lstStyle/>
          <a:p>
            <a:pPr algn="l"/>
            <a:r>
              <a:rPr lang="en-US"/>
              <a:t>Rename</a:t>
            </a:r>
          </a:p>
        </p:txBody>
      </p:sp>
    </p:spTree>
    <p:extLst>
      <p:ext uri="{BB962C8B-B14F-4D97-AF65-F5344CB8AC3E}">
        <p14:creationId xmlns:p14="http://schemas.microsoft.com/office/powerpoint/2010/main" val="111789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AAF273-ED8E-CCE9-651E-AB17ABAC1FAE}"/>
              </a:ext>
            </a:extLst>
          </p:cNvPr>
          <p:cNvSpPr>
            <a:spLocks noGrp="1"/>
          </p:cNvSpPr>
          <p:nvPr>
            <p:ph idx="1"/>
          </p:nvPr>
        </p:nvSpPr>
        <p:spPr>
          <a:xfrm>
            <a:off x="134469" y="1516480"/>
            <a:ext cx="6248401" cy="480142"/>
          </a:xfrm>
        </p:spPr>
        <p:txBody>
          <a:bodyPr vert="horz" lIns="91440" tIns="45720" rIns="90000" bIns="45720" rtlCol="0" anchor="t">
            <a:noAutofit/>
          </a:bodyPr>
          <a:lstStyle/>
          <a:p>
            <a:pPr marL="0" indent="0">
              <a:buNone/>
            </a:pPr>
            <a:r>
              <a:rPr lang="en-US" sz="2000"/>
              <a:t>1. Run STM32CubeMX with </a:t>
            </a:r>
            <a:r>
              <a:rPr lang="en-US" sz="2000" b="1"/>
              <a:t>admin rights</a:t>
            </a:r>
            <a:endParaRPr lang="en-US" b="1"/>
          </a:p>
        </p:txBody>
      </p:sp>
      <p:sp>
        <p:nvSpPr>
          <p:cNvPr id="3" name="Title 2">
            <a:extLst>
              <a:ext uri="{FF2B5EF4-FFF2-40B4-BE49-F238E27FC236}">
                <a16:creationId xmlns:a16="http://schemas.microsoft.com/office/drawing/2014/main" id="{F3452505-4B69-73EA-8D68-B2FDD23B1B0E}"/>
              </a:ext>
            </a:extLst>
          </p:cNvPr>
          <p:cNvSpPr>
            <a:spLocks noGrp="1"/>
          </p:cNvSpPr>
          <p:nvPr>
            <p:ph type="title"/>
          </p:nvPr>
        </p:nvSpPr>
        <p:spPr/>
        <p:txBody>
          <a:bodyPr/>
          <a:lstStyle/>
          <a:p>
            <a:r>
              <a:rPr lang="en-US"/>
              <a:t>Loading </a:t>
            </a:r>
            <a:r>
              <a:rPr lang="en-US" err="1"/>
              <a:t>ioc</a:t>
            </a:r>
            <a:r>
              <a:rPr lang="en-US"/>
              <a:t> file in STM32CubeMX</a:t>
            </a:r>
          </a:p>
        </p:txBody>
      </p:sp>
      <p:pic>
        <p:nvPicPr>
          <p:cNvPr id="5" name="Picture 4">
            <a:extLst>
              <a:ext uri="{FF2B5EF4-FFF2-40B4-BE49-F238E27FC236}">
                <a16:creationId xmlns:a16="http://schemas.microsoft.com/office/drawing/2014/main" id="{7E958B0D-2102-6A6C-5ECD-C9D187811FC2}"/>
              </a:ext>
            </a:extLst>
          </p:cNvPr>
          <p:cNvPicPr>
            <a:picLocks noChangeAspect="1"/>
          </p:cNvPicPr>
          <p:nvPr/>
        </p:nvPicPr>
        <p:blipFill>
          <a:blip r:embed="rId2"/>
          <a:stretch>
            <a:fillRect/>
          </a:stretch>
        </p:blipFill>
        <p:spPr>
          <a:xfrm>
            <a:off x="1008620" y="2832866"/>
            <a:ext cx="4882437" cy="1312774"/>
          </a:xfrm>
          <a:prstGeom prst="rect">
            <a:avLst/>
          </a:prstGeom>
        </p:spPr>
      </p:pic>
      <p:pic>
        <p:nvPicPr>
          <p:cNvPr id="7" name="Picture 6">
            <a:extLst>
              <a:ext uri="{FF2B5EF4-FFF2-40B4-BE49-F238E27FC236}">
                <a16:creationId xmlns:a16="http://schemas.microsoft.com/office/drawing/2014/main" id="{30BED3D5-F58F-BE2D-4DCE-4D6B2A8E546D}"/>
              </a:ext>
            </a:extLst>
          </p:cNvPr>
          <p:cNvPicPr>
            <a:picLocks noChangeAspect="1"/>
          </p:cNvPicPr>
          <p:nvPr/>
        </p:nvPicPr>
        <p:blipFill>
          <a:blip r:embed="rId3"/>
          <a:stretch>
            <a:fillRect/>
          </a:stretch>
        </p:blipFill>
        <p:spPr>
          <a:xfrm>
            <a:off x="6873028" y="1286988"/>
            <a:ext cx="4465707" cy="3055885"/>
          </a:xfrm>
          <a:prstGeom prst="rect">
            <a:avLst/>
          </a:prstGeom>
        </p:spPr>
      </p:pic>
      <p:pic>
        <p:nvPicPr>
          <p:cNvPr id="9" name="Picture 8">
            <a:extLst>
              <a:ext uri="{FF2B5EF4-FFF2-40B4-BE49-F238E27FC236}">
                <a16:creationId xmlns:a16="http://schemas.microsoft.com/office/drawing/2014/main" id="{B71E5824-AC98-9FCE-C60E-C00AA55A8505}"/>
              </a:ext>
            </a:extLst>
          </p:cNvPr>
          <p:cNvPicPr>
            <a:picLocks noChangeAspect="1"/>
          </p:cNvPicPr>
          <p:nvPr/>
        </p:nvPicPr>
        <p:blipFill>
          <a:blip r:embed="rId4"/>
          <a:stretch>
            <a:fillRect/>
          </a:stretch>
        </p:blipFill>
        <p:spPr>
          <a:xfrm>
            <a:off x="1458662" y="4389862"/>
            <a:ext cx="4648236" cy="1600600"/>
          </a:xfrm>
          <a:prstGeom prst="rect">
            <a:avLst/>
          </a:prstGeom>
        </p:spPr>
      </p:pic>
      <p:sp>
        <p:nvSpPr>
          <p:cNvPr id="10" name="TextBox 9">
            <a:extLst>
              <a:ext uri="{FF2B5EF4-FFF2-40B4-BE49-F238E27FC236}">
                <a16:creationId xmlns:a16="http://schemas.microsoft.com/office/drawing/2014/main" id="{FEAA88E0-50F3-1B1E-5142-936CA925F90E}"/>
              </a:ext>
            </a:extLst>
          </p:cNvPr>
          <p:cNvSpPr txBox="1"/>
          <p:nvPr/>
        </p:nvSpPr>
        <p:spPr>
          <a:xfrm>
            <a:off x="134470" y="2113704"/>
            <a:ext cx="1900517" cy="400110"/>
          </a:xfrm>
          <a:prstGeom prst="rect">
            <a:avLst/>
          </a:prstGeom>
          <a:noFill/>
        </p:spPr>
        <p:txBody>
          <a:bodyPr wrap="square" rtlCol="0">
            <a:spAutoFit/>
          </a:bodyPr>
          <a:lstStyle/>
          <a:p>
            <a:pPr algn="l"/>
            <a:r>
              <a:rPr lang="en-US" sz="2000"/>
              <a:t>2. Load Project</a:t>
            </a:r>
          </a:p>
        </p:txBody>
      </p:sp>
      <p:cxnSp>
        <p:nvCxnSpPr>
          <p:cNvPr id="11" name="Straight Arrow Connector 10">
            <a:extLst>
              <a:ext uri="{FF2B5EF4-FFF2-40B4-BE49-F238E27FC236}">
                <a16:creationId xmlns:a16="http://schemas.microsoft.com/office/drawing/2014/main" id="{2BEC2258-5887-3C5D-B376-6710ED45E53B}"/>
              </a:ext>
            </a:extLst>
          </p:cNvPr>
          <p:cNvCxnSpPr>
            <a:cxnSpLocks/>
            <a:stCxn id="10" idx="2"/>
          </p:cNvCxnSpPr>
          <p:nvPr/>
        </p:nvCxnSpPr>
        <p:spPr>
          <a:xfrm>
            <a:off x="1084729" y="2513814"/>
            <a:ext cx="430306" cy="722445"/>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35536A-977A-2099-BA78-7CE64E1A61A1}"/>
              </a:ext>
            </a:extLst>
          </p:cNvPr>
          <p:cNvSpPr txBox="1"/>
          <p:nvPr/>
        </p:nvSpPr>
        <p:spPr>
          <a:xfrm>
            <a:off x="4802823" y="949868"/>
            <a:ext cx="2940424" cy="369332"/>
          </a:xfrm>
          <a:prstGeom prst="rect">
            <a:avLst/>
          </a:prstGeom>
          <a:noFill/>
        </p:spPr>
        <p:txBody>
          <a:bodyPr wrap="square" rtlCol="0">
            <a:spAutoFit/>
          </a:bodyPr>
          <a:lstStyle/>
          <a:p>
            <a:pPr algn="l"/>
            <a:r>
              <a:rPr lang="en-US"/>
              <a:t>3. Go the ST67_Workshop</a:t>
            </a:r>
          </a:p>
        </p:txBody>
      </p:sp>
      <p:cxnSp>
        <p:nvCxnSpPr>
          <p:cNvPr id="15" name="Straight Arrow Connector 14">
            <a:extLst>
              <a:ext uri="{FF2B5EF4-FFF2-40B4-BE49-F238E27FC236}">
                <a16:creationId xmlns:a16="http://schemas.microsoft.com/office/drawing/2014/main" id="{A1F774E9-CDAA-71BB-E524-FDAA9CFF5166}"/>
              </a:ext>
            </a:extLst>
          </p:cNvPr>
          <p:cNvCxnSpPr>
            <a:cxnSpLocks/>
            <a:stCxn id="3" idx="2"/>
          </p:cNvCxnSpPr>
          <p:nvPr/>
        </p:nvCxnSpPr>
        <p:spPr>
          <a:xfrm>
            <a:off x="6104617" y="1304924"/>
            <a:ext cx="1398842" cy="548253"/>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D72154-1399-8E4A-0BE3-C8FF182F970B}"/>
              </a:ext>
            </a:extLst>
          </p:cNvPr>
          <p:cNvSpPr txBox="1"/>
          <p:nvPr/>
        </p:nvSpPr>
        <p:spPr>
          <a:xfrm>
            <a:off x="7195757" y="2591913"/>
            <a:ext cx="2414408" cy="369332"/>
          </a:xfrm>
          <a:prstGeom prst="rect">
            <a:avLst/>
          </a:prstGeom>
          <a:noFill/>
        </p:spPr>
        <p:txBody>
          <a:bodyPr wrap="square" rtlCol="0">
            <a:spAutoFit/>
          </a:bodyPr>
          <a:lstStyle/>
          <a:p>
            <a:pPr algn="l"/>
            <a:r>
              <a:rPr lang="en-US"/>
              <a:t>4. Select the </a:t>
            </a:r>
            <a:r>
              <a:rPr lang="en-US" err="1"/>
              <a:t>ioc</a:t>
            </a:r>
            <a:r>
              <a:rPr lang="en-US"/>
              <a:t> file</a:t>
            </a:r>
          </a:p>
        </p:txBody>
      </p:sp>
      <p:cxnSp>
        <p:nvCxnSpPr>
          <p:cNvPr id="19" name="Straight Arrow Connector 18">
            <a:extLst>
              <a:ext uri="{FF2B5EF4-FFF2-40B4-BE49-F238E27FC236}">
                <a16:creationId xmlns:a16="http://schemas.microsoft.com/office/drawing/2014/main" id="{78F7FAD8-128F-745D-1AEA-15542A17BCB1}"/>
              </a:ext>
            </a:extLst>
          </p:cNvPr>
          <p:cNvCxnSpPr>
            <a:cxnSpLocks/>
          </p:cNvCxnSpPr>
          <p:nvPr/>
        </p:nvCxnSpPr>
        <p:spPr>
          <a:xfrm flipV="1">
            <a:off x="7903967" y="2113704"/>
            <a:ext cx="567680" cy="532844"/>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42E6C2-397C-4F50-B0DD-A991C434B8CF}"/>
              </a:ext>
            </a:extLst>
          </p:cNvPr>
          <p:cNvSpPr txBox="1"/>
          <p:nvPr/>
        </p:nvSpPr>
        <p:spPr>
          <a:xfrm>
            <a:off x="9488862" y="4760259"/>
            <a:ext cx="1900517" cy="378484"/>
          </a:xfrm>
          <a:prstGeom prst="rect">
            <a:avLst/>
          </a:prstGeom>
          <a:noFill/>
        </p:spPr>
        <p:txBody>
          <a:bodyPr wrap="square" rtlCol="0">
            <a:spAutoFit/>
          </a:bodyPr>
          <a:lstStyle/>
          <a:p>
            <a:pPr algn="l"/>
            <a:r>
              <a:rPr lang="en-US"/>
              <a:t>5. Click open</a:t>
            </a:r>
          </a:p>
        </p:txBody>
      </p:sp>
      <p:cxnSp>
        <p:nvCxnSpPr>
          <p:cNvPr id="22" name="Straight Arrow Connector 21">
            <a:extLst>
              <a:ext uri="{FF2B5EF4-FFF2-40B4-BE49-F238E27FC236}">
                <a16:creationId xmlns:a16="http://schemas.microsoft.com/office/drawing/2014/main" id="{C5B0E1C9-72BA-0812-016B-13ACD0AA5477}"/>
              </a:ext>
            </a:extLst>
          </p:cNvPr>
          <p:cNvCxnSpPr>
            <a:cxnSpLocks/>
          </p:cNvCxnSpPr>
          <p:nvPr/>
        </p:nvCxnSpPr>
        <p:spPr>
          <a:xfrm flipV="1">
            <a:off x="10031506" y="4022380"/>
            <a:ext cx="0" cy="737879"/>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51E0B6B-1FCC-3CE9-BBEB-C069051F8BFE}"/>
              </a:ext>
            </a:extLst>
          </p:cNvPr>
          <p:cNvSpPr txBox="1"/>
          <p:nvPr/>
        </p:nvSpPr>
        <p:spPr>
          <a:xfrm>
            <a:off x="2383120" y="6251705"/>
            <a:ext cx="3803936" cy="369332"/>
          </a:xfrm>
          <a:prstGeom prst="rect">
            <a:avLst/>
          </a:prstGeom>
          <a:noFill/>
        </p:spPr>
        <p:txBody>
          <a:bodyPr wrap="square" rtlCol="0">
            <a:spAutoFit/>
          </a:bodyPr>
          <a:lstStyle/>
          <a:p>
            <a:pPr algn="l"/>
            <a:r>
              <a:rPr lang="en-US"/>
              <a:t>6. Migrate (If you get the warning)</a:t>
            </a:r>
          </a:p>
        </p:txBody>
      </p:sp>
      <p:cxnSp>
        <p:nvCxnSpPr>
          <p:cNvPr id="29" name="Straight Arrow Connector 28">
            <a:extLst>
              <a:ext uri="{FF2B5EF4-FFF2-40B4-BE49-F238E27FC236}">
                <a16:creationId xmlns:a16="http://schemas.microsoft.com/office/drawing/2014/main" id="{9F4527E0-6222-FBCE-9661-E3C4B4F8DF82}"/>
              </a:ext>
            </a:extLst>
          </p:cNvPr>
          <p:cNvCxnSpPr>
            <a:cxnSpLocks/>
          </p:cNvCxnSpPr>
          <p:nvPr/>
        </p:nvCxnSpPr>
        <p:spPr>
          <a:xfrm flipV="1">
            <a:off x="3831605" y="5782740"/>
            <a:ext cx="0" cy="420738"/>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93CD3029-0502-43A3-15AC-FF0AC492DAFA}"/>
              </a:ext>
            </a:extLst>
          </p:cNvPr>
          <p:cNvPicPr>
            <a:picLocks noChangeAspect="1"/>
          </p:cNvPicPr>
          <p:nvPr/>
        </p:nvPicPr>
        <p:blipFill>
          <a:blip r:embed="rId5"/>
          <a:stretch>
            <a:fillRect/>
          </a:stretch>
        </p:blipFill>
        <p:spPr>
          <a:xfrm>
            <a:off x="6561699" y="5187145"/>
            <a:ext cx="4065006" cy="1306493"/>
          </a:xfrm>
          <a:prstGeom prst="rect">
            <a:avLst/>
          </a:prstGeom>
        </p:spPr>
      </p:pic>
      <p:sp>
        <p:nvSpPr>
          <p:cNvPr id="6" name="TextBox 5">
            <a:extLst>
              <a:ext uri="{FF2B5EF4-FFF2-40B4-BE49-F238E27FC236}">
                <a16:creationId xmlns:a16="http://schemas.microsoft.com/office/drawing/2014/main" id="{8C58C646-D236-FB62-CFAF-3CD30CD80103}"/>
              </a:ext>
            </a:extLst>
          </p:cNvPr>
          <p:cNvSpPr txBox="1"/>
          <p:nvPr/>
        </p:nvSpPr>
        <p:spPr>
          <a:xfrm>
            <a:off x="10639727" y="5952691"/>
            <a:ext cx="1402190" cy="369332"/>
          </a:xfrm>
          <a:prstGeom prst="rect">
            <a:avLst/>
          </a:prstGeom>
          <a:noFill/>
        </p:spPr>
        <p:txBody>
          <a:bodyPr wrap="square" lIns="91440" tIns="45720" rIns="91440" bIns="45720" rtlCol="0" anchor="t">
            <a:spAutoFit/>
          </a:bodyPr>
          <a:lstStyle/>
          <a:p>
            <a:r>
              <a:rPr lang="en-US">
                <a:cs typeface="Arial"/>
              </a:rPr>
              <a:t>7. Click Ok</a:t>
            </a:r>
          </a:p>
        </p:txBody>
      </p:sp>
      <p:cxnSp>
        <p:nvCxnSpPr>
          <p:cNvPr id="8" name="Straight Arrow Connector 7">
            <a:extLst>
              <a:ext uri="{FF2B5EF4-FFF2-40B4-BE49-F238E27FC236}">
                <a16:creationId xmlns:a16="http://schemas.microsoft.com/office/drawing/2014/main" id="{2CE16792-2ECA-01ED-784A-0745437C3099}"/>
              </a:ext>
            </a:extLst>
          </p:cNvPr>
          <p:cNvCxnSpPr>
            <a:cxnSpLocks/>
          </p:cNvCxnSpPr>
          <p:nvPr/>
        </p:nvCxnSpPr>
        <p:spPr>
          <a:xfrm flipH="1" flipV="1">
            <a:off x="8644743" y="6091397"/>
            <a:ext cx="1986987" cy="5979"/>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84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540805-322F-5BCD-DC14-197C8FBFC762}"/>
              </a:ext>
            </a:extLst>
          </p:cNvPr>
          <p:cNvSpPr>
            <a:spLocks noGrp="1"/>
          </p:cNvSpPr>
          <p:nvPr>
            <p:ph type="title"/>
          </p:nvPr>
        </p:nvSpPr>
        <p:spPr>
          <a:xfrm>
            <a:off x="398649" y="0"/>
            <a:ext cx="11609159" cy="824754"/>
          </a:xfrm>
        </p:spPr>
        <p:txBody>
          <a:bodyPr/>
          <a:lstStyle/>
          <a:p>
            <a:r>
              <a:rPr lang="en-US"/>
              <a:t>Configuration</a:t>
            </a:r>
          </a:p>
        </p:txBody>
      </p:sp>
      <p:pic>
        <p:nvPicPr>
          <p:cNvPr id="5" name="Picture 4">
            <a:extLst>
              <a:ext uri="{FF2B5EF4-FFF2-40B4-BE49-F238E27FC236}">
                <a16:creationId xmlns:a16="http://schemas.microsoft.com/office/drawing/2014/main" id="{6526D2E7-6710-4106-662E-66CEB9B59536}"/>
              </a:ext>
            </a:extLst>
          </p:cNvPr>
          <p:cNvPicPr>
            <a:picLocks noChangeAspect="1"/>
          </p:cNvPicPr>
          <p:nvPr/>
        </p:nvPicPr>
        <p:blipFill>
          <a:blip r:embed="rId3"/>
          <a:stretch>
            <a:fillRect/>
          </a:stretch>
        </p:blipFill>
        <p:spPr>
          <a:xfrm>
            <a:off x="1093985" y="1100324"/>
            <a:ext cx="4248979" cy="1645701"/>
          </a:xfrm>
          <a:prstGeom prst="rect">
            <a:avLst/>
          </a:prstGeom>
        </p:spPr>
      </p:pic>
      <p:pic>
        <p:nvPicPr>
          <p:cNvPr id="9" name="Picture 8">
            <a:extLst>
              <a:ext uri="{FF2B5EF4-FFF2-40B4-BE49-F238E27FC236}">
                <a16:creationId xmlns:a16="http://schemas.microsoft.com/office/drawing/2014/main" id="{9EDD3076-3347-4F85-7286-83FB5F59EB33}"/>
              </a:ext>
            </a:extLst>
          </p:cNvPr>
          <p:cNvPicPr>
            <a:picLocks noChangeAspect="1"/>
          </p:cNvPicPr>
          <p:nvPr/>
        </p:nvPicPr>
        <p:blipFill>
          <a:blip r:embed="rId4"/>
          <a:stretch>
            <a:fillRect/>
          </a:stretch>
        </p:blipFill>
        <p:spPr>
          <a:xfrm>
            <a:off x="1791182" y="3169656"/>
            <a:ext cx="5256938" cy="3045572"/>
          </a:xfrm>
          <a:prstGeom prst="rect">
            <a:avLst/>
          </a:prstGeom>
        </p:spPr>
      </p:pic>
      <p:pic>
        <p:nvPicPr>
          <p:cNvPr id="11" name="Picture 10">
            <a:extLst>
              <a:ext uri="{FF2B5EF4-FFF2-40B4-BE49-F238E27FC236}">
                <a16:creationId xmlns:a16="http://schemas.microsoft.com/office/drawing/2014/main" id="{B84DA9B1-A128-BF6F-8DE6-2DC94E3D8437}"/>
              </a:ext>
            </a:extLst>
          </p:cNvPr>
          <p:cNvPicPr>
            <a:picLocks noChangeAspect="1"/>
          </p:cNvPicPr>
          <p:nvPr/>
        </p:nvPicPr>
        <p:blipFill>
          <a:blip r:embed="rId5"/>
          <a:stretch>
            <a:fillRect/>
          </a:stretch>
        </p:blipFill>
        <p:spPr>
          <a:xfrm>
            <a:off x="7273997" y="824754"/>
            <a:ext cx="4335297" cy="4741600"/>
          </a:xfrm>
          <a:prstGeom prst="rect">
            <a:avLst/>
          </a:prstGeom>
        </p:spPr>
      </p:pic>
      <p:sp>
        <p:nvSpPr>
          <p:cNvPr id="12" name="TextBox 11">
            <a:extLst>
              <a:ext uri="{FF2B5EF4-FFF2-40B4-BE49-F238E27FC236}">
                <a16:creationId xmlns:a16="http://schemas.microsoft.com/office/drawing/2014/main" id="{F79BE25C-E8D1-FF19-AD53-2B9B892846FE}"/>
              </a:ext>
            </a:extLst>
          </p:cNvPr>
          <p:cNvSpPr txBox="1"/>
          <p:nvPr/>
        </p:nvSpPr>
        <p:spPr>
          <a:xfrm>
            <a:off x="1277543" y="1923174"/>
            <a:ext cx="2321714" cy="338554"/>
          </a:xfrm>
          <a:prstGeom prst="rect">
            <a:avLst/>
          </a:prstGeom>
          <a:noFill/>
        </p:spPr>
        <p:txBody>
          <a:bodyPr wrap="square" rtlCol="0">
            <a:spAutoFit/>
          </a:bodyPr>
          <a:lstStyle/>
          <a:p>
            <a:pPr algn="l"/>
            <a:r>
              <a:rPr lang="en-US" sz="1600"/>
              <a:t>1. Select Components</a:t>
            </a:r>
          </a:p>
        </p:txBody>
      </p:sp>
      <p:cxnSp>
        <p:nvCxnSpPr>
          <p:cNvPr id="13" name="Straight Arrow Connector 12">
            <a:extLst>
              <a:ext uri="{FF2B5EF4-FFF2-40B4-BE49-F238E27FC236}">
                <a16:creationId xmlns:a16="http://schemas.microsoft.com/office/drawing/2014/main" id="{F8F15C46-22F2-10BA-9421-8694BB382239}"/>
              </a:ext>
            </a:extLst>
          </p:cNvPr>
          <p:cNvCxnSpPr>
            <a:cxnSpLocks/>
          </p:cNvCxnSpPr>
          <p:nvPr/>
        </p:nvCxnSpPr>
        <p:spPr>
          <a:xfrm flipV="1">
            <a:off x="2351590" y="1619623"/>
            <a:ext cx="672353" cy="381647"/>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BE4041-A833-2F6D-A6E8-ABBDCC047A78}"/>
              </a:ext>
            </a:extLst>
          </p:cNvPr>
          <p:cNvSpPr txBox="1"/>
          <p:nvPr/>
        </p:nvSpPr>
        <p:spPr>
          <a:xfrm>
            <a:off x="-1" y="2758153"/>
            <a:ext cx="3347499" cy="338554"/>
          </a:xfrm>
          <a:prstGeom prst="rect">
            <a:avLst/>
          </a:prstGeom>
          <a:noFill/>
        </p:spPr>
        <p:txBody>
          <a:bodyPr wrap="square" rtlCol="0">
            <a:spAutoFit/>
          </a:bodyPr>
          <a:lstStyle/>
          <a:p>
            <a:pPr algn="l"/>
            <a:r>
              <a:rPr lang="en-US" sz="1600"/>
              <a:t>2. Select BLE Commissioning app</a:t>
            </a:r>
          </a:p>
        </p:txBody>
      </p:sp>
      <p:cxnSp>
        <p:nvCxnSpPr>
          <p:cNvPr id="18" name="Straight Arrow Connector 17">
            <a:extLst>
              <a:ext uri="{FF2B5EF4-FFF2-40B4-BE49-F238E27FC236}">
                <a16:creationId xmlns:a16="http://schemas.microsoft.com/office/drawing/2014/main" id="{04FEA3B9-A8BB-69B9-3C21-C210AF5DDA30}"/>
              </a:ext>
            </a:extLst>
          </p:cNvPr>
          <p:cNvCxnSpPr>
            <a:cxnSpLocks/>
            <a:stCxn id="17" idx="2"/>
          </p:cNvCxnSpPr>
          <p:nvPr/>
        </p:nvCxnSpPr>
        <p:spPr>
          <a:xfrm>
            <a:off x="1673749" y="3096707"/>
            <a:ext cx="1804557" cy="1166918"/>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45AD396-143C-ECBF-E910-5FA1B11EBBCF}"/>
              </a:ext>
            </a:extLst>
          </p:cNvPr>
          <p:cNvSpPr txBox="1"/>
          <p:nvPr/>
        </p:nvSpPr>
        <p:spPr>
          <a:xfrm>
            <a:off x="5283839" y="472345"/>
            <a:ext cx="3980315" cy="338554"/>
          </a:xfrm>
          <a:prstGeom prst="rect">
            <a:avLst/>
          </a:prstGeom>
          <a:noFill/>
        </p:spPr>
        <p:txBody>
          <a:bodyPr wrap="square" rtlCol="0">
            <a:spAutoFit/>
          </a:bodyPr>
          <a:lstStyle/>
          <a:p>
            <a:pPr algn="l"/>
            <a:r>
              <a:rPr lang="en-US" sz="1600"/>
              <a:t>3. Under Middleware and Software Packs</a:t>
            </a:r>
          </a:p>
        </p:txBody>
      </p:sp>
      <p:cxnSp>
        <p:nvCxnSpPr>
          <p:cNvPr id="25" name="Straight Arrow Connector 24">
            <a:extLst>
              <a:ext uri="{FF2B5EF4-FFF2-40B4-BE49-F238E27FC236}">
                <a16:creationId xmlns:a16="http://schemas.microsoft.com/office/drawing/2014/main" id="{117A408B-353D-8F0C-31B6-134087902559}"/>
              </a:ext>
            </a:extLst>
          </p:cNvPr>
          <p:cNvCxnSpPr>
            <a:cxnSpLocks/>
          </p:cNvCxnSpPr>
          <p:nvPr/>
        </p:nvCxnSpPr>
        <p:spPr>
          <a:xfrm>
            <a:off x="6731808" y="760177"/>
            <a:ext cx="487715" cy="661779"/>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7CE656-706D-4BA0-B40C-E0FB2E1156F4}"/>
              </a:ext>
            </a:extLst>
          </p:cNvPr>
          <p:cNvSpPr txBox="1"/>
          <p:nvPr/>
        </p:nvSpPr>
        <p:spPr>
          <a:xfrm>
            <a:off x="6860917" y="5900134"/>
            <a:ext cx="2525286" cy="307777"/>
          </a:xfrm>
          <a:prstGeom prst="rect">
            <a:avLst/>
          </a:prstGeom>
          <a:noFill/>
        </p:spPr>
        <p:txBody>
          <a:bodyPr wrap="square" rtlCol="0">
            <a:spAutoFit/>
          </a:bodyPr>
          <a:lstStyle/>
          <a:p>
            <a:pPr algn="l"/>
            <a:r>
              <a:rPr lang="en-US" sz="1400"/>
              <a:t>4. Select X-CUBE-ST67W61</a:t>
            </a:r>
          </a:p>
        </p:txBody>
      </p:sp>
      <p:cxnSp>
        <p:nvCxnSpPr>
          <p:cNvPr id="29" name="Straight Arrow Connector 28">
            <a:extLst>
              <a:ext uri="{FF2B5EF4-FFF2-40B4-BE49-F238E27FC236}">
                <a16:creationId xmlns:a16="http://schemas.microsoft.com/office/drawing/2014/main" id="{FE2BADE6-AB19-7AF0-3176-A005F3D3E6FE}"/>
              </a:ext>
            </a:extLst>
          </p:cNvPr>
          <p:cNvCxnSpPr>
            <a:cxnSpLocks/>
          </p:cNvCxnSpPr>
          <p:nvPr/>
        </p:nvCxnSpPr>
        <p:spPr>
          <a:xfrm flipV="1">
            <a:off x="7843104" y="5458897"/>
            <a:ext cx="0" cy="515443"/>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10D50CE-E621-4DF1-F9F7-B03FF99B1890}"/>
              </a:ext>
            </a:extLst>
          </p:cNvPr>
          <p:cNvSpPr txBox="1"/>
          <p:nvPr/>
        </p:nvSpPr>
        <p:spPr>
          <a:xfrm>
            <a:off x="9200548" y="5088687"/>
            <a:ext cx="2991452" cy="830997"/>
          </a:xfrm>
          <a:prstGeom prst="rect">
            <a:avLst/>
          </a:prstGeom>
          <a:noFill/>
        </p:spPr>
        <p:txBody>
          <a:bodyPr wrap="square" lIns="91440" tIns="45720" rIns="91440" bIns="45720" rtlCol="0" anchor="t">
            <a:spAutoFit/>
          </a:bodyPr>
          <a:lstStyle/>
          <a:p>
            <a:pPr algn="l"/>
            <a:r>
              <a:rPr lang="en-US" sz="1200"/>
              <a:t>5. Disable W6X_POWER_SAVE_AUTO</a:t>
            </a:r>
          </a:p>
          <a:p>
            <a:r>
              <a:rPr lang="en-US" sz="1200">
                <a:cs typeface="Arial"/>
              </a:rPr>
              <a:t>(NCP in power save mode)</a:t>
            </a:r>
            <a:endParaRPr lang="en-US" sz="1200"/>
          </a:p>
          <a:p>
            <a:pPr algn="l"/>
            <a:r>
              <a:rPr lang="en-US" sz="1200"/>
              <a:t>Note: This define must be 0 if BLE is enabled</a:t>
            </a:r>
            <a:endParaRPr lang="en-US" sz="1200">
              <a:cs typeface="Arial"/>
            </a:endParaRPr>
          </a:p>
        </p:txBody>
      </p:sp>
      <p:cxnSp>
        <p:nvCxnSpPr>
          <p:cNvPr id="35" name="Straight Arrow Connector 34">
            <a:extLst>
              <a:ext uri="{FF2B5EF4-FFF2-40B4-BE49-F238E27FC236}">
                <a16:creationId xmlns:a16="http://schemas.microsoft.com/office/drawing/2014/main" id="{7649CE95-CA2E-A8A5-8727-C724D44E5780}"/>
              </a:ext>
            </a:extLst>
          </p:cNvPr>
          <p:cNvCxnSpPr>
            <a:cxnSpLocks/>
          </p:cNvCxnSpPr>
          <p:nvPr/>
        </p:nvCxnSpPr>
        <p:spPr>
          <a:xfrm flipH="1" flipV="1">
            <a:off x="10578353" y="3295437"/>
            <a:ext cx="1162912" cy="1762471"/>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32B8C2-3BF5-8CA1-BF86-CDEBCD66F5C8}"/>
              </a:ext>
            </a:extLst>
          </p:cNvPr>
          <p:cNvSpPr txBox="1"/>
          <p:nvPr/>
        </p:nvSpPr>
        <p:spPr>
          <a:xfrm>
            <a:off x="1093985" y="6350169"/>
            <a:ext cx="10914457" cy="507831"/>
          </a:xfrm>
          <a:prstGeom prst="rect">
            <a:avLst/>
          </a:prstGeom>
          <a:noFill/>
        </p:spPr>
        <p:txBody>
          <a:bodyPr wrap="square">
            <a:spAutoFit/>
          </a:bodyPr>
          <a:lstStyle/>
          <a:p>
            <a:r>
              <a:rPr lang="en-US" sz="900"/>
              <a:t>Bluetooth Low Energy connection with NCP in Power save mode requires accurate external low-frequency clock. To setup and use external clock, SW and HW settings must be modified.</a:t>
            </a:r>
          </a:p>
          <a:p>
            <a:r>
              <a:rPr lang="en-US" sz="900"/>
              <a:t>Refer to [Wiki Bluetooth LE with low-power setup](https://wiki.st.com/stm32mcu/wiki/Connectivity:How_to_measure_ST67W611M_current_consumption#Bluetooth-C2-AE_LE_with_low-power_setup) page to be informed about required changes.</a:t>
            </a:r>
          </a:p>
        </p:txBody>
      </p:sp>
    </p:spTree>
    <p:extLst>
      <p:ext uri="{BB962C8B-B14F-4D97-AF65-F5344CB8AC3E}">
        <p14:creationId xmlns:p14="http://schemas.microsoft.com/office/powerpoint/2010/main" val="3328035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2F21A1-38AC-CC2B-93EA-75B7319D4A29}"/>
              </a:ext>
            </a:extLst>
          </p:cNvPr>
          <p:cNvSpPr>
            <a:spLocks noGrp="1"/>
          </p:cNvSpPr>
          <p:nvPr>
            <p:ph type="title"/>
          </p:nvPr>
        </p:nvSpPr>
        <p:spPr>
          <a:xfrm>
            <a:off x="371755" y="-3923"/>
            <a:ext cx="11609159" cy="1304925"/>
          </a:xfrm>
        </p:spPr>
        <p:txBody>
          <a:bodyPr/>
          <a:lstStyle/>
          <a:p>
            <a:r>
              <a:rPr lang="en-US"/>
              <a:t>Project Settings</a:t>
            </a:r>
          </a:p>
        </p:txBody>
      </p:sp>
      <p:pic>
        <p:nvPicPr>
          <p:cNvPr id="7" name="Picture 6">
            <a:extLst>
              <a:ext uri="{FF2B5EF4-FFF2-40B4-BE49-F238E27FC236}">
                <a16:creationId xmlns:a16="http://schemas.microsoft.com/office/drawing/2014/main" id="{7EEB6085-8A21-0280-0197-394CD80D846B}"/>
              </a:ext>
            </a:extLst>
          </p:cNvPr>
          <p:cNvPicPr>
            <a:picLocks noChangeAspect="1"/>
          </p:cNvPicPr>
          <p:nvPr/>
        </p:nvPicPr>
        <p:blipFill>
          <a:blip r:embed="rId2"/>
          <a:stretch>
            <a:fillRect/>
          </a:stretch>
        </p:blipFill>
        <p:spPr>
          <a:xfrm>
            <a:off x="543345" y="1425893"/>
            <a:ext cx="6261988" cy="4700956"/>
          </a:xfrm>
          <a:prstGeom prst="rect">
            <a:avLst/>
          </a:prstGeom>
        </p:spPr>
      </p:pic>
      <p:sp>
        <p:nvSpPr>
          <p:cNvPr id="9" name="TextBox 8">
            <a:extLst>
              <a:ext uri="{FF2B5EF4-FFF2-40B4-BE49-F238E27FC236}">
                <a16:creationId xmlns:a16="http://schemas.microsoft.com/office/drawing/2014/main" id="{8E0222E1-4F33-CC5D-87E7-E4B7A385C37B}"/>
              </a:ext>
            </a:extLst>
          </p:cNvPr>
          <p:cNvSpPr txBox="1"/>
          <p:nvPr/>
        </p:nvSpPr>
        <p:spPr>
          <a:xfrm>
            <a:off x="6985747" y="1443318"/>
            <a:ext cx="3377453" cy="1200329"/>
          </a:xfrm>
          <a:prstGeom prst="rect">
            <a:avLst/>
          </a:prstGeom>
          <a:noFill/>
        </p:spPr>
        <p:txBody>
          <a:bodyPr wrap="square">
            <a:spAutoFit/>
          </a:bodyPr>
          <a:lstStyle/>
          <a:p>
            <a:r>
              <a:rPr lang="en-US"/>
              <a:t>Here, we are enabling the Flat directory structure: (i.e. Driver and MW directories copied into your project directory)</a:t>
            </a:r>
          </a:p>
        </p:txBody>
      </p:sp>
      <p:sp>
        <p:nvSpPr>
          <p:cNvPr id="10" name="TextBox 9">
            <a:extLst>
              <a:ext uri="{FF2B5EF4-FFF2-40B4-BE49-F238E27FC236}">
                <a16:creationId xmlns:a16="http://schemas.microsoft.com/office/drawing/2014/main" id="{0455A8CB-2400-D6F6-2305-5B2935A660E7}"/>
              </a:ext>
            </a:extLst>
          </p:cNvPr>
          <p:cNvSpPr txBox="1"/>
          <p:nvPr/>
        </p:nvSpPr>
        <p:spPr>
          <a:xfrm>
            <a:off x="3029209" y="3064810"/>
            <a:ext cx="3657838" cy="338554"/>
          </a:xfrm>
          <a:prstGeom prst="rect">
            <a:avLst/>
          </a:prstGeom>
          <a:noFill/>
        </p:spPr>
        <p:txBody>
          <a:bodyPr wrap="square" rtlCol="0">
            <a:spAutoFit/>
          </a:bodyPr>
          <a:lstStyle/>
          <a:p>
            <a:pPr algn="l"/>
            <a:r>
              <a:rPr lang="en-US" sz="1600"/>
              <a:t>1. Enable “Generate Under Root”</a:t>
            </a:r>
          </a:p>
        </p:txBody>
      </p:sp>
      <p:cxnSp>
        <p:nvCxnSpPr>
          <p:cNvPr id="11" name="Straight Arrow Connector 10">
            <a:extLst>
              <a:ext uri="{FF2B5EF4-FFF2-40B4-BE49-F238E27FC236}">
                <a16:creationId xmlns:a16="http://schemas.microsoft.com/office/drawing/2014/main" id="{8C48924A-D5CF-8F6E-21A9-C2CFC5B7C01E}"/>
              </a:ext>
            </a:extLst>
          </p:cNvPr>
          <p:cNvCxnSpPr>
            <a:cxnSpLocks/>
            <a:stCxn id="9" idx="1"/>
          </p:cNvCxnSpPr>
          <p:nvPr/>
        </p:nvCxnSpPr>
        <p:spPr>
          <a:xfrm flipH="1">
            <a:off x="3675529" y="2043483"/>
            <a:ext cx="3310218" cy="879011"/>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F0EEB5-AE7D-5A40-BE5E-177E356B1D89}"/>
              </a:ext>
            </a:extLst>
          </p:cNvPr>
          <p:cNvSpPr txBox="1"/>
          <p:nvPr/>
        </p:nvSpPr>
        <p:spPr>
          <a:xfrm>
            <a:off x="3212123" y="6286591"/>
            <a:ext cx="3864537" cy="584775"/>
          </a:xfrm>
          <a:prstGeom prst="rect">
            <a:avLst/>
          </a:prstGeom>
          <a:noFill/>
        </p:spPr>
        <p:txBody>
          <a:bodyPr wrap="square" rtlCol="0">
            <a:spAutoFit/>
          </a:bodyPr>
          <a:lstStyle/>
          <a:p>
            <a:pPr algn="l"/>
            <a:r>
              <a:rPr lang="en-US" sz="1600"/>
              <a:t>2. Enable “ Use Default Firmware Location”</a:t>
            </a:r>
          </a:p>
        </p:txBody>
      </p:sp>
      <p:cxnSp>
        <p:nvCxnSpPr>
          <p:cNvPr id="18" name="Straight Arrow Connector 17">
            <a:extLst>
              <a:ext uri="{FF2B5EF4-FFF2-40B4-BE49-F238E27FC236}">
                <a16:creationId xmlns:a16="http://schemas.microsoft.com/office/drawing/2014/main" id="{14CDA8D0-B713-58BD-FE8F-8EC980D8F17F}"/>
              </a:ext>
            </a:extLst>
          </p:cNvPr>
          <p:cNvCxnSpPr>
            <a:cxnSpLocks/>
          </p:cNvCxnSpPr>
          <p:nvPr/>
        </p:nvCxnSpPr>
        <p:spPr>
          <a:xfrm flipH="1" flipV="1">
            <a:off x="2223247" y="5665694"/>
            <a:ext cx="1906982" cy="590117"/>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7199A1-981C-6100-DF80-0E113D4402EF}"/>
              </a:ext>
            </a:extLst>
          </p:cNvPr>
          <p:cNvSpPr/>
          <p:nvPr/>
        </p:nvSpPr>
        <p:spPr>
          <a:xfrm>
            <a:off x="5764306" y="1600491"/>
            <a:ext cx="708212" cy="22462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4" name="Rectangle 23">
            <a:extLst>
              <a:ext uri="{FF2B5EF4-FFF2-40B4-BE49-F238E27FC236}">
                <a16:creationId xmlns:a16="http://schemas.microsoft.com/office/drawing/2014/main" id="{FFF6A255-B9EB-0DF3-B242-CF0113C421AC}"/>
              </a:ext>
            </a:extLst>
          </p:cNvPr>
          <p:cNvSpPr/>
          <p:nvPr/>
        </p:nvSpPr>
        <p:spPr>
          <a:xfrm>
            <a:off x="627529" y="1990165"/>
            <a:ext cx="708212" cy="22462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4150189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53A84-5467-91E1-8FFC-AA3613A822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69A1C9-60D8-EFB6-710D-7EA5A9A1D56B}"/>
              </a:ext>
            </a:extLst>
          </p:cNvPr>
          <p:cNvSpPr>
            <a:spLocks noGrp="1"/>
          </p:cNvSpPr>
          <p:nvPr>
            <p:ph type="title"/>
          </p:nvPr>
        </p:nvSpPr>
        <p:spPr>
          <a:xfrm>
            <a:off x="371157" y="0"/>
            <a:ext cx="11609159" cy="1304925"/>
          </a:xfrm>
        </p:spPr>
        <p:txBody>
          <a:bodyPr/>
          <a:lstStyle/>
          <a:p>
            <a:r>
              <a:rPr lang="en-US"/>
              <a:t>Installing X-CUBE-ST67W61 </a:t>
            </a:r>
          </a:p>
        </p:txBody>
      </p:sp>
      <p:pic>
        <p:nvPicPr>
          <p:cNvPr id="6" name="Picture 5">
            <a:extLst>
              <a:ext uri="{FF2B5EF4-FFF2-40B4-BE49-F238E27FC236}">
                <a16:creationId xmlns:a16="http://schemas.microsoft.com/office/drawing/2014/main" id="{5A52E795-C0D4-2268-F40B-97662EAF7865}"/>
              </a:ext>
            </a:extLst>
          </p:cNvPr>
          <p:cNvPicPr>
            <a:picLocks noChangeAspect="1"/>
          </p:cNvPicPr>
          <p:nvPr/>
        </p:nvPicPr>
        <p:blipFill>
          <a:blip r:embed="rId2"/>
          <a:stretch>
            <a:fillRect/>
          </a:stretch>
        </p:blipFill>
        <p:spPr>
          <a:xfrm>
            <a:off x="518482" y="2805698"/>
            <a:ext cx="5045669" cy="3472630"/>
          </a:xfrm>
          <a:prstGeom prst="rect">
            <a:avLst/>
          </a:prstGeom>
        </p:spPr>
      </p:pic>
      <p:pic>
        <p:nvPicPr>
          <p:cNvPr id="8" name="Picture 7">
            <a:extLst>
              <a:ext uri="{FF2B5EF4-FFF2-40B4-BE49-F238E27FC236}">
                <a16:creationId xmlns:a16="http://schemas.microsoft.com/office/drawing/2014/main" id="{EA6ADD30-9B57-01E7-BE3F-161BC4F8EE62}"/>
              </a:ext>
            </a:extLst>
          </p:cNvPr>
          <p:cNvPicPr>
            <a:picLocks noChangeAspect="1"/>
          </p:cNvPicPr>
          <p:nvPr/>
        </p:nvPicPr>
        <p:blipFill>
          <a:blip r:embed="rId3"/>
          <a:stretch>
            <a:fillRect/>
          </a:stretch>
        </p:blipFill>
        <p:spPr>
          <a:xfrm>
            <a:off x="5721601" y="2419904"/>
            <a:ext cx="6268327" cy="3501538"/>
          </a:xfrm>
          <a:prstGeom prst="rect">
            <a:avLst/>
          </a:prstGeom>
        </p:spPr>
      </p:pic>
      <p:sp>
        <p:nvSpPr>
          <p:cNvPr id="9" name="TextBox 8">
            <a:extLst>
              <a:ext uri="{FF2B5EF4-FFF2-40B4-BE49-F238E27FC236}">
                <a16:creationId xmlns:a16="http://schemas.microsoft.com/office/drawing/2014/main" id="{2F8BC134-3AE3-EB8D-4327-366BE1206697}"/>
              </a:ext>
            </a:extLst>
          </p:cNvPr>
          <p:cNvSpPr txBox="1"/>
          <p:nvPr/>
        </p:nvSpPr>
        <p:spPr>
          <a:xfrm>
            <a:off x="291420" y="991265"/>
            <a:ext cx="11609159" cy="1200329"/>
          </a:xfrm>
          <a:prstGeom prst="rect">
            <a:avLst/>
          </a:prstGeom>
          <a:noFill/>
        </p:spPr>
        <p:txBody>
          <a:bodyPr wrap="square" lIns="91440" tIns="45720" rIns="91440" bIns="45720" rtlCol="0" anchor="t">
            <a:spAutoFit/>
          </a:bodyPr>
          <a:lstStyle/>
          <a:p>
            <a:r>
              <a:rPr lang="en-US" b="1">
                <a:cs typeface="Arial"/>
              </a:rPr>
              <a:t>Open STM32CubeMX with admin rights</a:t>
            </a:r>
          </a:p>
          <a:p>
            <a:pPr marL="342900" indent="-342900" algn="l">
              <a:buAutoNum type="arabicPeriod"/>
            </a:pPr>
            <a:r>
              <a:rPr lang="en-US"/>
              <a:t>Go to “Install/Remove” software packages</a:t>
            </a:r>
            <a:endParaRPr lang="en-US">
              <a:cs typeface="Arial"/>
            </a:endParaRPr>
          </a:p>
          <a:p>
            <a:pPr marL="342900" indent="-342900" algn="l">
              <a:buFont typeface="+mj-lt"/>
              <a:buAutoNum type="arabicPeriod"/>
            </a:pPr>
            <a:r>
              <a:rPr lang="en-US"/>
              <a:t>Under STMicroelectronics tab</a:t>
            </a:r>
            <a:endParaRPr lang="en-US">
              <a:cs typeface="Arial"/>
            </a:endParaRPr>
          </a:p>
          <a:p>
            <a:pPr marL="342900" indent="-342900">
              <a:buFont typeface="+mj-lt"/>
              <a:buAutoNum type="arabicPeriod"/>
            </a:pPr>
            <a:r>
              <a:rPr lang="en-US"/>
              <a:t> Install the X-CUBE-ST67W61</a:t>
            </a:r>
            <a:endParaRPr lang="en-US">
              <a:cs typeface="Arial"/>
            </a:endParaRPr>
          </a:p>
        </p:txBody>
      </p:sp>
      <p:sp>
        <p:nvSpPr>
          <p:cNvPr id="10" name="Rectangle 9">
            <a:extLst>
              <a:ext uri="{FF2B5EF4-FFF2-40B4-BE49-F238E27FC236}">
                <a16:creationId xmlns:a16="http://schemas.microsoft.com/office/drawing/2014/main" id="{A25A157F-4AE9-65A7-F265-8D2950E703BA}"/>
              </a:ext>
            </a:extLst>
          </p:cNvPr>
          <p:cNvSpPr/>
          <p:nvPr/>
        </p:nvSpPr>
        <p:spPr>
          <a:xfrm>
            <a:off x="2627831" y="3802535"/>
            <a:ext cx="2676478" cy="43149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1" name="Rectangle 10">
            <a:extLst>
              <a:ext uri="{FF2B5EF4-FFF2-40B4-BE49-F238E27FC236}">
                <a16:creationId xmlns:a16="http://schemas.microsoft.com/office/drawing/2014/main" id="{8E128818-5080-4E3C-28ED-4D10BC1680E1}"/>
              </a:ext>
            </a:extLst>
          </p:cNvPr>
          <p:cNvSpPr/>
          <p:nvPr/>
        </p:nvSpPr>
        <p:spPr>
          <a:xfrm>
            <a:off x="7255015" y="3174150"/>
            <a:ext cx="1600750" cy="33436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2" name="Rectangle 11">
            <a:extLst>
              <a:ext uri="{FF2B5EF4-FFF2-40B4-BE49-F238E27FC236}">
                <a16:creationId xmlns:a16="http://schemas.microsoft.com/office/drawing/2014/main" id="{2A3B254D-D8C1-4E73-610F-92F8FE00A4B5}"/>
              </a:ext>
            </a:extLst>
          </p:cNvPr>
          <p:cNvSpPr/>
          <p:nvPr/>
        </p:nvSpPr>
        <p:spPr>
          <a:xfrm>
            <a:off x="5711989" y="4475487"/>
            <a:ext cx="6188590" cy="77237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cxnSp>
        <p:nvCxnSpPr>
          <p:cNvPr id="14" name="Straight Arrow Connector 13">
            <a:extLst>
              <a:ext uri="{FF2B5EF4-FFF2-40B4-BE49-F238E27FC236}">
                <a16:creationId xmlns:a16="http://schemas.microsoft.com/office/drawing/2014/main" id="{ACD4B9F1-517E-8CE5-9395-B8A573495793}"/>
              </a:ext>
            </a:extLst>
          </p:cNvPr>
          <p:cNvCxnSpPr>
            <a:cxnSpLocks/>
          </p:cNvCxnSpPr>
          <p:nvPr/>
        </p:nvCxnSpPr>
        <p:spPr>
          <a:xfrm flipH="1">
            <a:off x="2880878" y="2585486"/>
            <a:ext cx="9645" cy="1227075"/>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A96946-A57E-CFD7-D17E-72DA5876AAD0}"/>
              </a:ext>
            </a:extLst>
          </p:cNvPr>
          <p:cNvCxnSpPr>
            <a:cxnSpLocks/>
          </p:cNvCxnSpPr>
          <p:nvPr/>
        </p:nvCxnSpPr>
        <p:spPr>
          <a:xfrm>
            <a:off x="7904921" y="2228220"/>
            <a:ext cx="0" cy="919644"/>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B3FA29-69E5-CB57-EAD1-E1E670154B85}"/>
              </a:ext>
            </a:extLst>
          </p:cNvPr>
          <p:cNvCxnSpPr>
            <a:cxnSpLocks/>
          </p:cNvCxnSpPr>
          <p:nvPr/>
        </p:nvCxnSpPr>
        <p:spPr>
          <a:xfrm flipH="1">
            <a:off x="7904921" y="4697128"/>
            <a:ext cx="1109870" cy="0"/>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EFC9FE3-9806-C3F9-4908-09DC4535CB0B}"/>
              </a:ext>
            </a:extLst>
          </p:cNvPr>
          <p:cNvSpPr txBox="1"/>
          <p:nvPr/>
        </p:nvSpPr>
        <p:spPr>
          <a:xfrm>
            <a:off x="2710060" y="2215774"/>
            <a:ext cx="331256" cy="369332"/>
          </a:xfrm>
          <a:prstGeom prst="rect">
            <a:avLst/>
          </a:prstGeom>
          <a:noFill/>
          <a:ln>
            <a:solidFill>
              <a:schemeClr val="accent6"/>
            </a:solidFill>
          </a:ln>
        </p:spPr>
        <p:txBody>
          <a:bodyPr wrap="square" rtlCol="0">
            <a:spAutoFit/>
          </a:bodyPr>
          <a:lstStyle/>
          <a:p>
            <a:pPr algn="l"/>
            <a:r>
              <a:rPr lang="en-US"/>
              <a:t>1</a:t>
            </a:r>
          </a:p>
        </p:txBody>
      </p:sp>
      <p:sp>
        <p:nvSpPr>
          <p:cNvPr id="24" name="TextBox 23">
            <a:extLst>
              <a:ext uri="{FF2B5EF4-FFF2-40B4-BE49-F238E27FC236}">
                <a16:creationId xmlns:a16="http://schemas.microsoft.com/office/drawing/2014/main" id="{DA515AD4-072B-9EB1-4213-7BF7EB145E65}"/>
              </a:ext>
            </a:extLst>
          </p:cNvPr>
          <p:cNvSpPr txBox="1"/>
          <p:nvPr/>
        </p:nvSpPr>
        <p:spPr>
          <a:xfrm>
            <a:off x="7713920" y="1852035"/>
            <a:ext cx="331256" cy="369332"/>
          </a:xfrm>
          <a:prstGeom prst="rect">
            <a:avLst/>
          </a:prstGeom>
          <a:noFill/>
          <a:ln>
            <a:solidFill>
              <a:schemeClr val="accent6"/>
            </a:solidFill>
          </a:ln>
        </p:spPr>
        <p:txBody>
          <a:bodyPr wrap="square" rtlCol="0">
            <a:spAutoFit/>
          </a:bodyPr>
          <a:lstStyle/>
          <a:p>
            <a:pPr algn="l"/>
            <a:r>
              <a:rPr lang="en-US"/>
              <a:t>2</a:t>
            </a:r>
          </a:p>
        </p:txBody>
      </p:sp>
      <p:sp>
        <p:nvSpPr>
          <p:cNvPr id="25" name="TextBox 24">
            <a:extLst>
              <a:ext uri="{FF2B5EF4-FFF2-40B4-BE49-F238E27FC236}">
                <a16:creationId xmlns:a16="http://schemas.microsoft.com/office/drawing/2014/main" id="{25A44A7F-EA35-5442-18A1-85D1476B8A0A}"/>
              </a:ext>
            </a:extLst>
          </p:cNvPr>
          <p:cNvSpPr txBox="1"/>
          <p:nvPr/>
        </p:nvSpPr>
        <p:spPr>
          <a:xfrm>
            <a:off x="9064486" y="4512462"/>
            <a:ext cx="331256" cy="369332"/>
          </a:xfrm>
          <a:prstGeom prst="rect">
            <a:avLst/>
          </a:prstGeom>
          <a:noFill/>
          <a:ln>
            <a:solidFill>
              <a:schemeClr val="accent6"/>
            </a:solidFill>
          </a:ln>
        </p:spPr>
        <p:txBody>
          <a:bodyPr wrap="square" rtlCol="0">
            <a:spAutoFit/>
          </a:bodyPr>
          <a:lstStyle/>
          <a:p>
            <a:pPr algn="l"/>
            <a:r>
              <a:rPr lang="en-US"/>
              <a:t>3</a:t>
            </a:r>
          </a:p>
        </p:txBody>
      </p:sp>
    </p:spTree>
    <p:extLst>
      <p:ext uri="{BB962C8B-B14F-4D97-AF65-F5344CB8AC3E}">
        <p14:creationId xmlns:p14="http://schemas.microsoft.com/office/powerpoint/2010/main" val="2726868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C90738-7A74-68F8-13EF-7D3923649390}"/>
              </a:ext>
            </a:extLst>
          </p:cNvPr>
          <p:cNvSpPr>
            <a:spLocks noGrp="1"/>
          </p:cNvSpPr>
          <p:nvPr>
            <p:ph type="title"/>
          </p:nvPr>
        </p:nvSpPr>
        <p:spPr>
          <a:xfrm>
            <a:off x="300038" y="-1"/>
            <a:ext cx="11605092" cy="986119"/>
          </a:xfrm>
        </p:spPr>
        <p:txBody>
          <a:bodyPr/>
          <a:lstStyle/>
          <a:p>
            <a:r>
              <a:rPr lang="en-US"/>
              <a:t>Project Settings cont..</a:t>
            </a:r>
          </a:p>
        </p:txBody>
      </p:sp>
      <p:pic>
        <p:nvPicPr>
          <p:cNvPr id="5" name="Picture 4">
            <a:extLst>
              <a:ext uri="{FF2B5EF4-FFF2-40B4-BE49-F238E27FC236}">
                <a16:creationId xmlns:a16="http://schemas.microsoft.com/office/drawing/2014/main" id="{C0735959-10EA-1F4B-3171-3AF8A32C060D}"/>
              </a:ext>
            </a:extLst>
          </p:cNvPr>
          <p:cNvPicPr>
            <a:picLocks noChangeAspect="1"/>
          </p:cNvPicPr>
          <p:nvPr/>
        </p:nvPicPr>
        <p:blipFill>
          <a:blip r:embed="rId2"/>
          <a:stretch>
            <a:fillRect/>
          </a:stretch>
        </p:blipFill>
        <p:spPr>
          <a:xfrm>
            <a:off x="1008249" y="1515450"/>
            <a:ext cx="8628810" cy="4098401"/>
          </a:xfrm>
          <a:prstGeom prst="rect">
            <a:avLst/>
          </a:prstGeom>
        </p:spPr>
      </p:pic>
      <p:sp>
        <p:nvSpPr>
          <p:cNvPr id="7" name="Rectangle 6">
            <a:extLst>
              <a:ext uri="{FF2B5EF4-FFF2-40B4-BE49-F238E27FC236}">
                <a16:creationId xmlns:a16="http://schemas.microsoft.com/office/drawing/2014/main" id="{7B1CB97B-5F65-E707-8259-F228FD385D89}"/>
              </a:ext>
            </a:extLst>
          </p:cNvPr>
          <p:cNvSpPr/>
          <p:nvPr/>
        </p:nvSpPr>
        <p:spPr>
          <a:xfrm>
            <a:off x="1317811" y="3429000"/>
            <a:ext cx="871615" cy="23295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8" name="TextBox 7">
            <a:extLst>
              <a:ext uri="{FF2B5EF4-FFF2-40B4-BE49-F238E27FC236}">
                <a16:creationId xmlns:a16="http://schemas.microsoft.com/office/drawing/2014/main" id="{969A98DA-1F4B-6200-52F5-DB11BBFE6BE6}"/>
              </a:ext>
            </a:extLst>
          </p:cNvPr>
          <p:cNvSpPr txBox="1"/>
          <p:nvPr/>
        </p:nvSpPr>
        <p:spPr>
          <a:xfrm>
            <a:off x="4422359" y="2616141"/>
            <a:ext cx="3930419" cy="338554"/>
          </a:xfrm>
          <a:prstGeom prst="rect">
            <a:avLst/>
          </a:prstGeom>
          <a:noFill/>
        </p:spPr>
        <p:txBody>
          <a:bodyPr wrap="square" rtlCol="0">
            <a:spAutoFit/>
          </a:bodyPr>
          <a:lstStyle/>
          <a:p>
            <a:pPr algn="l"/>
            <a:r>
              <a:rPr lang="en-US" sz="1600"/>
              <a:t>3. Enable “Copy only the necessary files”</a:t>
            </a:r>
          </a:p>
        </p:txBody>
      </p:sp>
      <p:cxnSp>
        <p:nvCxnSpPr>
          <p:cNvPr id="9" name="Straight Arrow Connector 8">
            <a:extLst>
              <a:ext uri="{FF2B5EF4-FFF2-40B4-BE49-F238E27FC236}">
                <a16:creationId xmlns:a16="http://schemas.microsoft.com/office/drawing/2014/main" id="{BC8CF310-1904-A8C8-FBFD-ACC6D02555EC}"/>
              </a:ext>
            </a:extLst>
          </p:cNvPr>
          <p:cNvCxnSpPr>
            <a:cxnSpLocks/>
          </p:cNvCxnSpPr>
          <p:nvPr/>
        </p:nvCxnSpPr>
        <p:spPr>
          <a:xfrm flipH="1" flipV="1">
            <a:off x="3890682" y="2133600"/>
            <a:ext cx="1395995" cy="482540"/>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464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66F660-D5F9-07FA-06C3-D51A4FC0AC62}"/>
              </a:ext>
            </a:extLst>
          </p:cNvPr>
          <p:cNvSpPr>
            <a:spLocks noGrp="1"/>
          </p:cNvSpPr>
          <p:nvPr>
            <p:ph type="title"/>
          </p:nvPr>
        </p:nvSpPr>
        <p:spPr/>
        <p:txBody>
          <a:bodyPr/>
          <a:lstStyle/>
          <a:p>
            <a:r>
              <a:rPr lang="en-US"/>
              <a:t>Generate Code</a:t>
            </a:r>
          </a:p>
        </p:txBody>
      </p:sp>
      <p:pic>
        <p:nvPicPr>
          <p:cNvPr id="5" name="Picture 4">
            <a:extLst>
              <a:ext uri="{FF2B5EF4-FFF2-40B4-BE49-F238E27FC236}">
                <a16:creationId xmlns:a16="http://schemas.microsoft.com/office/drawing/2014/main" id="{11A18F21-84C7-A82C-50AF-27423E2731A4}"/>
              </a:ext>
            </a:extLst>
          </p:cNvPr>
          <p:cNvPicPr>
            <a:picLocks noChangeAspect="1"/>
          </p:cNvPicPr>
          <p:nvPr/>
        </p:nvPicPr>
        <p:blipFill>
          <a:blip r:embed="rId2"/>
          <a:stretch>
            <a:fillRect/>
          </a:stretch>
        </p:blipFill>
        <p:spPr>
          <a:xfrm>
            <a:off x="407614" y="1863617"/>
            <a:ext cx="11195085" cy="3434524"/>
          </a:xfrm>
          <a:prstGeom prst="rect">
            <a:avLst/>
          </a:prstGeom>
        </p:spPr>
      </p:pic>
      <p:sp>
        <p:nvSpPr>
          <p:cNvPr id="6" name="Rectangle 5">
            <a:extLst>
              <a:ext uri="{FF2B5EF4-FFF2-40B4-BE49-F238E27FC236}">
                <a16:creationId xmlns:a16="http://schemas.microsoft.com/office/drawing/2014/main" id="{31FBC66A-6EFF-E411-DE6E-E16BAF4A9C1F}"/>
              </a:ext>
            </a:extLst>
          </p:cNvPr>
          <p:cNvSpPr/>
          <p:nvPr/>
        </p:nvSpPr>
        <p:spPr>
          <a:xfrm>
            <a:off x="663388" y="4648200"/>
            <a:ext cx="871615" cy="23295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7" name="TextBox 6">
            <a:extLst>
              <a:ext uri="{FF2B5EF4-FFF2-40B4-BE49-F238E27FC236}">
                <a16:creationId xmlns:a16="http://schemas.microsoft.com/office/drawing/2014/main" id="{85AB931C-463D-D3E0-2B3A-4AB87767DA04}"/>
              </a:ext>
            </a:extLst>
          </p:cNvPr>
          <p:cNvSpPr txBox="1"/>
          <p:nvPr/>
        </p:nvSpPr>
        <p:spPr>
          <a:xfrm>
            <a:off x="7839768" y="5448576"/>
            <a:ext cx="3487854" cy="830997"/>
          </a:xfrm>
          <a:prstGeom prst="rect">
            <a:avLst/>
          </a:prstGeom>
          <a:noFill/>
        </p:spPr>
        <p:txBody>
          <a:bodyPr wrap="square" lIns="91440" tIns="45720" rIns="91440" bIns="45720" rtlCol="0" anchor="t">
            <a:spAutoFit/>
          </a:bodyPr>
          <a:lstStyle/>
          <a:p>
            <a:pPr algn="l"/>
            <a:r>
              <a:rPr lang="en-US" sz="1600"/>
              <a:t>4. Enable this option</a:t>
            </a:r>
          </a:p>
          <a:p>
            <a:r>
              <a:rPr lang="en-US" sz="1600">
                <a:cs typeface="Arial"/>
              </a:rPr>
              <a:t>(here: we are not generating this function call)</a:t>
            </a:r>
          </a:p>
        </p:txBody>
      </p:sp>
      <p:cxnSp>
        <p:nvCxnSpPr>
          <p:cNvPr id="8" name="Straight Arrow Connector 7">
            <a:extLst>
              <a:ext uri="{FF2B5EF4-FFF2-40B4-BE49-F238E27FC236}">
                <a16:creationId xmlns:a16="http://schemas.microsoft.com/office/drawing/2014/main" id="{3D14D080-95CD-CF45-9C9E-3DD0B81C1561}"/>
              </a:ext>
            </a:extLst>
          </p:cNvPr>
          <p:cNvCxnSpPr>
            <a:cxnSpLocks/>
          </p:cNvCxnSpPr>
          <p:nvPr/>
        </p:nvCxnSpPr>
        <p:spPr>
          <a:xfrm flipH="1" flipV="1">
            <a:off x="9054353" y="4648200"/>
            <a:ext cx="490560" cy="782858"/>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04073A5-131D-E3A2-1124-2B5BF26FA26F}"/>
              </a:ext>
            </a:extLst>
          </p:cNvPr>
          <p:cNvSpPr/>
          <p:nvPr/>
        </p:nvSpPr>
        <p:spPr>
          <a:xfrm>
            <a:off x="8005482" y="1863617"/>
            <a:ext cx="871615" cy="23295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11" name="TextBox 10">
            <a:extLst>
              <a:ext uri="{FF2B5EF4-FFF2-40B4-BE49-F238E27FC236}">
                <a16:creationId xmlns:a16="http://schemas.microsoft.com/office/drawing/2014/main" id="{C9127A52-A3F9-07AF-755D-A21EA46372A4}"/>
              </a:ext>
            </a:extLst>
          </p:cNvPr>
          <p:cNvSpPr txBox="1"/>
          <p:nvPr/>
        </p:nvSpPr>
        <p:spPr>
          <a:xfrm>
            <a:off x="8306838" y="2767211"/>
            <a:ext cx="2021905" cy="341750"/>
          </a:xfrm>
          <a:prstGeom prst="rect">
            <a:avLst/>
          </a:prstGeom>
          <a:noFill/>
        </p:spPr>
        <p:txBody>
          <a:bodyPr wrap="square" rtlCol="0">
            <a:spAutoFit/>
          </a:bodyPr>
          <a:lstStyle/>
          <a:p>
            <a:pPr algn="l"/>
            <a:r>
              <a:rPr lang="en-US" sz="1600"/>
              <a:t>5. Generate Code</a:t>
            </a:r>
          </a:p>
        </p:txBody>
      </p:sp>
      <p:cxnSp>
        <p:nvCxnSpPr>
          <p:cNvPr id="12" name="Straight Arrow Connector 11">
            <a:extLst>
              <a:ext uri="{FF2B5EF4-FFF2-40B4-BE49-F238E27FC236}">
                <a16:creationId xmlns:a16="http://schemas.microsoft.com/office/drawing/2014/main" id="{11282EDE-271E-6AB7-BD87-FD804CAE2EAD}"/>
              </a:ext>
            </a:extLst>
          </p:cNvPr>
          <p:cNvCxnSpPr>
            <a:cxnSpLocks/>
          </p:cNvCxnSpPr>
          <p:nvPr/>
        </p:nvCxnSpPr>
        <p:spPr>
          <a:xfrm flipH="1" flipV="1">
            <a:off x="8680596" y="1984351"/>
            <a:ext cx="490560" cy="782858"/>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262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FBB9F-19BD-5031-33FC-DB33A4625428}"/>
              </a:ext>
            </a:extLst>
          </p:cNvPr>
          <p:cNvSpPr>
            <a:spLocks noGrp="1"/>
          </p:cNvSpPr>
          <p:nvPr>
            <p:ph type="title"/>
          </p:nvPr>
        </p:nvSpPr>
        <p:spPr/>
        <p:txBody>
          <a:bodyPr/>
          <a:lstStyle/>
          <a:p>
            <a:r>
              <a:rPr lang="en-US"/>
              <a:t>STM32CubeIDE</a:t>
            </a:r>
          </a:p>
        </p:txBody>
      </p:sp>
      <p:pic>
        <p:nvPicPr>
          <p:cNvPr id="5" name="Picture 4">
            <a:extLst>
              <a:ext uri="{FF2B5EF4-FFF2-40B4-BE49-F238E27FC236}">
                <a16:creationId xmlns:a16="http://schemas.microsoft.com/office/drawing/2014/main" id="{08F0F289-3C3C-8D35-985B-21206DF5184C}"/>
              </a:ext>
            </a:extLst>
          </p:cNvPr>
          <p:cNvPicPr>
            <a:picLocks noChangeAspect="1"/>
          </p:cNvPicPr>
          <p:nvPr/>
        </p:nvPicPr>
        <p:blipFill>
          <a:blip r:embed="rId2"/>
          <a:stretch>
            <a:fillRect/>
          </a:stretch>
        </p:blipFill>
        <p:spPr>
          <a:xfrm>
            <a:off x="298546" y="348813"/>
            <a:ext cx="5318594" cy="2737305"/>
          </a:xfrm>
          <a:prstGeom prst="rect">
            <a:avLst/>
          </a:prstGeom>
        </p:spPr>
      </p:pic>
      <p:sp>
        <p:nvSpPr>
          <p:cNvPr id="8" name="TextBox 7">
            <a:extLst>
              <a:ext uri="{FF2B5EF4-FFF2-40B4-BE49-F238E27FC236}">
                <a16:creationId xmlns:a16="http://schemas.microsoft.com/office/drawing/2014/main" id="{D4AC5B39-E789-6728-11D7-75D500A9D51E}"/>
              </a:ext>
            </a:extLst>
          </p:cNvPr>
          <p:cNvSpPr txBox="1"/>
          <p:nvPr/>
        </p:nvSpPr>
        <p:spPr>
          <a:xfrm>
            <a:off x="6792385" y="1790661"/>
            <a:ext cx="4275438" cy="830997"/>
          </a:xfrm>
          <a:prstGeom prst="rect">
            <a:avLst/>
          </a:prstGeom>
          <a:noFill/>
        </p:spPr>
        <p:txBody>
          <a:bodyPr wrap="square" lIns="91440" tIns="45720" rIns="91440" bIns="45720" rtlCol="0" anchor="t">
            <a:spAutoFit/>
          </a:bodyPr>
          <a:lstStyle/>
          <a:p>
            <a:r>
              <a:rPr lang="en-US" sz="1600"/>
              <a:t>After, generating the code, you would view similar folder structure under ST67_Workshop</a:t>
            </a:r>
          </a:p>
        </p:txBody>
      </p:sp>
      <p:cxnSp>
        <p:nvCxnSpPr>
          <p:cNvPr id="9" name="Straight Arrow Connector 8">
            <a:extLst>
              <a:ext uri="{FF2B5EF4-FFF2-40B4-BE49-F238E27FC236}">
                <a16:creationId xmlns:a16="http://schemas.microsoft.com/office/drawing/2014/main" id="{0FC622B5-8667-99D2-4D6F-EB9E858FE078}"/>
              </a:ext>
            </a:extLst>
          </p:cNvPr>
          <p:cNvCxnSpPr>
            <a:cxnSpLocks/>
          </p:cNvCxnSpPr>
          <p:nvPr/>
        </p:nvCxnSpPr>
        <p:spPr>
          <a:xfrm flipH="1">
            <a:off x="5792313" y="2022352"/>
            <a:ext cx="1055677" cy="0"/>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7F5C3D8-D64E-B023-DD6C-A19DDCF4CECA}"/>
              </a:ext>
            </a:extLst>
          </p:cNvPr>
          <p:cNvPicPr>
            <a:picLocks noChangeAspect="1"/>
          </p:cNvPicPr>
          <p:nvPr/>
        </p:nvPicPr>
        <p:blipFill>
          <a:blip r:embed="rId3"/>
          <a:stretch>
            <a:fillRect/>
          </a:stretch>
        </p:blipFill>
        <p:spPr>
          <a:xfrm>
            <a:off x="5667981" y="3016158"/>
            <a:ext cx="5797767" cy="2791517"/>
          </a:xfrm>
          <a:prstGeom prst="rect">
            <a:avLst/>
          </a:prstGeom>
        </p:spPr>
      </p:pic>
      <p:cxnSp>
        <p:nvCxnSpPr>
          <p:cNvPr id="17" name="Straight Arrow Connector 16">
            <a:extLst>
              <a:ext uri="{FF2B5EF4-FFF2-40B4-BE49-F238E27FC236}">
                <a16:creationId xmlns:a16="http://schemas.microsoft.com/office/drawing/2014/main" id="{2CB167C2-942F-AFFA-BCCB-C254B688EB9A}"/>
              </a:ext>
            </a:extLst>
          </p:cNvPr>
          <p:cNvCxnSpPr>
            <a:cxnSpLocks/>
          </p:cNvCxnSpPr>
          <p:nvPr/>
        </p:nvCxnSpPr>
        <p:spPr>
          <a:xfrm flipV="1">
            <a:off x="5004486" y="3478427"/>
            <a:ext cx="663495" cy="352168"/>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9E9706-35F6-A1A3-0C82-07A237C45BBD}"/>
              </a:ext>
            </a:extLst>
          </p:cNvPr>
          <p:cNvSpPr txBox="1"/>
          <p:nvPr/>
        </p:nvSpPr>
        <p:spPr>
          <a:xfrm>
            <a:off x="2718011" y="3853839"/>
            <a:ext cx="2949970" cy="584775"/>
          </a:xfrm>
          <a:prstGeom prst="rect">
            <a:avLst/>
          </a:prstGeom>
          <a:noFill/>
        </p:spPr>
        <p:txBody>
          <a:bodyPr wrap="square" rtlCol="0">
            <a:spAutoFit/>
          </a:bodyPr>
          <a:lstStyle/>
          <a:p>
            <a:pPr algn="l"/>
            <a:r>
              <a:rPr lang="en-US" sz="1600"/>
              <a:t>Load the project on the STM32CubeIDE</a:t>
            </a:r>
          </a:p>
        </p:txBody>
      </p:sp>
      <p:cxnSp>
        <p:nvCxnSpPr>
          <p:cNvPr id="23" name="Straight Arrow Connector 22">
            <a:extLst>
              <a:ext uri="{FF2B5EF4-FFF2-40B4-BE49-F238E27FC236}">
                <a16:creationId xmlns:a16="http://schemas.microsoft.com/office/drawing/2014/main" id="{A703AC3A-AB1C-416F-DFEF-BAD0A51BDBDD}"/>
              </a:ext>
            </a:extLst>
          </p:cNvPr>
          <p:cNvCxnSpPr>
            <a:cxnSpLocks/>
          </p:cNvCxnSpPr>
          <p:nvPr/>
        </p:nvCxnSpPr>
        <p:spPr>
          <a:xfrm flipV="1">
            <a:off x="7946979" y="4804719"/>
            <a:ext cx="0" cy="1175951"/>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D90C08F-D94A-D432-E3FC-F569A3AF3909}"/>
              </a:ext>
            </a:extLst>
          </p:cNvPr>
          <p:cNvSpPr txBox="1"/>
          <p:nvPr/>
        </p:nvSpPr>
        <p:spPr>
          <a:xfrm>
            <a:off x="5667981" y="5992945"/>
            <a:ext cx="4963771" cy="584775"/>
          </a:xfrm>
          <a:prstGeom prst="rect">
            <a:avLst/>
          </a:prstGeom>
          <a:noFill/>
        </p:spPr>
        <p:txBody>
          <a:bodyPr wrap="square" rtlCol="0">
            <a:spAutoFit/>
          </a:bodyPr>
          <a:lstStyle/>
          <a:p>
            <a:pPr algn="l"/>
            <a:r>
              <a:rPr lang="en-US" sz="1600"/>
              <a:t>Call </a:t>
            </a:r>
            <a:r>
              <a:rPr lang="en-US" sz="1600" err="1"/>
              <a:t>main_app</a:t>
            </a:r>
            <a:r>
              <a:rPr lang="en-US" sz="1600"/>
              <a:t>() function under </a:t>
            </a:r>
            <a:r>
              <a:rPr lang="en-US" sz="1600" err="1"/>
              <a:t>StartDefaultTask</a:t>
            </a:r>
            <a:r>
              <a:rPr lang="en-US" sz="1600"/>
              <a:t>() in </a:t>
            </a:r>
            <a:r>
              <a:rPr lang="en-US" sz="1600" err="1"/>
              <a:t>app_freertos.c</a:t>
            </a:r>
            <a:r>
              <a:rPr lang="en-US" sz="1600"/>
              <a:t> file</a:t>
            </a:r>
          </a:p>
        </p:txBody>
      </p:sp>
    </p:spTree>
    <p:extLst>
      <p:ext uri="{BB962C8B-B14F-4D97-AF65-F5344CB8AC3E}">
        <p14:creationId xmlns:p14="http://schemas.microsoft.com/office/powerpoint/2010/main" val="2007856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34C5A2-B8EC-1D09-FC46-17C7BDAB3AB8}"/>
              </a:ext>
            </a:extLst>
          </p:cNvPr>
          <p:cNvPicPr>
            <a:picLocks noGrp="1" noChangeAspect="1"/>
          </p:cNvPicPr>
          <p:nvPr>
            <p:ph idx="1"/>
          </p:nvPr>
        </p:nvPicPr>
        <p:blipFill>
          <a:blip r:embed="rId2"/>
          <a:stretch>
            <a:fillRect/>
          </a:stretch>
        </p:blipFill>
        <p:spPr>
          <a:xfrm>
            <a:off x="282804" y="1304925"/>
            <a:ext cx="5449549" cy="1927226"/>
          </a:xfrm>
        </p:spPr>
      </p:pic>
      <p:sp>
        <p:nvSpPr>
          <p:cNvPr id="3" name="Title 2">
            <a:extLst>
              <a:ext uri="{FF2B5EF4-FFF2-40B4-BE49-F238E27FC236}">
                <a16:creationId xmlns:a16="http://schemas.microsoft.com/office/drawing/2014/main" id="{4DD2B65B-D076-07B2-2B10-A39B2D051987}"/>
              </a:ext>
            </a:extLst>
          </p:cNvPr>
          <p:cNvSpPr>
            <a:spLocks noGrp="1"/>
          </p:cNvSpPr>
          <p:nvPr>
            <p:ph type="title"/>
          </p:nvPr>
        </p:nvSpPr>
        <p:spPr/>
        <p:txBody>
          <a:bodyPr/>
          <a:lstStyle/>
          <a:p>
            <a:r>
              <a:rPr lang="en-US"/>
              <a:t>Time to build and flash</a:t>
            </a:r>
          </a:p>
        </p:txBody>
      </p:sp>
      <p:cxnSp>
        <p:nvCxnSpPr>
          <p:cNvPr id="7" name="Straight Arrow Connector 6">
            <a:extLst>
              <a:ext uri="{FF2B5EF4-FFF2-40B4-BE49-F238E27FC236}">
                <a16:creationId xmlns:a16="http://schemas.microsoft.com/office/drawing/2014/main" id="{6B98E238-4117-CA4C-C944-3C474D3FC9FF}"/>
              </a:ext>
            </a:extLst>
          </p:cNvPr>
          <p:cNvCxnSpPr>
            <a:cxnSpLocks/>
          </p:cNvCxnSpPr>
          <p:nvPr/>
        </p:nvCxnSpPr>
        <p:spPr>
          <a:xfrm flipV="1">
            <a:off x="2459756" y="3232151"/>
            <a:ext cx="0" cy="537579"/>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9DF7BB-408E-684C-24FA-BA015216914E}"/>
              </a:ext>
            </a:extLst>
          </p:cNvPr>
          <p:cNvSpPr txBox="1"/>
          <p:nvPr/>
        </p:nvSpPr>
        <p:spPr>
          <a:xfrm>
            <a:off x="791390" y="3769730"/>
            <a:ext cx="4312210" cy="369332"/>
          </a:xfrm>
          <a:prstGeom prst="rect">
            <a:avLst/>
          </a:prstGeom>
          <a:noFill/>
        </p:spPr>
        <p:txBody>
          <a:bodyPr wrap="square" rtlCol="0">
            <a:spAutoFit/>
          </a:bodyPr>
          <a:lstStyle/>
          <a:p>
            <a:pPr algn="l"/>
            <a:r>
              <a:rPr lang="en-US"/>
              <a:t>Console after building the application</a:t>
            </a:r>
          </a:p>
        </p:txBody>
      </p:sp>
      <p:pic>
        <p:nvPicPr>
          <p:cNvPr id="15" name="Picture 14">
            <a:extLst>
              <a:ext uri="{FF2B5EF4-FFF2-40B4-BE49-F238E27FC236}">
                <a16:creationId xmlns:a16="http://schemas.microsoft.com/office/drawing/2014/main" id="{D34374DE-306B-AC69-E448-E0987FA2E813}"/>
              </a:ext>
            </a:extLst>
          </p:cNvPr>
          <p:cNvPicPr>
            <a:picLocks noChangeAspect="1"/>
          </p:cNvPicPr>
          <p:nvPr/>
        </p:nvPicPr>
        <p:blipFill>
          <a:blip r:embed="rId3"/>
          <a:stretch>
            <a:fillRect/>
          </a:stretch>
        </p:blipFill>
        <p:spPr>
          <a:xfrm>
            <a:off x="6104616" y="2018295"/>
            <a:ext cx="5730044" cy="3451425"/>
          </a:xfrm>
          <a:prstGeom prst="rect">
            <a:avLst/>
          </a:prstGeom>
        </p:spPr>
      </p:pic>
      <p:cxnSp>
        <p:nvCxnSpPr>
          <p:cNvPr id="17" name="Straight Arrow Connector 16">
            <a:extLst>
              <a:ext uri="{FF2B5EF4-FFF2-40B4-BE49-F238E27FC236}">
                <a16:creationId xmlns:a16="http://schemas.microsoft.com/office/drawing/2014/main" id="{24498792-9939-F197-A60C-F422C7A5A724}"/>
              </a:ext>
            </a:extLst>
          </p:cNvPr>
          <p:cNvCxnSpPr>
            <a:cxnSpLocks/>
          </p:cNvCxnSpPr>
          <p:nvPr/>
        </p:nvCxnSpPr>
        <p:spPr>
          <a:xfrm flipV="1">
            <a:off x="8916741" y="5546886"/>
            <a:ext cx="0" cy="537579"/>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B73DD4-C7A3-28E0-2EEB-B6BB416CC8C5}"/>
              </a:ext>
            </a:extLst>
          </p:cNvPr>
          <p:cNvSpPr txBox="1"/>
          <p:nvPr/>
        </p:nvSpPr>
        <p:spPr>
          <a:xfrm>
            <a:off x="6363420" y="6200211"/>
            <a:ext cx="5225669" cy="584775"/>
          </a:xfrm>
          <a:prstGeom prst="rect">
            <a:avLst/>
          </a:prstGeom>
          <a:noFill/>
        </p:spPr>
        <p:txBody>
          <a:bodyPr wrap="square" rtlCol="0">
            <a:spAutoFit/>
          </a:bodyPr>
          <a:lstStyle/>
          <a:p>
            <a:pPr algn="l"/>
            <a:r>
              <a:rPr lang="en-US" sz="1600"/>
              <a:t>Tera Term logs after flashing the BLE Commissioning application</a:t>
            </a:r>
          </a:p>
        </p:txBody>
      </p:sp>
    </p:spTree>
    <p:extLst>
      <p:ext uri="{BB962C8B-B14F-4D97-AF65-F5344CB8AC3E}">
        <p14:creationId xmlns:p14="http://schemas.microsoft.com/office/powerpoint/2010/main" val="2661617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150F4-29EB-5938-27B8-1CD09DF2620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3F8399E3-1607-627C-9117-60F83A535789}"/>
              </a:ext>
            </a:extLst>
          </p:cNvPr>
          <p:cNvSpPr>
            <a:spLocks noGrp="1"/>
          </p:cNvSpPr>
          <p:nvPr>
            <p:ph type="ctrTitle"/>
          </p:nvPr>
        </p:nvSpPr>
        <p:spPr/>
        <p:txBody>
          <a:bodyPr/>
          <a:lstStyle/>
          <a:p>
            <a:r>
              <a:rPr lang="en-US" sz="2800" b="0">
                <a:cs typeface="Arial"/>
              </a:rPr>
              <a:t>Porting to a new host processor using STM32CubeMX</a:t>
            </a:r>
          </a:p>
        </p:txBody>
      </p:sp>
      <p:pic>
        <p:nvPicPr>
          <p:cNvPr id="3" name="Picture Placeholder 2">
            <a:extLst>
              <a:ext uri="{FF2B5EF4-FFF2-40B4-BE49-F238E27FC236}">
                <a16:creationId xmlns:a16="http://schemas.microsoft.com/office/drawing/2014/main" id="{63B70558-9291-171B-3F64-653433CCD56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1530622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38296D-3A9B-24D5-37B1-FCE0B474CD7C}"/>
              </a:ext>
            </a:extLst>
          </p:cNvPr>
          <p:cNvSpPr>
            <a:spLocks noGrp="1"/>
          </p:cNvSpPr>
          <p:nvPr>
            <p:ph idx="1"/>
          </p:nvPr>
        </p:nvSpPr>
        <p:spPr>
          <a:xfrm>
            <a:off x="300038" y="1301047"/>
            <a:ext cx="11582280" cy="4975043"/>
          </a:xfrm>
        </p:spPr>
        <p:txBody>
          <a:bodyPr vert="horz" lIns="91440" tIns="45720" rIns="90000" bIns="45720" rtlCol="0" anchor="t">
            <a:noAutofit/>
          </a:bodyPr>
          <a:lstStyle/>
          <a:p>
            <a:pPr marL="457200" indent="-457200">
              <a:buAutoNum type="arabicPeriod"/>
            </a:pPr>
            <a:r>
              <a:rPr lang="en-US" b="1">
                <a:cs typeface="Arial"/>
              </a:rPr>
              <a:t>Select the Host MCU </a:t>
            </a:r>
            <a:endParaRPr lang="en-US">
              <a:cs typeface="Arial"/>
            </a:endParaRPr>
          </a:p>
          <a:p>
            <a:pPr marL="0" indent="0">
              <a:buNone/>
            </a:pPr>
            <a:r>
              <a:rPr lang="en-US">
                <a:cs typeface="Arial"/>
              </a:rPr>
              <a:t>   </a:t>
            </a:r>
            <a:r>
              <a:rPr lang="en-US" sz="2000">
                <a:cs typeface="Arial"/>
              </a:rPr>
              <a:t> Choose the target STM32 part number from the STM32CubeMX</a:t>
            </a:r>
          </a:p>
          <a:p>
            <a:pPr marL="0" indent="0">
              <a:buNone/>
            </a:pPr>
            <a:r>
              <a:rPr lang="en-US" b="1">
                <a:cs typeface="Arial"/>
              </a:rPr>
              <a:t>2.   Check schematics of Host MCU and ST67</a:t>
            </a:r>
          </a:p>
          <a:p>
            <a:pPr marL="0" indent="0">
              <a:buNone/>
            </a:pPr>
            <a:r>
              <a:rPr lang="en-US">
                <a:cs typeface="Arial"/>
              </a:rPr>
              <a:t>    </a:t>
            </a:r>
            <a:r>
              <a:rPr lang="en-US" sz="2000">
                <a:cs typeface="Arial"/>
              </a:rPr>
              <a:t> Review pin mappings for SPI, GPIO, USART</a:t>
            </a:r>
          </a:p>
          <a:p>
            <a:pPr marL="0" indent="0">
              <a:buNone/>
            </a:pPr>
            <a:r>
              <a:rPr lang="en-US" b="1">
                <a:cs typeface="Arial"/>
              </a:rPr>
              <a:t>3.   Configure USART for Debugging</a:t>
            </a:r>
          </a:p>
          <a:p>
            <a:pPr marL="0" indent="0">
              <a:buNone/>
            </a:pPr>
            <a:r>
              <a:rPr lang="en-US">
                <a:cs typeface="Arial"/>
              </a:rPr>
              <a:t>    </a:t>
            </a:r>
            <a:r>
              <a:rPr lang="en-US" sz="2000">
                <a:cs typeface="Arial"/>
              </a:rPr>
              <a:t>Used for debugging logs via </a:t>
            </a:r>
            <a:r>
              <a:rPr lang="en-US" sz="2000" err="1">
                <a:cs typeface="Arial"/>
              </a:rPr>
              <a:t>STLink</a:t>
            </a:r>
            <a:r>
              <a:rPr lang="en-US" sz="2000">
                <a:cs typeface="Arial"/>
              </a:rPr>
              <a:t> virtual port</a:t>
            </a:r>
          </a:p>
          <a:p>
            <a:pPr marL="0" indent="0">
              <a:buNone/>
            </a:pPr>
            <a:r>
              <a:rPr lang="en-US" b="1">
                <a:cs typeface="Arial"/>
              </a:rPr>
              <a:t>4.    Configure the SPI Interface for Host MCU and ST67 communication</a:t>
            </a:r>
          </a:p>
          <a:p>
            <a:pPr marL="0" indent="0">
              <a:buNone/>
            </a:pPr>
            <a:r>
              <a:rPr lang="en-US">
                <a:cs typeface="Arial"/>
              </a:rPr>
              <a:t>    </a:t>
            </a:r>
            <a:r>
              <a:rPr lang="en-US" sz="2000">
                <a:cs typeface="Arial"/>
              </a:rPr>
              <a:t>Set SPI pins, SPI mode</a:t>
            </a:r>
          </a:p>
          <a:p>
            <a:pPr marL="0" indent="0">
              <a:buNone/>
            </a:pPr>
            <a:r>
              <a:rPr lang="en-US" b="1">
                <a:cs typeface="Arial"/>
              </a:rPr>
              <a:t>5.  Configure DMA Channels for SPI</a:t>
            </a:r>
          </a:p>
          <a:p>
            <a:pPr marL="0" indent="0">
              <a:buNone/>
            </a:pPr>
            <a:r>
              <a:rPr lang="en-US">
                <a:cs typeface="Arial"/>
              </a:rPr>
              <a:t>      </a:t>
            </a:r>
            <a:r>
              <a:rPr lang="en-US" sz="2000">
                <a:cs typeface="Arial"/>
              </a:rPr>
              <a:t>Fast and reliable SPI data transfer, reducing CPU load during transmission</a:t>
            </a:r>
          </a:p>
          <a:p>
            <a:pPr marL="0" indent="0">
              <a:buNone/>
            </a:pPr>
            <a:r>
              <a:rPr lang="en-US">
                <a:cs typeface="Arial"/>
              </a:rPr>
              <a:t> </a:t>
            </a:r>
          </a:p>
        </p:txBody>
      </p:sp>
      <p:sp>
        <p:nvSpPr>
          <p:cNvPr id="3" name="Title 2">
            <a:extLst>
              <a:ext uri="{FF2B5EF4-FFF2-40B4-BE49-F238E27FC236}">
                <a16:creationId xmlns:a16="http://schemas.microsoft.com/office/drawing/2014/main" id="{CF4B1E78-492D-B4DF-3CEB-A85EDB3DC08C}"/>
              </a:ext>
            </a:extLst>
          </p:cNvPr>
          <p:cNvSpPr>
            <a:spLocks noGrp="1"/>
          </p:cNvSpPr>
          <p:nvPr>
            <p:ph type="title"/>
          </p:nvPr>
        </p:nvSpPr>
        <p:spPr/>
        <p:txBody>
          <a:bodyPr/>
          <a:lstStyle/>
          <a:p>
            <a:r>
              <a:rPr lang="en-US">
                <a:cs typeface="Arial"/>
              </a:rPr>
              <a:t>Porting over new host processor(1/3)</a:t>
            </a:r>
          </a:p>
        </p:txBody>
      </p:sp>
    </p:spTree>
    <p:extLst>
      <p:ext uri="{BB962C8B-B14F-4D97-AF65-F5344CB8AC3E}">
        <p14:creationId xmlns:p14="http://schemas.microsoft.com/office/powerpoint/2010/main" val="4196319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D24AF-6996-0398-FF45-F3651DB726B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7196C-D911-C880-CFEB-A3299AD46397}"/>
              </a:ext>
            </a:extLst>
          </p:cNvPr>
          <p:cNvSpPr>
            <a:spLocks noGrp="1"/>
          </p:cNvSpPr>
          <p:nvPr>
            <p:ph idx="1"/>
          </p:nvPr>
        </p:nvSpPr>
        <p:spPr>
          <a:xfrm>
            <a:off x="300038" y="1301047"/>
            <a:ext cx="11582280" cy="4975043"/>
          </a:xfrm>
        </p:spPr>
        <p:txBody>
          <a:bodyPr vert="horz" lIns="91440" tIns="45720" rIns="90000" bIns="45720" rtlCol="0" anchor="t">
            <a:noAutofit/>
          </a:bodyPr>
          <a:lstStyle/>
          <a:p>
            <a:pPr marL="0" indent="0">
              <a:buNone/>
            </a:pPr>
            <a:r>
              <a:rPr lang="en-US" b="1">
                <a:cs typeface="Arial"/>
              </a:rPr>
              <a:t>6.   Configure GPIO Pins </a:t>
            </a:r>
            <a:r>
              <a:rPr lang="en-US" sz="2000">
                <a:cs typeface="Arial"/>
              </a:rPr>
              <a:t>( CHIP_EN, SPI_RDY, SPI_CS, BOOT, </a:t>
            </a:r>
            <a:r>
              <a:rPr lang="en-US" sz="2000" err="1">
                <a:cs typeface="Arial"/>
              </a:rPr>
              <a:t>User_Button</a:t>
            </a:r>
            <a:r>
              <a:rPr lang="en-US" sz="2000">
                <a:cs typeface="Arial"/>
              </a:rPr>
              <a:t>)</a:t>
            </a:r>
          </a:p>
          <a:p>
            <a:pPr marL="0" indent="0">
              <a:buNone/>
            </a:pPr>
            <a:r>
              <a:rPr lang="en-US">
                <a:cs typeface="Arial"/>
              </a:rPr>
              <a:t>    </a:t>
            </a:r>
            <a:r>
              <a:rPr lang="en-US" sz="2000">
                <a:cs typeface="Arial"/>
              </a:rPr>
              <a:t>  Set GPIO Mode, GPIO output level, GPIO Maximum Output speed</a:t>
            </a:r>
          </a:p>
          <a:p>
            <a:pPr marL="0" indent="0">
              <a:buNone/>
            </a:pPr>
            <a:r>
              <a:rPr lang="en-US" b="1">
                <a:cs typeface="Arial"/>
              </a:rPr>
              <a:t>7.   Configure SYS </a:t>
            </a:r>
            <a:r>
              <a:rPr lang="en-US" sz="2000">
                <a:cs typeface="Arial"/>
              </a:rPr>
              <a:t>(Time base Source)</a:t>
            </a:r>
          </a:p>
          <a:p>
            <a:pPr marL="0" indent="0">
              <a:buNone/>
            </a:pPr>
            <a:r>
              <a:rPr lang="en-US" b="1">
                <a:cs typeface="Arial"/>
              </a:rPr>
              <a:t>8.   Configure Clock </a:t>
            </a:r>
          </a:p>
          <a:p>
            <a:pPr marL="0" indent="0">
              <a:buNone/>
            </a:pPr>
            <a:r>
              <a:rPr lang="en-US" b="1">
                <a:cs typeface="Arial"/>
              </a:rPr>
              <a:t>9.   Enable FreeRTOS Middleware </a:t>
            </a:r>
          </a:p>
          <a:p>
            <a:pPr marL="0" indent="0">
              <a:buNone/>
            </a:pPr>
            <a:r>
              <a:rPr lang="en-US" sz="2000">
                <a:cs typeface="Arial"/>
              </a:rPr>
              <a:t>             Setup default task, heap size, stack size and required priorities</a:t>
            </a:r>
          </a:p>
          <a:p>
            <a:pPr marL="0" indent="0">
              <a:buNone/>
            </a:pPr>
            <a:r>
              <a:rPr lang="en-US" b="1">
                <a:cs typeface="Arial"/>
              </a:rPr>
              <a:t>10.  Enable X-CUBE-ST67W61</a:t>
            </a:r>
          </a:p>
          <a:p>
            <a:pPr marL="0" indent="0">
              <a:buNone/>
            </a:pPr>
            <a:r>
              <a:rPr lang="en-US" b="1">
                <a:cs typeface="Arial"/>
              </a:rPr>
              <a:t>   </a:t>
            </a:r>
            <a:r>
              <a:rPr lang="en-US" sz="2000">
                <a:cs typeface="Arial"/>
              </a:rPr>
              <a:t> Setup Application, W61 Drivers, Utilities</a:t>
            </a:r>
          </a:p>
          <a:p>
            <a:pPr marL="0" indent="0">
              <a:buNone/>
            </a:pPr>
            <a:r>
              <a:rPr lang="en-US" b="1">
                <a:cs typeface="Arial"/>
              </a:rPr>
              <a:t>11.  Configure NVIC Interrupt Settings</a:t>
            </a:r>
            <a:endParaRPr lang="en-US"/>
          </a:p>
          <a:p>
            <a:pPr marL="0" indent="0">
              <a:buNone/>
            </a:pPr>
            <a:r>
              <a:rPr lang="en-US" b="1">
                <a:cs typeface="Arial"/>
              </a:rPr>
              <a:t>   </a:t>
            </a:r>
            <a:r>
              <a:rPr lang="en-US" sz="2000">
                <a:cs typeface="Arial"/>
              </a:rPr>
              <a:t>SPI, DMA, USART, EXTI</a:t>
            </a:r>
          </a:p>
          <a:p>
            <a:pPr marL="0" indent="0">
              <a:buNone/>
            </a:pPr>
            <a:r>
              <a:rPr lang="en-US">
                <a:cs typeface="Arial"/>
              </a:rPr>
              <a:t>     </a:t>
            </a:r>
            <a:r>
              <a:rPr lang="en-US" sz="2000">
                <a:cs typeface="Arial"/>
              </a:rPr>
              <a:t> </a:t>
            </a:r>
          </a:p>
          <a:p>
            <a:pPr marL="0" indent="0">
              <a:buNone/>
            </a:pPr>
            <a:r>
              <a:rPr lang="en-US">
                <a:cs typeface="Arial"/>
              </a:rPr>
              <a:t> </a:t>
            </a:r>
          </a:p>
        </p:txBody>
      </p:sp>
      <p:sp>
        <p:nvSpPr>
          <p:cNvPr id="3" name="Title 2">
            <a:extLst>
              <a:ext uri="{FF2B5EF4-FFF2-40B4-BE49-F238E27FC236}">
                <a16:creationId xmlns:a16="http://schemas.microsoft.com/office/drawing/2014/main" id="{E65A3C01-67B6-7AFC-1567-BBF1648C1AFC}"/>
              </a:ext>
            </a:extLst>
          </p:cNvPr>
          <p:cNvSpPr>
            <a:spLocks noGrp="1"/>
          </p:cNvSpPr>
          <p:nvPr>
            <p:ph type="title"/>
          </p:nvPr>
        </p:nvSpPr>
        <p:spPr/>
        <p:txBody>
          <a:bodyPr/>
          <a:lstStyle/>
          <a:p>
            <a:r>
              <a:rPr lang="en-US">
                <a:cs typeface="Arial"/>
              </a:rPr>
              <a:t>Porting over new host processor(2/3)</a:t>
            </a:r>
          </a:p>
        </p:txBody>
      </p:sp>
    </p:spTree>
    <p:extLst>
      <p:ext uri="{BB962C8B-B14F-4D97-AF65-F5344CB8AC3E}">
        <p14:creationId xmlns:p14="http://schemas.microsoft.com/office/powerpoint/2010/main" val="2346346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211E6E-3EA1-6F13-8CA7-5BA1E976CEFF}"/>
              </a:ext>
            </a:extLst>
          </p:cNvPr>
          <p:cNvSpPr>
            <a:spLocks noGrp="1"/>
          </p:cNvSpPr>
          <p:nvPr>
            <p:ph idx="1"/>
          </p:nvPr>
        </p:nvSpPr>
        <p:spPr/>
        <p:txBody>
          <a:bodyPr vert="horz" lIns="91440" tIns="45720" rIns="90000" bIns="45720" rtlCol="0" anchor="t">
            <a:noAutofit/>
          </a:bodyPr>
          <a:lstStyle/>
          <a:p>
            <a:pPr marL="0" indent="0">
              <a:buNone/>
            </a:pPr>
            <a:r>
              <a:rPr lang="en-US" b="1">
                <a:cs typeface="Arial"/>
              </a:rPr>
              <a:t>12.  Project Creation and Code Generation</a:t>
            </a:r>
            <a:endParaRPr lang="en-US" sz="2000">
              <a:cs typeface="Arial"/>
            </a:endParaRPr>
          </a:p>
          <a:p>
            <a:pPr marL="0" indent="0">
              <a:buNone/>
            </a:pPr>
            <a:r>
              <a:rPr lang="en-US" sz="2000">
                <a:cs typeface="Arial"/>
              </a:rPr>
              <a:t>         Generate project files (STM32CubeIDE/IAR)</a:t>
            </a:r>
          </a:p>
          <a:p>
            <a:pPr marL="0" indent="0">
              <a:buNone/>
            </a:pPr>
            <a:r>
              <a:rPr lang="en-US" sz="2000">
                <a:cs typeface="Arial"/>
              </a:rPr>
              <a:t>       Open in IDE for application development</a:t>
            </a:r>
          </a:p>
          <a:p>
            <a:pPr marL="0" indent="0">
              <a:buNone/>
            </a:pPr>
            <a:r>
              <a:rPr lang="en-US" b="1">
                <a:cs typeface="Arial"/>
              </a:rPr>
              <a:t>13.  Application Entry: Call </a:t>
            </a:r>
            <a:r>
              <a:rPr lang="en-US" b="1" err="1">
                <a:cs typeface="Arial"/>
              </a:rPr>
              <a:t>main_app</a:t>
            </a:r>
            <a:r>
              <a:rPr lang="en-US" b="1">
                <a:cs typeface="Arial"/>
              </a:rPr>
              <a:t>()</a:t>
            </a:r>
            <a:endParaRPr lang="en-US" sz="2000">
              <a:cs typeface="Arial"/>
            </a:endParaRPr>
          </a:p>
          <a:p>
            <a:pPr marL="0" indent="0">
              <a:buNone/>
            </a:pPr>
            <a:r>
              <a:rPr lang="en-US" b="1">
                <a:cs typeface="Arial"/>
              </a:rPr>
              <a:t>     </a:t>
            </a:r>
            <a:r>
              <a:rPr lang="en-US" sz="2000">
                <a:cs typeface="Arial"/>
              </a:rPr>
              <a:t>Inside </a:t>
            </a:r>
            <a:r>
              <a:rPr lang="en-US" sz="2000" err="1">
                <a:solidFill>
                  <a:srgbClr val="03234B"/>
                </a:solidFill>
                <a:latin typeface="Arial"/>
                <a:cs typeface="Arial"/>
              </a:rPr>
              <a:t>StartDefaultTask</a:t>
            </a:r>
            <a:r>
              <a:rPr lang="en-US" sz="2000">
                <a:solidFill>
                  <a:srgbClr val="03234B"/>
                </a:solidFill>
                <a:latin typeface="Arial"/>
                <a:cs typeface="Arial"/>
              </a:rPr>
              <a:t>, invoke </a:t>
            </a:r>
            <a:r>
              <a:rPr lang="en-US" sz="2000" err="1">
                <a:solidFill>
                  <a:srgbClr val="03234B"/>
                </a:solidFill>
                <a:latin typeface="Arial"/>
                <a:cs typeface="Arial"/>
              </a:rPr>
              <a:t>main_app</a:t>
            </a:r>
            <a:r>
              <a:rPr lang="en-US" sz="2000">
                <a:solidFill>
                  <a:srgbClr val="03234B"/>
                </a:solidFill>
                <a:latin typeface="Arial"/>
                <a:cs typeface="Arial"/>
              </a:rPr>
              <a:t>()</a:t>
            </a:r>
            <a:endParaRPr lang="en-US" sz="2000">
              <a:cs typeface="Arial"/>
            </a:endParaRPr>
          </a:p>
          <a:p>
            <a:pPr marL="0" indent="0">
              <a:buNone/>
            </a:pPr>
            <a:r>
              <a:rPr lang="en-US" sz="2000">
                <a:cs typeface="Arial"/>
              </a:rPr>
              <a:t>       </a:t>
            </a:r>
            <a:r>
              <a:rPr lang="en-US" sz="1600">
                <a:cs typeface="Arial"/>
              </a:rPr>
              <a:t>This initializes ST67W6X Driver, ST67W6X Wi-Fi module, ST67W6X Network module, Application specific functions</a:t>
            </a:r>
          </a:p>
          <a:p>
            <a:pPr marL="0" indent="0">
              <a:buNone/>
            </a:pPr>
            <a:r>
              <a:rPr lang="en-US" b="1">
                <a:cs typeface="Arial"/>
              </a:rPr>
              <a:t>14.  Build and Flash the application</a:t>
            </a:r>
          </a:p>
          <a:p>
            <a:pPr marL="0" indent="0">
              <a:buNone/>
            </a:pPr>
            <a:endParaRPr lang="en-US" b="1">
              <a:cs typeface="Arial"/>
            </a:endParaRPr>
          </a:p>
          <a:p>
            <a:pPr marL="261620" indent="-261620"/>
            <a:endParaRPr lang="en-US">
              <a:cs typeface="Arial"/>
            </a:endParaRPr>
          </a:p>
        </p:txBody>
      </p:sp>
      <p:sp>
        <p:nvSpPr>
          <p:cNvPr id="3" name="Title 2">
            <a:extLst>
              <a:ext uri="{FF2B5EF4-FFF2-40B4-BE49-F238E27FC236}">
                <a16:creationId xmlns:a16="http://schemas.microsoft.com/office/drawing/2014/main" id="{F2F28C54-CB27-6867-1A57-4D3981FD5B5A}"/>
              </a:ext>
            </a:extLst>
          </p:cNvPr>
          <p:cNvSpPr>
            <a:spLocks noGrp="1"/>
          </p:cNvSpPr>
          <p:nvPr>
            <p:ph type="title"/>
          </p:nvPr>
        </p:nvSpPr>
        <p:spPr/>
        <p:txBody>
          <a:bodyPr/>
          <a:lstStyle/>
          <a:p>
            <a:r>
              <a:rPr lang="en-US">
                <a:cs typeface="Arial"/>
              </a:rPr>
              <a:t>Porting over new host processor(3/3)</a:t>
            </a:r>
            <a:endParaRPr lang="en-US">
              <a:solidFill>
                <a:srgbClr val="000000"/>
              </a:solidFill>
              <a:cs typeface="Arial"/>
            </a:endParaRPr>
          </a:p>
        </p:txBody>
      </p:sp>
    </p:spTree>
    <p:extLst>
      <p:ext uri="{BB962C8B-B14F-4D97-AF65-F5344CB8AC3E}">
        <p14:creationId xmlns:p14="http://schemas.microsoft.com/office/powerpoint/2010/main" val="1110029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150F4-29EB-5938-27B8-1CD09DF2620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3F8399E3-1607-627C-9117-60F83A535789}"/>
              </a:ext>
            </a:extLst>
          </p:cNvPr>
          <p:cNvSpPr>
            <a:spLocks noGrp="1"/>
          </p:cNvSpPr>
          <p:nvPr>
            <p:ph type="ctrTitle"/>
          </p:nvPr>
        </p:nvSpPr>
        <p:spPr/>
        <p:txBody>
          <a:bodyPr/>
          <a:lstStyle/>
          <a:p>
            <a:r>
              <a:rPr lang="en-US" sz="2800" b="0">
                <a:cs typeface="Arial"/>
              </a:rPr>
              <a:t>Generating BLE Commissioning app using </a:t>
            </a:r>
            <a:r>
              <a:rPr lang="en-US" sz="2800" b="0">
                <a:solidFill>
                  <a:srgbClr val="FFFFFF"/>
                </a:solidFill>
                <a:cs typeface="Arial"/>
              </a:rPr>
              <a:t>NUCLEO-G0B1RE </a:t>
            </a:r>
            <a:r>
              <a:rPr lang="en-US" sz="2800" b="0">
                <a:cs typeface="Arial"/>
              </a:rPr>
              <a:t>as host processor (Walk-through)</a:t>
            </a:r>
            <a:endParaRPr lang="en-US"/>
          </a:p>
        </p:txBody>
      </p:sp>
      <p:pic>
        <p:nvPicPr>
          <p:cNvPr id="3" name="Picture Placeholder 2">
            <a:extLst>
              <a:ext uri="{FF2B5EF4-FFF2-40B4-BE49-F238E27FC236}">
                <a16:creationId xmlns:a16="http://schemas.microsoft.com/office/drawing/2014/main" id="{63B70558-9291-171B-3F64-653433CCD56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2826358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7F8A5-9765-441B-0E77-EE837A5457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C7768F-57F8-991C-E2A2-B74837B35EEC}"/>
              </a:ext>
            </a:extLst>
          </p:cNvPr>
          <p:cNvSpPr>
            <a:spLocks noGrp="1"/>
          </p:cNvSpPr>
          <p:nvPr>
            <p:ph type="title"/>
          </p:nvPr>
        </p:nvSpPr>
        <p:spPr/>
        <p:txBody>
          <a:bodyPr/>
          <a:lstStyle/>
          <a:p>
            <a:r>
              <a:rPr lang="en-US" sz="2600"/>
              <a:t>Case 3: Generating BLE Commissioning app using NUCLEO-G0B1RE as host processor  </a:t>
            </a:r>
            <a:endParaRPr lang="en-US" sz="2600">
              <a:cs typeface="Arial"/>
            </a:endParaRPr>
          </a:p>
        </p:txBody>
      </p:sp>
      <p:sp>
        <p:nvSpPr>
          <p:cNvPr id="4" name="Content Placeholder 3">
            <a:extLst>
              <a:ext uri="{FF2B5EF4-FFF2-40B4-BE49-F238E27FC236}">
                <a16:creationId xmlns:a16="http://schemas.microsoft.com/office/drawing/2014/main" id="{1DBF9DDF-05FA-7ECA-CBFA-53BE942BD912}"/>
              </a:ext>
            </a:extLst>
          </p:cNvPr>
          <p:cNvSpPr>
            <a:spLocks noGrp="1"/>
          </p:cNvSpPr>
          <p:nvPr>
            <p:ph idx="1"/>
          </p:nvPr>
        </p:nvSpPr>
        <p:spPr>
          <a:xfrm>
            <a:off x="291279" y="1405485"/>
            <a:ext cx="11609442" cy="693409"/>
          </a:xfrm>
        </p:spPr>
        <p:txBody>
          <a:bodyPr vert="horz" lIns="91440" tIns="45720" rIns="90000" bIns="45720" rtlCol="0" anchor="t">
            <a:noAutofit/>
          </a:bodyPr>
          <a:lstStyle/>
          <a:p>
            <a:pPr marL="0" indent="0">
              <a:buNone/>
            </a:pPr>
            <a:r>
              <a:rPr lang="en-US">
                <a:cs typeface="Arial"/>
              </a:rPr>
              <a:t> Open STM32CubeMX and create the new project.</a:t>
            </a:r>
            <a:endParaRPr lang="en-US"/>
          </a:p>
        </p:txBody>
      </p:sp>
      <p:pic>
        <p:nvPicPr>
          <p:cNvPr id="6" name="Picture 5" descr="A screenshot of a computer&#10;&#10;AI-generated content may be incorrect.">
            <a:extLst>
              <a:ext uri="{FF2B5EF4-FFF2-40B4-BE49-F238E27FC236}">
                <a16:creationId xmlns:a16="http://schemas.microsoft.com/office/drawing/2014/main" id="{F1B1358C-2A44-5438-E6E9-4359909C9D0E}"/>
              </a:ext>
            </a:extLst>
          </p:cNvPr>
          <p:cNvPicPr>
            <a:picLocks noChangeAspect="1"/>
          </p:cNvPicPr>
          <p:nvPr/>
        </p:nvPicPr>
        <p:blipFill>
          <a:blip r:embed="rId2"/>
          <a:stretch>
            <a:fillRect/>
          </a:stretch>
        </p:blipFill>
        <p:spPr>
          <a:xfrm>
            <a:off x="1094828" y="2103593"/>
            <a:ext cx="8565931" cy="4253643"/>
          </a:xfrm>
          <a:prstGeom prst="rect">
            <a:avLst/>
          </a:prstGeom>
        </p:spPr>
      </p:pic>
      <p:cxnSp>
        <p:nvCxnSpPr>
          <p:cNvPr id="9" name="Straight Arrow Connector 8">
            <a:extLst>
              <a:ext uri="{FF2B5EF4-FFF2-40B4-BE49-F238E27FC236}">
                <a16:creationId xmlns:a16="http://schemas.microsoft.com/office/drawing/2014/main" id="{7024CDAE-99DC-702C-9824-3AD018D0B501}"/>
              </a:ext>
            </a:extLst>
          </p:cNvPr>
          <p:cNvCxnSpPr/>
          <p:nvPr/>
        </p:nvCxnSpPr>
        <p:spPr>
          <a:xfrm>
            <a:off x="979214" y="1876972"/>
            <a:ext cx="1781503" cy="695436"/>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03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87B66-6A21-E544-02EC-E0724C9DE728}"/>
              </a:ext>
            </a:extLst>
          </p:cNvPr>
          <p:cNvSpPr>
            <a:spLocks noGrp="1"/>
          </p:cNvSpPr>
          <p:nvPr>
            <p:ph type="title"/>
          </p:nvPr>
        </p:nvSpPr>
        <p:spPr/>
        <p:txBody>
          <a:bodyPr/>
          <a:lstStyle/>
          <a:p>
            <a:r>
              <a:rPr lang="en-US"/>
              <a:t>STM32U5 and X-CUBE-FREERTOS</a:t>
            </a:r>
            <a:endParaRPr lang="en-US">
              <a:cs typeface="Arial"/>
            </a:endParaRPr>
          </a:p>
        </p:txBody>
      </p:sp>
      <p:pic>
        <p:nvPicPr>
          <p:cNvPr id="4" name="Picture 3" descr="A screenshot of a computer&#10;&#10;AI-generated content may be incorrect.">
            <a:extLst>
              <a:ext uri="{FF2B5EF4-FFF2-40B4-BE49-F238E27FC236}">
                <a16:creationId xmlns:a16="http://schemas.microsoft.com/office/drawing/2014/main" id="{EF900F53-F669-A52B-4440-BEBDE714BB77}"/>
              </a:ext>
            </a:extLst>
          </p:cNvPr>
          <p:cNvPicPr>
            <a:picLocks noChangeAspect="1"/>
          </p:cNvPicPr>
          <p:nvPr/>
        </p:nvPicPr>
        <p:blipFill>
          <a:blip r:embed="rId2"/>
          <a:stretch>
            <a:fillRect/>
          </a:stretch>
        </p:blipFill>
        <p:spPr>
          <a:xfrm>
            <a:off x="167410" y="1191167"/>
            <a:ext cx="6031256" cy="303847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9068A21F-B699-3E4C-781B-86F020DD81D3}"/>
              </a:ext>
            </a:extLst>
          </p:cNvPr>
          <p:cNvPicPr>
            <a:picLocks noChangeAspect="1"/>
          </p:cNvPicPr>
          <p:nvPr/>
        </p:nvPicPr>
        <p:blipFill>
          <a:blip r:embed="rId3"/>
          <a:stretch>
            <a:fillRect/>
          </a:stretch>
        </p:blipFill>
        <p:spPr>
          <a:xfrm>
            <a:off x="6311758" y="3867753"/>
            <a:ext cx="5693418" cy="2884266"/>
          </a:xfrm>
          <a:prstGeom prst="rect">
            <a:avLst/>
          </a:prstGeom>
        </p:spPr>
      </p:pic>
      <p:sp>
        <p:nvSpPr>
          <p:cNvPr id="9" name="Rectangle 8">
            <a:extLst>
              <a:ext uri="{FF2B5EF4-FFF2-40B4-BE49-F238E27FC236}">
                <a16:creationId xmlns:a16="http://schemas.microsoft.com/office/drawing/2014/main" id="{CF99A2C7-3AFA-1481-5323-CEC03DA169CC}"/>
              </a:ext>
            </a:extLst>
          </p:cNvPr>
          <p:cNvSpPr/>
          <p:nvPr/>
        </p:nvSpPr>
        <p:spPr>
          <a:xfrm>
            <a:off x="300559" y="1949163"/>
            <a:ext cx="1446421" cy="18967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cxnSp>
        <p:nvCxnSpPr>
          <p:cNvPr id="11" name="Straight Arrow Connector 10">
            <a:extLst>
              <a:ext uri="{FF2B5EF4-FFF2-40B4-BE49-F238E27FC236}">
                <a16:creationId xmlns:a16="http://schemas.microsoft.com/office/drawing/2014/main" id="{51AE8442-72BB-DE27-5600-D43EFE023097}"/>
              </a:ext>
            </a:extLst>
          </p:cNvPr>
          <p:cNvCxnSpPr>
            <a:cxnSpLocks/>
          </p:cNvCxnSpPr>
          <p:nvPr/>
        </p:nvCxnSpPr>
        <p:spPr>
          <a:xfrm flipH="1">
            <a:off x="5802188" y="2845536"/>
            <a:ext cx="1022429" cy="3316"/>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C57640-5ECA-1187-E5DB-1CDD6347D449}"/>
              </a:ext>
            </a:extLst>
          </p:cNvPr>
          <p:cNvSpPr txBox="1"/>
          <p:nvPr/>
        </p:nvSpPr>
        <p:spPr>
          <a:xfrm>
            <a:off x="6884036" y="2661717"/>
            <a:ext cx="2994888" cy="369332"/>
          </a:xfrm>
          <a:prstGeom prst="rect">
            <a:avLst/>
          </a:prstGeom>
          <a:noFill/>
          <a:ln>
            <a:solidFill>
              <a:schemeClr val="accent6"/>
            </a:solidFill>
          </a:ln>
        </p:spPr>
        <p:txBody>
          <a:bodyPr wrap="square" lIns="91440" tIns="45720" rIns="91440" bIns="45720" rtlCol="0" anchor="t">
            <a:spAutoFit/>
          </a:bodyPr>
          <a:lstStyle/>
          <a:p>
            <a:r>
              <a:rPr lang="en-US">
                <a:cs typeface="Arial"/>
              </a:rPr>
              <a:t>Download latest STM32U5 </a:t>
            </a:r>
          </a:p>
        </p:txBody>
      </p:sp>
      <p:cxnSp>
        <p:nvCxnSpPr>
          <p:cNvPr id="22" name="Straight Arrow Connector 21">
            <a:extLst>
              <a:ext uri="{FF2B5EF4-FFF2-40B4-BE49-F238E27FC236}">
                <a16:creationId xmlns:a16="http://schemas.microsoft.com/office/drawing/2014/main" id="{2CF9A835-4B0E-9FD9-744E-2648CF92BD29}"/>
              </a:ext>
            </a:extLst>
          </p:cNvPr>
          <p:cNvCxnSpPr>
            <a:cxnSpLocks/>
          </p:cNvCxnSpPr>
          <p:nvPr/>
        </p:nvCxnSpPr>
        <p:spPr>
          <a:xfrm flipV="1">
            <a:off x="4885548" y="5536232"/>
            <a:ext cx="1446835" cy="15974"/>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C990C45-31C9-3296-2919-FF6E8667194F}"/>
              </a:ext>
            </a:extLst>
          </p:cNvPr>
          <p:cNvSpPr txBox="1"/>
          <p:nvPr/>
        </p:nvSpPr>
        <p:spPr>
          <a:xfrm>
            <a:off x="460450" y="5314793"/>
            <a:ext cx="4430622" cy="369332"/>
          </a:xfrm>
          <a:prstGeom prst="rect">
            <a:avLst/>
          </a:prstGeom>
          <a:noFill/>
          <a:ln>
            <a:solidFill>
              <a:schemeClr val="accent6"/>
            </a:solidFill>
          </a:ln>
        </p:spPr>
        <p:txBody>
          <a:bodyPr wrap="square" lIns="91440" tIns="45720" rIns="91440" bIns="45720" rtlCol="0" anchor="t">
            <a:spAutoFit/>
          </a:bodyPr>
          <a:lstStyle/>
          <a:p>
            <a:r>
              <a:rPr lang="en-US">
                <a:cs typeface="Arial"/>
              </a:rPr>
              <a:t>Download latest X-CUBE-FREERTOS </a:t>
            </a:r>
          </a:p>
        </p:txBody>
      </p:sp>
      <p:sp>
        <p:nvSpPr>
          <p:cNvPr id="24" name="Rectangle 23">
            <a:extLst>
              <a:ext uri="{FF2B5EF4-FFF2-40B4-BE49-F238E27FC236}">
                <a16:creationId xmlns:a16="http://schemas.microsoft.com/office/drawing/2014/main" id="{A3A4B6C0-7C0D-AB0B-F055-F69A55D184CA}"/>
              </a:ext>
            </a:extLst>
          </p:cNvPr>
          <p:cNvSpPr/>
          <p:nvPr/>
        </p:nvSpPr>
        <p:spPr>
          <a:xfrm>
            <a:off x="7881975" y="4620985"/>
            <a:ext cx="1282447" cy="16074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1615040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42796350-E561-8FED-73B5-690BA6ECF002}"/>
              </a:ext>
            </a:extLst>
          </p:cNvPr>
          <p:cNvPicPr>
            <a:picLocks noGrp="1" noChangeAspect="1"/>
          </p:cNvPicPr>
          <p:nvPr>
            <p:ph idx="1"/>
          </p:nvPr>
        </p:nvPicPr>
        <p:blipFill>
          <a:blip r:embed="rId2"/>
          <a:stretch>
            <a:fillRect/>
          </a:stretch>
        </p:blipFill>
        <p:spPr>
          <a:xfrm>
            <a:off x="1707787" y="967554"/>
            <a:ext cx="8285944" cy="4608512"/>
          </a:xfrm>
          <a:prstGeom prst="rect">
            <a:avLst/>
          </a:prstGeom>
        </p:spPr>
      </p:pic>
      <p:sp>
        <p:nvSpPr>
          <p:cNvPr id="5" name="TextBox 4">
            <a:extLst>
              <a:ext uri="{FF2B5EF4-FFF2-40B4-BE49-F238E27FC236}">
                <a16:creationId xmlns:a16="http://schemas.microsoft.com/office/drawing/2014/main" id="{33A31858-DCBD-F161-0D24-A4D927860CDD}"/>
              </a:ext>
            </a:extLst>
          </p:cNvPr>
          <p:cNvSpPr txBox="1"/>
          <p:nvPr/>
        </p:nvSpPr>
        <p:spPr>
          <a:xfrm>
            <a:off x="984469" y="248745"/>
            <a:ext cx="2800767"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t> Select the board selector</a:t>
            </a:r>
          </a:p>
        </p:txBody>
      </p:sp>
      <p:cxnSp>
        <p:nvCxnSpPr>
          <p:cNvPr id="7" name="Straight Arrow Connector 6">
            <a:extLst>
              <a:ext uri="{FF2B5EF4-FFF2-40B4-BE49-F238E27FC236}">
                <a16:creationId xmlns:a16="http://schemas.microsoft.com/office/drawing/2014/main" id="{601299EC-CFA5-252F-8D60-135FF7B3A87C}"/>
              </a:ext>
            </a:extLst>
          </p:cNvPr>
          <p:cNvCxnSpPr/>
          <p:nvPr/>
        </p:nvCxnSpPr>
        <p:spPr>
          <a:xfrm>
            <a:off x="2082800" y="528145"/>
            <a:ext cx="537780" cy="60785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F6120D-4AF8-5064-8689-629E893B3BFB}"/>
              </a:ext>
            </a:extLst>
          </p:cNvPr>
          <p:cNvCxnSpPr>
            <a:cxnSpLocks/>
          </p:cNvCxnSpPr>
          <p:nvPr/>
        </p:nvCxnSpPr>
        <p:spPr>
          <a:xfrm flipV="1">
            <a:off x="4889659" y="5466856"/>
            <a:ext cx="267704" cy="559263"/>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D71C68-EBAF-481D-51E0-FE4E3EDE5D00}"/>
              </a:ext>
            </a:extLst>
          </p:cNvPr>
          <p:cNvSpPr txBox="1"/>
          <p:nvPr/>
        </p:nvSpPr>
        <p:spPr>
          <a:xfrm>
            <a:off x="3145076" y="6045732"/>
            <a:ext cx="3765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Select NUCLEO-G0B1RE</a:t>
            </a:r>
          </a:p>
        </p:txBody>
      </p:sp>
      <p:sp>
        <p:nvSpPr>
          <p:cNvPr id="9" name="TextBox 8">
            <a:extLst>
              <a:ext uri="{FF2B5EF4-FFF2-40B4-BE49-F238E27FC236}">
                <a16:creationId xmlns:a16="http://schemas.microsoft.com/office/drawing/2014/main" id="{B8299912-27EF-6D90-7C96-2BB9F4D0CA75}"/>
              </a:ext>
            </a:extLst>
          </p:cNvPr>
          <p:cNvSpPr txBox="1"/>
          <p:nvPr/>
        </p:nvSpPr>
        <p:spPr>
          <a:xfrm>
            <a:off x="-66900" y="2206795"/>
            <a:ext cx="1800558"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Type STM32G0</a:t>
            </a:r>
          </a:p>
        </p:txBody>
      </p:sp>
      <p:cxnSp>
        <p:nvCxnSpPr>
          <p:cNvPr id="12" name="Straight Arrow Connector 11">
            <a:extLst>
              <a:ext uri="{FF2B5EF4-FFF2-40B4-BE49-F238E27FC236}">
                <a16:creationId xmlns:a16="http://schemas.microsoft.com/office/drawing/2014/main" id="{E8CBB54F-B6CD-057E-0243-64174F04F8D6}"/>
              </a:ext>
            </a:extLst>
          </p:cNvPr>
          <p:cNvCxnSpPr>
            <a:cxnSpLocks/>
          </p:cNvCxnSpPr>
          <p:nvPr/>
        </p:nvCxnSpPr>
        <p:spPr>
          <a:xfrm flipV="1">
            <a:off x="1089305" y="1897994"/>
            <a:ext cx="778919" cy="32777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F495C3-64C3-5D8D-3467-240CAECA02DD}"/>
              </a:ext>
            </a:extLst>
          </p:cNvPr>
          <p:cNvSpPr txBox="1"/>
          <p:nvPr/>
        </p:nvSpPr>
        <p:spPr>
          <a:xfrm>
            <a:off x="48846" y="4222718"/>
            <a:ext cx="1941557"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Select STM32G0</a:t>
            </a:r>
          </a:p>
        </p:txBody>
      </p:sp>
      <p:cxnSp>
        <p:nvCxnSpPr>
          <p:cNvPr id="14" name="Straight Arrow Connector 13">
            <a:extLst>
              <a:ext uri="{FF2B5EF4-FFF2-40B4-BE49-F238E27FC236}">
                <a16:creationId xmlns:a16="http://schemas.microsoft.com/office/drawing/2014/main" id="{B2A20547-5B58-4F4F-3B3A-8A41AF792E44}"/>
              </a:ext>
            </a:extLst>
          </p:cNvPr>
          <p:cNvCxnSpPr>
            <a:cxnSpLocks/>
          </p:cNvCxnSpPr>
          <p:nvPr/>
        </p:nvCxnSpPr>
        <p:spPr>
          <a:xfrm flipV="1">
            <a:off x="1205051" y="3913918"/>
            <a:ext cx="778919" cy="32777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E13572-83FB-A29B-85FE-FFF8B7FD5373}"/>
              </a:ext>
            </a:extLst>
          </p:cNvPr>
          <p:cNvSpPr txBox="1"/>
          <p:nvPr/>
        </p:nvSpPr>
        <p:spPr>
          <a:xfrm>
            <a:off x="10533581" y="1840264"/>
            <a:ext cx="1454244"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Start Project</a:t>
            </a:r>
          </a:p>
        </p:txBody>
      </p:sp>
      <p:cxnSp>
        <p:nvCxnSpPr>
          <p:cNvPr id="16" name="Straight Arrow Connector 15">
            <a:extLst>
              <a:ext uri="{FF2B5EF4-FFF2-40B4-BE49-F238E27FC236}">
                <a16:creationId xmlns:a16="http://schemas.microsoft.com/office/drawing/2014/main" id="{C2D5DFEB-815A-9E46-3A9F-2A9BA6096FEB}"/>
              </a:ext>
            </a:extLst>
          </p:cNvPr>
          <p:cNvCxnSpPr>
            <a:cxnSpLocks/>
          </p:cNvCxnSpPr>
          <p:nvPr/>
        </p:nvCxnSpPr>
        <p:spPr>
          <a:xfrm flipH="1" flipV="1">
            <a:off x="9816174" y="1415716"/>
            <a:ext cx="1429916" cy="41458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120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2501811A-41E6-8817-95B4-B65198AD4DBD}"/>
              </a:ext>
            </a:extLst>
          </p:cNvPr>
          <p:cNvPicPr>
            <a:picLocks noGrp="1" noChangeAspect="1"/>
          </p:cNvPicPr>
          <p:nvPr>
            <p:ph idx="1"/>
          </p:nvPr>
        </p:nvPicPr>
        <p:blipFill>
          <a:blip r:embed="rId2"/>
          <a:stretch>
            <a:fillRect/>
          </a:stretch>
        </p:blipFill>
        <p:spPr>
          <a:xfrm>
            <a:off x="1287557" y="809899"/>
            <a:ext cx="10019782" cy="5239132"/>
          </a:xfrm>
          <a:prstGeom prst="rect">
            <a:avLst/>
          </a:prstGeom>
        </p:spPr>
      </p:pic>
      <p:cxnSp>
        <p:nvCxnSpPr>
          <p:cNvPr id="6" name="Straight Arrow Connector 5">
            <a:extLst>
              <a:ext uri="{FF2B5EF4-FFF2-40B4-BE49-F238E27FC236}">
                <a16:creationId xmlns:a16="http://schemas.microsoft.com/office/drawing/2014/main" id="{C0995C8F-15AC-F0FF-7966-B91501A7D81A}"/>
              </a:ext>
            </a:extLst>
          </p:cNvPr>
          <p:cNvCxnSpPr>
            <a:cxnSpLocks/>
          </p:cNvCxnSpPr>
          <p:nvPr/>
        </p:nvCxnSpPr>
        <p:spPr>
          <a:xfrm flipV="1">
            <a:off x="5783037" y="3706374"/>
            <a:ext cx="267704" cy="559263"/>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097B7AA-C78E-19C1-89B3-2777C32F1907}"/>
              </a:ext>
            </a:extLst>
          </p:cNvPr>
          <p:cNvSpPr txBox="1"/>
          <p:nvPr/>
        </p:nvSpPr>
        <p:spPr>
          <a:xfrm>
            <a:off x="5290938" y="4285249"/>
            <a:ext cx="12603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Select Yes</a:t>
            </a:r>
          </a:p>
        </p:txBody>
      </p:sp>
    </p:spTree>
    <p:extLst>
      <p:ext uri="{BB962C8B-B14F-4D97-AF65-F5344CB8AC3E}">
        <p14:creationId xmlns:p14="http://schemas.microsoft.com/office/powerpoint/2010/main" val="1941800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62AE79-8D57-0220-B057-808B97C2D679}"/>
              </a:ext>
            </a:extLst>
          </p:cNvPr>
          <p:cNvSpPr>
            <a:spLocks noGrp="1"/>
          </p:cNvSpPr>
          <p:nvPr>
            <p:ph type="title"/>
          </p:nvPr>
        </p:nvSpPr>
        <p:spPr/>
        <p:txBody>
          <a:bodyPr/>
          <a:lstStyle/>
          <a:p>
            <a:r>
              <a:rPr lang="en-US">
                <a:cs typeface="Arial"/>
              </a:rPr>
              <a:t>Pinout</a:t>
            </a:r>
            <a:endParaRPr lang="en-US"/>
          </a:p>
        </p:txBody>
      </p:sp>
      <p:graphicFrame>
        <p:nvGraphicFramePr>
          <p:cNvPr id="10" name="Content Placeholder 9">
            <a:extLst>
              <a:ext uri="{FF2B5EF4-FFF2-40B4-BE49-F238E27FC236}">
                <a16:creationId xmlns:a16="http://schemas.microsoft.com/office/drawing/2014/main" id="{90D77515-9212-0F3E-9A51-FA83A4B9A24D}"/>
              </a:ext>
            </a:extLst>
          </p:cNvPr>
          <p:cNvGraphicFramePr>
            <a:graphicFrameLocks noGrp="1"/>
          </p:cNvGraphicFramePr>
          <p:nvPr>
            <p:ph idx="1"/>
            <p:extLst>
              <p:ext uri="{D42A27DB-BD31-4B8C-83A1-F6EECF244321}">
                <p14:modId xmlns:p14="http://schemas.microsoft.com/office/powerpoint/2010/main" val="2346983526"/>
              </p:ext>
            </p:extLst>
          </p:nvPr>
        </p:nvGraphicFramePr>
        <p:xfrm>
          <a:off x="1252483" y="1383862"/>
          <a:ext cx="10160094" cy="4869069"/>
        </p:xfrm>
        <a:graphic>
          <a:graphicData uri="http://schemas.openxmlformats.org/drawingml/2006/table">
            <a:tbl>
              <a:tblPr firstRow="1" bandRow="1">
                <a:tableStyleId>{5C22544A-7EE6-4342-B048-85BDC9FD1C3A}</a:tableStyleId>
              </a:tblPr>
              <a:tblGrid>
                <a:gridCol w="2193574">
                  <a:extLst>
                    <a:ext uri="{9D8B030D-6E8A-4147-A177-3AD203B41FA5}">
                      <a16:colId xmlns:a16="http://schemas.microsoft.com/office/drawing/2014/main" val="2755637333"/>
                    </a:ext>
                  </a:extLst>
                </a:gridCol>
                <a:gridCol w="1348193">
                  <a:extLst>
                    <a:ext uri="{9D8B030D-6E8A-4147-A177-3AD203B41FA5}">
                      <a16:colId xmlns:a16="http://schemas.microsoft.com/office/drawing/2014/main" val="1673332530"/>
                    </a:ext>
                  </a:extLst>
                </a:gridCol>
                <a:gridCol w="1538282">
                  <a:extLst>
                    <a:ext uri="{9D8B030D-6E8A-4147-A177-3AD203B41FA5}">
                      <a16:colId xmlns:a16="http://schemas.microsoft.com/office/drawing/2014/main" val="466040659"/>
                    </a:ext>
                  </a:extLst>
                </a:gridCol>
                <a:gridCol w="1609672">
                  <a:extLst>
                    <a:ext uri="{9D8B030D-6E8A-4147-A177-3AD203B41FA5}">
                      <a16:colId xmlns:a16="http://schemas.microsoft.com/office/drawing/2014/main" val="3181993239"/>
                    </a:ext>
                  </a:extLst>
                </a:gridCol>
                <a:gridCol w="1777024">
                  <a:extLst>
                    <a:ext uri="{9D8B030D-6E8A-4147-A177-3AD203B41FA5}">
                      <a16:colId xmlns:a16="http://schemas.microsoft.com/office/drawing/2014/main" val="3989018796"/>
                    </a:ext>
                  </a:extLst>
                </a:gridCol>
                <a:gridCol w="1693349">
                  <a:extLst>
                    <a:ext uri="{9D8B030D-6E8A-4147-A177-3AD203B41FA5}">
                      <a16:colId xmlns:a16="http://schemas.microsoft.com/office/drawing/2014/main" val="795615647"/>
                    </a:ext>
                  </a:extLst>
                </a:gridCol>
              </a:tblGrid>
              <a:tr h="980136">
                <a:tc>
                  <a:txBody>
                    <a:bodyPr/>
                    <a:lstStyle/>
                    <a:p>
                      <a:pPr lvl="0">
                        <a:buNone/>
                      </a:pPr>
                      <a:r>
                        <a:rPr lang="en-US" sz="1800" b="0" i="0" u="none" strike="noStrike" noProof="0">
                          <a:latin typeface="Arial"/>
                        </a:rPr>
                        <a:t>Pin function</a:t>
                      </a:r>
                      <a:endParaRPr lang="en-US"/>
                    </a:p>
                  </a:txBody>
                  <a:tcPr/>
                </a:tc>
                <a:tc>
                  <a:txBody>
                    <a:bodyPr/>
                    <a:lstStyle/>
                    <a:p>
                      <a:pPr lvl="0">
                        <a:buNone/>
                      </a:pPr>
                      <a:r>
                        <a:rPr lang="en-US" sz="1800" b="0" i="0" u="none" strike="noStrike" noProof="0">
                          <a:latin typeface="+mn-lt"/>
                        </a:rPr>
                        <a:t>Arduino Connector</a:t>
                      </a:r>
                      <a:endParaRPr lang="en-US"/>
                    </a:p>
                  </a:txBody>
                  <a:tcPr/>
                </a:tc>
                <a:tc>
                  <a:txBody>
                    <a:bodyPr/>
                    <a:lstStyle/>
                    <a:p>
                      <a:pPr lvl="0">
                        <a:buNone/>
                      </a:pPr>
                      <a:r>
                        <a:rPr lang="en-US" b="0"/>
                        <a:t>STM32G0 Pin</a:t>
                      </a:r>
                    </a:p>
                  </a:txBody>
                  <a:tcPr/>
                </a:tc>
                <a:tc>
                  <a:txBody>
                    <a:bodyPr/>
                    <a:lstStyle/>
                    <a:p>
                      <a:pPr lvl="0">
                        <a:buNone/>
                      </a:pPr>
                      <a:r>
                        <a:rPr lang="en-US" sz="1800" b="0" i="0" u="none" strike="noStrike" noProof="0">
                          <a:latin typeface="Arial"/>
                        </a:rPr>
                        <a:t>GPIO mode</a:t>
                      </a:r>
                      <a:endParaRPr lang="en-US"/>
                    </a:p>
                  </a:txBody>
                  <a:tcPr/>
                </a:tc>
                <a:tc>
                  <a:txBody>
                    <a:bodyPr/>
                    <a:lstStyle/>
                    <a:p>
                      <a:pPr lvl="0">
                        <a:buNone/>
                      </a:pPr>
                      <a:r>
                        <a:rPr lang="en-US" sz="1800" b="0" i="0" u="none" strike="noStrike" noProof="0">
                          <a:latin typeface="Arial"/>
                        </a:rPr>
                        <a:t>GPIO pull mode</a:t>
                      </a:r>
                      <a:endParaRPr lang="en-US"/>
                    </a:p>
                  </a:txBody>
                  <a:tcPr/>
                </a:tc>
                <a:tc>
                  <a:txBody>
                    <a:bodyPr/>
                    <a:lstStyle/>
                    <a:p>
                      <a:pPr lvl="0">
                        <a:buNone/>
                      </a:pPr>
                      <a:r>
                        <a:rPr lang="en-US" sz="1800" b="0" i="0" u="none" strike="noStrike" noProof="0">
                          <a:latin typeface="Arial"/>
                        </a:rPr>
                        <a:t>GPIO speed</a:t>
                      </a:r>
                      <a:endParaRPr lang="en-US"/>
                    </a:p>
                  </a:txBody>
                  <a:tcPr/>
                </a:tc>
                <a:extLst>
                  <a:ext uri="{0D108BD9-81ED-4DB2-BD59-A6C34878D82A}">
                    <a16:rowId xmlns:a16="http://schemas.microsoft.com/office/drawing/2014/main" val="2841130406"/>
                  </a:ext>
                </a:extLst>
              </a:tr>
              <a:tr h="379408">
                <a:tc>
                  <a:txBody>
                    <a:bodyPr/>
                    <a:lstStyle/>
                    <a:p>
                      <a:pPr lvl="0">
                        <a:buNone/>
                      </a:pPr>
                      <a:r>
                        <a:rPr lang="en-US" sz="1800" b="0" i="0" u="none" strike="noStrike" noProof="0">
                          <a:latin typeface="Arial"/>
                        </a:rPr>
                        <a:t>SPI_CLK</a:t>
                      </a:r>
                      <a:endParaRPr lang="en-US"/>
                    </a:p>
                  </a:txBody>
                  <a:tcPr/>
                </a:tc>
                <a:tc>
                  <a:txBody>
                    <a:bodyPr/>
                    <a:lstStyle/>
                    <a:p>
                      <a:r>
                        <a:rPr lang="en-US"/>
                        <a:t>CN5.D13</a:t>
                      </a:r>
                    </a:p>
                  </a:txBody>
                  <a:tcPr/>
                </a:tc>
                <a:tc>
                  <a:txBody>
                    <a:bodyPr/>
                    <a:lstStyle/>
                    <a:p>
                      <a:r>
                        <a:rPr lang="en-US"/>
                        <a:t>PA5</a:t>
                      </a:r>
                    </a:p>
                  </a:txBody>
                  <a:tcPr/>
                </a:tc>
                <a:tc>
                  <a:txBody>
                    <a:bodyPr/>
                    <a:lstStyle/>
                    <a:p>
                      <a:pPr lvl="0">
                        <a:buNone/>
                      </a:pPr>
                      <a:r>
                        <a:rPr lang="en-US" sz="1800" b="0" i="0" u="none" strike="noStrike" noProof="0">
                          <a:latin typeface="Arial"/>
                        </a:rPr>
                        <a:t>AF PP</a:t>
                      </a:r>
                      <a:endParaRPr lang="en-US"/>
                    </a:p>
                  </a:txBody>
                  <a:tcPr/>
                </a:tc>
                <a:tc>
                  <a:txBody>
                    <a:bodyPr/>
                    <a:lstStyle/>
                    <a:p>
                      <a:r>
                        <a:rPr lang="en-US"/>
                        <a:t>No Pull</a:t>
                      </a:r>
                    </a:p>
                  </a:txBody>
                  <a:tcPr/>
                </a:tc>
                <a:tc>
                  <a:txBody>
                    <a:bodyPr/>
                    <a:lstStyle/>
                    <a:p>
                      <a:r>
                        <a:rPr lang="en-US"/>
                        <a:t>Very high</a:t>
                      </a:r>
                    </a:p>
                  </a:txBody>
                  <a:tcPr/>
                </a:tc>
                <a:extLst>
                  <a:ext uri="{0D108BD9-81ED-4DB2-BD59-A6C34878D82A}">
                    <a16:rowId xmlns:a16="http://schemas.microsoft.com/office/drawing/2014/main" val="4006751378"/>
                  </a:ext>
                </a:extLst>
              </a:tr>
              <a:tr h="379408">
                <a:tc>
                  <a:txBody>
                    <a:bodyPr/>
                    <a:lstStyle/>
                    <a:p>
                      <a:pPr lvl="0">
                        <a:buNone/>
                      </a:pPr>
                      <a:r>
                        <a:rPr lang="en-US" sz="1800" b="0" i="0" u="none" strike="noStrike" noProof="0">
                          <a:latin typeface="Arial"/>
                        </a:rPr>
                        <a:t>SPI_MISO</a:t>
                      </a:r>
                      <a:endParaRPr lang="en-US"/>
                    </a:p>
                  </a:txBody>
                  <a:tcPr/>
                </a:tc>
                <a:tc>
                  <a:txBody>
                    <a:bodyPr/>
                    <a:lstStyle/>
                    <a:p>
                      <a:r>
                        <a:rPr lang="en-US"/>
                        <a:t>CN5.D12</a:t>
                      </a:r>
                    </a:p>
                  </a:txBody>
                  <a:tcPr/>
                </a:tc>
                <a:tc>
                  <a:txBody>
                    <a:bodyPr/>
                    <a:lstStyle/>
                    <a:p>
                      <a:r>
                        <a:rPr lang="en-US"/>
                        <a:t>PA6</a:t>
                      </a:r>
                    </a:p>
                  </a:txBody>
                  <a:tcPr/>
                </a:tc>
                <a:tc>
                  <a:txBody>
                    <a:bodyPr/>
                    <a:lstStyle/>
                    <a:p>
                      <a:pPr lvl="0">
                        <a:buNone/>
                      </a:pPr>
                      <a:r>
                        <a:rPr lang="en-US" sz="1800" b="0" i="0" u="none" strike="noStrike" noProof="0">
                          <a:latin typeface="Arial"/>
                        </a:rPr>
                        <a:t>AF PP</a:t>
                      </a:r>
                      <a:endParaRPr lang="en-US"/>
                    </a:p>
                  </a:txBody>
                  <a:tcPr/>
                </a:tc>
                <a:tc>
                  <a:txBody>
                    <a:bodyPr/>
                    <a:lstStyle/>
                    <a:p>
                      <a:pPr lvl="0">
                        <a:buNone/>
                      </a:pPr>
                      <a:r>
                        <a:rPr lang="en-US" sz="1800" b="0" i="0" u="none" strike="noStrike" noProof="0">
                          <a:solidFill>
                            <a:srgbClr val="03234B"/>
                          </a:solidFill>
                          <a:latin typeface="Arial"/>
                        </a:rPr>
                        <a:t>No Pull</a:t>
                      </a:r>
                      <a:endParaRPr lang="en-US"/>
                    </a:p>
                  </a:txBody>
                  <a:tcPr/>
                </a:tc>
                <a:tc>
                  <a:txBody>
                    <a:bodyPr/>
                    <a:lstStyle/>
                    <a:p>
                      <a:r>
                        <a:rPr lang="en-US"/>
                        <a:t>Very high</a:t>
                      </a:r>
                    </a:p>
                  </a:txBody>
                  <a:tcPr/>
                </a:tc>
                <a:extLst>
                  <a:ext uri="{0D108BD9-81ED-4DB2-BD59-A6C34878D82A}">
                    <a16:rowId xmlns:a16="http://schemas.microsoft.com/office/drawing/2014/main" val="1015449363"/>
                  </a:ext>
                </a:extLst>
              </a:tr>
              <a:tr h="379408">
                <a:tc>
                  <a:txBody>
                    <a:bodyPr/>
                    <a:lstStyle/>
                    <a:p>
                      <a:pPr lvl="0">
                        <a:buNone/>
                      </a:pPr>
                      <a:r>
                        <a:rPr lang="en-US" sz="1800" b="0" i="0" u="none" strike="noStrike" noProof="0">
                          <a:latin typeface="Arial"/>
                        </a:rPr>
                        <a:t>SPI_MOSI</a:t>
                      </a:r>
                      <a:endParaRPr lang="en-US"/>
                    </a:p>
                  </a:txBody>
                  <a:tcPr/>
                </a:tc>
                <a:tc>
                  <a:txBody>
                    <a:bodyPr/>
                    <a:lstStyle/>
                    <a:p>
                      <a:r>
                        <a:rPr lang="en-US"/>
                        <a:t>CN5.D11</a:t>
                      </a:r>
                    </a:p>
                  </a:txBody>
                  <a:tcPr/>
                </a:tc>
                <a:tc>
                  <a:txBody>
                    <a:bodyPr/>
                    <a:lstStyle/>
                    <a:p>
                      <a:r>
                        <a:rPr lang="en-US"/>
                        <a:t>PA7</a:t>
                      </a:r>
                    </a:p>
                  </a:txBody>
                  <a:tcPr/>
                </a:tc>
                <a:tc>
                  <a:txBody>
                    <a:bodyPr/>
                    <a:lstStyle/>
                    <a:p>
                      <a:pPr lvl="0">
                        <a:buNone/>
                      </a:pPr>
                      <a:r>
                        <a:rPr lang="en-US" sz="1800" b="0" i="0" u="none" strike="noStrike" noProof="0">
                          <a:latin typeface="Arial"/>
                        </a:rPr>
                        <a:t>AF PP</a:t>
                      </a:r>
                      <a:endParaRPr lang="en-US"/>
                    </a:p>
                  </a:txBody>
                  <a:tcPr/>
                </a:tc>
                <a:tc>
                  <a:txBody>
                    <a:bodyPr/>
                    <a:lstStyle/>
                    <a:p>
                      <a:pPr lvl="0">
                        <a:buNone/>
                      </a:pPr>
                      <a:r>
                        <a:rPr lang="en-US" sz="1800" b="0" i="0" u="none" strike="noStrike" noProof="0">
                          <a:solidFill>
                            <a:srgbClr val="03234B"/>
                          </a:solidFill>
                          <a:latin typeface="Arial"/>
                        </a:rPr>
                        <a:t>No Pull</a:t>
                      </a:r>
                      <a:endParaRPr lang="en-US"/>
                    </a:p>
                  </a:txBody>
                  <a:tcPr/>
                </a:tc>
                <a:tc>
                  <a:txBody>
                    <a:bodyPr/>
                    <a:lstStyle/>
                    <a:p>
                      <a:r>
                        <a:rPr lang="en-US"/>
                        <a:t>Very high</a:t>
                      </a:r>
                    </a:p>
                  </a:txBody>
                  <a:tcPr/>
                </a:tc>
                <a:extLst>
                  <a:ext uri="{0D108BD9-81ED-4DB2-BD59-A6C34878D82A}">
                    <a16:rowId xmlns:a16="http://schemas.microsoft.com/office/drawing/2014/main" val="3013760895"/>
                  </a:ext>
                </a:extLst>
              </a:tr>
              <a:tr h="379408">
                <a:tc>
                  <a:txBody>
                    <a:bodyPr/>
                    <a:lstStyle/>
                    <a:p>
                      <a:pPr lvl="0">
                        <a:buNone/>
                      </a:pPr>
                      <a:r>
                        <a:rPr lang="en-US" sz="1800" b="0" i="0" u="none" strike="noStrike" noProof="0">
                          <a:latin typeface="Arial"/>
                        </a:rPr>
                        <a:t>SPI_CS</a:t>
                      </a:r>
                      <a:endParaRPr lang="en-US"/>
                    </a:p>
                  </a:txBody>
                  <a:tcPr/>
                </a:tc>
                <a:tc>
                  <a:txBody>
                    <a:bodyPr/>
                    <a:lstStyle/>
                    <a:p>
                      <a:r>
                        <a:rPr lang="en-US"/>
                        <a:t>CN5.D10</a:t>
                      </a:r>
                    </a:p>
                  </a:txBody>
                  <a:tcPr/>
                </a:tc>
                <a:tc>
                  <a:txBody>
                    <a:bodyPr/>
                    <a:lstStyle/>
                    <a:p>
                      <a:r>
                        <a:rPr lang="en-US"/>
                        <a:t>PB0</a:t>
                      </a:r>
                    </a:p>
                  </a:txBody>
                  <a:tcPr/>
                </a:tc>
                <a:tc>
                  <a:txBody>
                    <a:bodyPr/>
                    <a:lstStyle/>
                    <a:p>
                      <a:pPr lvl="0">
                        <a:buNone/>
                      </a:pPr>
                      <a:r>
                        <a:rPr lang="en-US" sz="1800" b="0" i="0" u="none" strike="noStrike" noProof="0">
                          <a:latin typeface="Arial"/>
                        </a:rPr>
                        <a:t>Output PP</a:t>
                      </a:r>
                      <a:endParaRPr lang="en-US"/>
                    </a:p>
                  </a:txBody>
                  <a:tcPr/>
                </a:tc>
                <a:tc>
                  <a:txBody>
                    <a:bodyPr/>
                    <a:lstStyle/>
                    <a:p>
                      <a:pPr lvl="0">
                        <a:buNone/>
                      </a:pPr>
                      <a:r>
                        <a:rPr lang="en-US" sz="1800" b="0" i="0" u="none" strike="noStrike" noProof="0">
                          <a:solidFill>
                            <a:srgbClr val="03234B"/>
                          </a:solidFill>
                          <a:latin typeface="Arial"/>
                        </a:rPr>
                        <a:t>No Pull</a:t>
                      </a:r>
                      <a:endParaRPr lang="en-US"/>
                    </a:p>
                  </a:txBody>
                  <a:tcPr/>
                </a:tc>
                <a:tc>
                  <a:txBody>
                    <a:bodyPr/>
                    <a:lstStyle/>
                    <a:p>
                      <a:r>
                        <a:rPr lang="en-US"/>
                        <a:t>high</a:t>
                      </a:r>
                    </a:p>
                  </a:txBody>
                  <a:tcPr/>
                </a:tc>
                <a:extLst>
                  <a:ext uri="{0D108BD9-81ED-4DB2-BD59-A6C34878D82A}">
                    <a16:rowId xmlns:a16="http://schemas.microsoft.com/office/drawing/2014/main" val="2326809595"/>
                  </a:ext>
                </a:extLst>
              </a:tr>
              <a:tr h="663963">
                <a:tc>
                  <a:txBody>
                    <a:bodyPr/>
                    <a:lstStyle/>
                    <a:p>
                      <a:pPr lvl="0">
                        <a:buNone/>
                      </a:pPr>
                      <a:r>
                        <a:rPr lang="en-US" sz="1800" b="0" i="0" u="none" strike="noStrike" noProof="0">
                          <a:latin typeface="Arial"/>
                        </a:rPr>
                        <a:t>USER_BUTTON</a:t>
                      </a:r>
                      <a:endParaRPr lang="en-US"/>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PC13</a:t>
                      </a:r>
                    </a:p>
                    <a:p>
                      <a:endParaRPr lang="en-US"/>
                    </a:p>
                  </a:txBody>
                  <a:tcPr/>
                </a:tc>
                <a:tc>
                  <a:txBody>
                    <a:bodyPr/>
                    <a:lstStyle/>
                    <a:p>
                      <a:pPr lvl="0">
                        <a:buNone/>
                      </a:pPr>
                      <a:r>
                        <a:rPr lang="en-US" sz="1800" b="0" i="0" u="none" strike="noStrike" noProof="0">
                          <a:latin typeface="Arial"/>
                        </a:rPr>
                        <a:t>EXTI Falling</a:t>
                      </a:r>
                      <a:endParaRPr lang="en-US"/>
                    </a:p>
                  </a:txBody>
                  <a:tcPr/>
                </a:tc>
                <a:tc>
                  <a:txBody>
                    <a:bodyPr/>
                    <a:lstStyle/>
                    <a:p>
                      <a:r>
                        <a:rPr lang="en-US"/>
                        <a:t>Pull-up</a:t>
                      </a:r>
                    </a:p>
                  </a:txBody>
                  <a:tcPr/>
                </a:tc>
                <a:tc>
                  <a:txBody>
                    <a:bodyPr/>
                    <a:lstStyle/>
                    <a:p>
                      <a:r>
                        <a:rPr lang="en-US"/>
                        <a:t>N/A</a:t>
                      </a:r>
                    </a:p>
                  </a:txBody>
                  <a:tcPr/>
                </a:tc>
                <a:extLst>
                  <a:ext uri="{0D108BD9-81ED-4DB2-BD59-A6C34878D82A}">
                    <a16:rowId xmlns:a16="http://schemas.microsoft.com/office/drawing/2014/main" val="2902067832"/>
                  </a:ext>
                </a:extLst>
              </a:tr>
              <a:tr h="379408">
                <a:tc>
                  <a:txBody>
                    <a:bodyPr/>
                    <a:lstStyle/>
                    <a:p>
                      <a:pPr lvl="0">
                        <a:buNone/>
                      </a:pPr>
                      <a:r>
                        <a:rPr lang="en-US" sz="1800" b="0" i="0" u="none" strike="noStrike" noProof="0">
                          <a:latin typeface="Arial"/>
                        </a:rPr>
                        <a:t>CHIP_EN</a:t>
                      </a:r>
                      <a:endParaRPr lang="en-US"/>
                    </a:p>
                  </a:txBody>
                  <a:tcPr/>
                </a:tc>
                <a:tc>
                  <a:txBody>
                    <a:bodyPr/>
                    <a:lstStyle/>
                    <a:p>
                      <a:r>
                        <a:rPr lang="en-US"/>
                        <a:t>CN9.D5</a:t>
                      </a:r>
                    </a:p>
                  </a:txBody>
                  <a:tcPr/>
                </a:tc>
                <a:tc>
                  <a:txBody>
                    <a:bodyPr/>
                    <a:lstStyle/>
                    <a:p>
                      <a:r>
                        <a:rPr lang="en-US"/>
                        <a:t>PB4</a:t>
                      </a:r>
                    </a:p>
                  </a:txBody>
                  <a:tcPr/>
                </a:tc>
                <a:tc>
                  <a:txBody>
                    <a:bodyPr/>
                    <a:lstStyle/>
                    <a:p>
                      <a:pPr lvl="0">
                        <a:buNone/>
                      </a:pPr>
                      <a:r>
                        <a:rPr lang="en-US" sz="1800" b="0" i="0" u="none" strike="noStrike" noProof="0">
                          <a:solidFill>
                            <a:srgbClr val="03234B"/>
                          </a:solidFill>
                          <a:latin typeface="Arial"/>
                        </a:rPr>
                        <a:t>Output PP</a:t>
                      </a:r>
                      <a:endParaRPr lang="en-US"/>
                    </a:p>
                  </a:txBody>
                  <a:tcPr/>
                </a:tc>
                <a:tc>
                  <a:txBody>
                    <a:bodyPr/>
                    <a:lstStyle/>
                    <a:p>
                      <a:pPr lvl="0">
                        <a:buNone/>
                      </a:pPr>
                      <a:r>
                        <a:rPr lang="en-US" sz="1800" b="0" i="0" u="none" strike="noStrike" noProof="0">
                          <a:solidFill>
                            <a:srgbClr val="03234B"/>
                          </a:solidFill>
                          <a:latin typeface="Arial"/>
                        </a:rPr>
                        <a:t>No Pull</a:t>
                      </a:r>
                      <a:endParaRPr lang="en-US"/>
                    </a:p>
                  </a:txBody>
                  <a:tcPr/>
                </a:tc>
                <a:tc>
                  <a:txBody>
                    <a:bodyPr/>
                    <a:lstStyle/>
                    <a:p>
                      <a:r>
                        <a:rPr lang="en-US"/>
                        <a:t>High</a:t>
                      </a:r>
                    </a:p>
                  </a:txBody>
                  <a:tcPr/>
                </a:tc>
                <a:extLst>
                  <a:ext uri="{0D108BD9-81ED-4DB2-BD59-A6C34878D82A}">
                    <a16:rowId xmlns:a16="http://schemas.microsoft.com/office/drawing/2014/main" val="3593719022"/>
                  </a:ext>
                </a:extLst>
              </a:tr>
              <a:tr h="379408">
                <a:tc>
                  <a:txBody>
                    <a:bodyPr/>
                    <a:lstStyle/>
                    <a:p>
                      <a:pPr lvl="0">
                        <a:buNone/>
                      </a:pPr>
                      <a:r>
                        <a:rPr lang="en-US" sz="1800" b="0" i="0" u="none" strike="noStrike" noProof="0">
                          <a:latin typeface="Arial"/>
                        </a:rPr>
                        <a:t>BOOT</a:t>
                      </a:r>
                      <a:endParaRPr lang="en-US"/>
                    </a:p>
                  </a:txBody>
                  <a:tcPr/>
                </a:tc>
                <a:tc>
                  <a:txBody>
                    <a:bodyPr/>
                    <a:lstStyle/>
                    <a:p>
                      <a:r>
                        <a:rPr lang="en-US"/>
                        <a:t>CN9.D6</a:t>
                      </a:r>
                    </a:p>
                  </a:txBody>
                  <a:tcPr/>
                </a:tc>
                <a:tc>
                  <a:txBody>
                    <a:bodyPr/>
                    <a:lstStyle/>
                    <a:p>
                      <a:pPr lvl="0">
                        <a:buNone/>
                      </a:pPr>
                      <a:r>
                        <a:rPr lang="en-US" sz="1800" b="0" i="0" u="none" strike="noStrike" noProof="0">
                          <a:solidFill>
                            <a:srgbClr val="03234B"/>
                          </a:solidFill>
                          <a:latin typeface="Arial"/>
                        </a:rPr>
                        <a:t>PB14</a:t>
                      </a:r>
                      <a:endParaRPr lang="en-US"/>
                    </a:p>
                  </a:txBody>
                  <a:tcPr/>
                </a:tc>
                <a:tc>
                  <a:txBody>
                    <a:bodyPr/>
                    <a:lstStyle/>
                    <a:p>
                      <a:pPr lvl="0">
                        <a:buNone/>
                      </a:pPr>
                      <a:r>
                        <a:rPr lang="en-US" sz="1800" b="0" i="0" u="none" strike="noStrike" noProof="0">
                          <a:solidFill>
                            <a:srgbClr val="03234B"/>
                          </a:solidFill>
                          <a:latin typeface="Arial"/>
                        </a:rPr>
                        <a:t>Output PP</a:t>
                      </a:r>
                      <a:endParaRPr lang="en-US"/>
                    </a:p>
                  </a:txBody>
                  <a:tcPr/>
                </a:tc>
                <a:tc>
                  <a:txBody>
                    <a:bodyPr/>
                    <a:lstStyle/>
                    <a:p>
                      <a:pPr lvl="0">
                        <a:buNone/>
                      </a:pPr>
                      <a:r>
                        <a:rPr lang="en-US" sz="1800" b="0" i="0" u="none" strike="noStrike" noProof="0">
                          <a:solidFill>
                            <a:srgbClr val="03234B"/>
                          </a:solidFill>
                          <a:latin typeface="Arial"/>
                        </a:rPr>
                        <a:t>No Pull</a:t>
                      </a:r>
                      <a:endParaRPr lang="en-US"/>
                    </a:p>
                  </a:txBody>
                  <a:tcPr/>
                </a:tc>
                <a:tc>
                  <a:txBody>
                    <a:bodyPr/>
                    <a:lstStyle/>
                    <a:p>
                      <a:r>
                        <a:rPr lang="en-US"/>
                        <a:t>Low</a:t>
                      </a:r>
                    </a:p>
                  </a:txBody>
                  <a:tcPr/>
                </a:tc>
                <a:extLst>
                  <a:ext uri="{0D108BD9-81ED-4DB2-BD59-A6C34878D82A}">
                    <a16:rowId xmlns:a16="http://schemas.microsoft.com/office/drawing/2014/main" val="2515345094"/>
                  </a:ext>
                </a:extLst>
              </a:tr>
              <a:tr h="948522">
                <a:tc>
                  <a:txBody>
                    <a:bodyPr/>
                    <a:lstStyle/>
                    <a:p>
                      <a:pPr lvl="0">
                        <a:buNone/>
                      </a:pPr>
                      <a:r>
                        <a:rPr lang="en-US" sz="1800" b="0" i="0" u="none" strike="noStrike" noProof="0"/>
                        <a:t>SPI_RDY</a:t>
                      </a:r>
                      <a:endParaRPr lang="en-US"/>
                    </a:p>
                  </a:txBody>
                  <a:tcPr/>
                </a:tc>
                <a:tc>
                  <a:txBody>
                    <a:bodyPr/>
                    <a:lstStyle/>
                    <a:p>
                      <a:pPr lvl="0">
                        <a:buNone/>
                      </a:pPr>
                      <a:r>
                        <a:rPr lang="en-US"/>
                        <a:t>CN9.D3</a:t>
                      </a:r>
                    </a:p>
                  </a:txBody>
                  <a:tcPr/>
                </a:tc>
                <a:tc>
                  <a:txBody>
                    <a:bodyPr/>
                    <a:lstStyle/>
                    <a:p>
                      <a:pPr lvl="0">
                        <a:buNone/>
                      </a:pPr>
                      <a:r>
                        <a:rPr lang="en-US" sz="1800" b="0" i="0" u="none" strike="noStrike" noProof="0">
                          <a:latin typeface="Arial"/>
                        </a:rPr>
                        <a:t>PB3</a:t>
                      </a:r>
                      <a:endParaRPr lang="en-US"/>
                    </a:p>
                  </a:txBody>
                  <a:tcPr/>
                </a:tc>
                <a:tc>
                  <a:txBody>
                    <a:bodyPr/>
                    <a:lstStyle/>
                    <a:p>
                      <a:pPr lvl="0">
                        <a:buNone/>
                      </a:pPr>
                      <a:r>
                        <a:rPr lang="en-US" sz="1800" b="0" i="0" u="none" strike="noStrike" noProof="0">
                          <a:latin typeface="Arial"/>
                        </a:rPr>
                        <a:t>EXTI Falling/Rising</a:t>
                      </a:r>
                      <a:endParaRPr lang="en-US"/>
                    </a:p>
                  </a:txBody>
                  <a:tcPr/>
                </a:tc>
                <a:tc>
                  <a:txBody>
                    <a:bodyPr/>
                    <a:lstStyle/>
                    <a:p>
                      <a:pPr lvl="0">
                        <a:buNone/>
                      </a:pPr>
                      <a:r>
                        <a:rPr lang="en-US" sz="1800" b="0" i="0" u="none" strike="noStrike" noProof="0">
                          <a:solidFill>
                            <a:srgbClr val="03234B"/>
                          </a:solidFill>
                          <a:latin typeface="Arial"/>
                        </a:rPr>
                        <a:t>No Pull</a:t>
                      </a:r>
                      <a:endParaRPr lang="en-US"/>
                    </a:p>
                  </a:txBody>
                  <a:tcPr/>
                </a:tc>
                <a:tc>
                  <a:txBody>
                    <a:bodyPr/>
                    <a:lstStyle/>
                    <a:p>
                      <a:pPr lvl="0">
                        <a:buNone/>
                      </a:pPr>
                      <a:r>
                        <a:rPr lang="en-US"/>
                        <a:t>N/A</a:t>
                      </a:r>
                    </a:p>
                  </a:txBody>
                  <a:tcPr/>
                </a:tc>
                <a:extLst>
                  <a:ext uri="{0D108BD9-81ED-4DB2-BD59-A6C34878D82A}">
                    <a16:rowId xmlns:a16="http://schemas.microsoft.com/office/drawing/2014/main" val="2177802889"/>
                  </a:ext>
                </a:extLst>
              </a:tr>
            </a:tbl>
          </a:graphicData>
        </a:graphic>
      </p:graphicFrame>
      <p:sp>
        <p:nvSpPr>
          <p:cNvPr id="19" name="TextBox 18">
            <a:extLst>
              <a:ext uri="{FF2B5EF4-FFF2-40B4-BE49-F238E27FC236}">
                <a16:creationId xmlns:a16="http://schemas.microsoft.com/office/drawing/2014/main" id="{A26A6306-E0D2-56A3-152E-673B13BBBE1B}"/>
              </a:ext>
            </a:extLst>
          </p:cNvPr>
          <p:cNvSpPr txBox="1"/>
          <p:nvPr/>
        </p:nvSpPr>
        <p:spPr>
          <a:xfrm>
            <a:off x="1255986" y="800538"/>
            <a:ext cx="91056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When generating an application from scratch and if X-Nucleo-67W61M1 is used, the pinout must be set in accordance with the ST67W61M1 Arduino interfaces.</a:t>
            </a:r>
            <a:endParaRPr lang="en-US">
              <a:cs typeface="Arial"/>
            </a:endParaRPr>
          </a:p>
        </p:txBody>
      </p:sp>
    </p:spTree>
    <p:extLst>
      <p:ext uri="{BB962C8B-B14F-4D97-AF65-F5344CB8AC3E}">
        <p14:creationId xmlns:p14="http://schemas.microsoft.com/office/powerpoint/2010/main" val="4237573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2C6473-C7D6-C756-C14F-6AB1FFBB4FAA}"/>
              </a:ext>
            </a:extLst>
          </p:cNvPr>
          <p:cNvPicPr>
            <a:picLocks noGrp="1" noChangeAspect="1"/>
          </p:cNvPicPr>
          <p:nvPr>
            <p:ph idx="1"/>
          </p:nvPr>
        </p:nvPicPr>
        <p:blipFill>
          <a:blip r:embed="rId2"/>
          <a:stretch>
            <a:fillRect/>
          </a:stretch>
        </p:blipFill>
        <p:spPr>
          <a:xfrm>
            <a:off x="2236256" y="1414244"/>
            <a:ext cx="5705005" cy="4976374"/>
          </a:xfrm>
          <a:prstGeom prst="rect">
            <a:avLst/>
          </a:prstGeom>
        </p:spPr>
      </p:pic>
      <p:sp>
        <p:nvSpPr>
          <p:cNvPr id="3" name="Title 2">
            <a:extLst>
              <a:ext uri="{FF2B5EF4-FFF2-40B4-BE49-F238E27FC236}">
                <a16:creationId xmlns:a16="http://schemas.microsoft.com/office/drawing/2014/main" id="{9734BED0-31FB-B64B-AB18-0E2CD43221AC}"/>
              </a:ext>
            </a:extLst>
          </p:cNvPr>
          <p:cNvSpPr>
            <a:spLocks noGrp="1"/>
          </p:cNvSpPr>
          <p:nvPr>
            <p:ph type="title"/>
          </p:nvPr>
        </p:nvSpPr>
        <p:spPr/>
        <p:txBody>
          <a:bodyPr/>
          <a:lstStyle/>
          <a:p>
            <a:r>
              <a:rPr lang="en-US">
                <a:cs typeface="Arial"/>
              </a:rPr>
              <a:t>Assigning functionality</a:t>
            </a:r>
            <a:endParaRPr lang="en-US"/>
          </a:p>
        </p:txBody>
      </p:sp>
      <p:sp>
        <p:nvSpPr>
          <p:cNvPr id="6" name="TextBox 5">
            <a:extLst>
              <a:ext uri="{FF2B5EF4-FFF2-40B4-BE49-F238E27FC236}">
                <a16:creationId xmlns:a16="http://schemas.microsoft.com/office/drawing/2014/main" id="{D05C0434-883D-7AA3-039A-BF6E7D210897}"/>
              </a:ext>
            </a:extLst>
          </p:cNvPr>
          <p:cNvSpPr txBox="1"/>
          <p:nvPr/>
        </p:nvSpPr>
        <p:spPr>
          <a:xfrm>
            <a:off x="8075403" y="1525774"/>
            <a:ext cx="38344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For assigning, click on the pin and select functionality.</a:t>
            </a:r>
          </a:p>
          <a:p>
            <a:r>
              <a:rPr lang="en-US">
                <a:cs typeface="Arial"/>
              </a:rPr>
              <a:t>(</a:t>
            </a:r>
            <a:r>
              <a:rPr lang="en-US" err="1">
                <a:cs typeface="Arial"/>
              </a:rPr>
              <a:t>e.g</a:t>
            </a:r>
            <a:r>
              <a:rPr lang="en-US">
                <a:cs typeface="Arial"/>
              </a:rPr>
              <a:t>) PA5-&gt;SPI_SCK</a:t>
            </a:r>
          </a:p>
        </p:txBody>
      </p:sp>
    </p:spTree>
    <p:extLst>
      <p:ext uri="{BB962C8B-B14F-4D97-AF65-F5344CB8AC3E}">
        <p14:creationId xmlns:p14="http://schemas.microsoft.com/office/powerpoint/2010/main" val="1930362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A5F05A-6E63-83AB-C2B0-281E8B6EC207}"/>
              </a:ext>
            </a:extLst>
          </p:cNvPr>
          <p:cNvPicPr>
            <a:picLocks noGrp="1" noChangeAspect="1"/>
          </p:cNvPicPr>
          <p:nvPr>
            <p:ph idx="1"/>
          </p:nvPr>
        </p:nvPicPr>
        <p:blipFill>
          <a:blip r:embed="rId2"/>
          <a:stretch>
            <a:fillRect/>
          </a:stretch>
        </p:blipFill>
        <p:spPr>
          <a:xfrm>
            <a:off x="1030401" y="442036"/>
            <a:ext cx="7048164" cy="6141270"/>
          </a:xfrm>
          <a:prstGeom prst="rect">
            <a:avLst/>
          </a:prstGeom>
        </p:spPr>
      </p:pic>
      <p:sp>
        <p:nvSpPr>
          <p:cNvPr id="3" name="Title 2">
            <a:extLst>
              <a:ext uri="{FF2B5EF4-FFF2-40B4-BE49-F238E27FC236}">
                <a16:creationId xmlns:a16="http://schemas.microsoft.com/office/drawing/2014/main" id="{E3F81860-B3DF-03E5-C941-49B9EA22E31C}"/>
              </a:ext>
            </a:extLst>
          </p:cNvPr>
          <p:cNvSpPr>
            <a:spLocks noGrp="1"/>
          </p:cNvSpPr>
          <p:nvPr>
            <p:ph type="title"/>
          </p:nvPr>
        </p:nvSpPr>
        <p:spPr/>
        <p:txBody>
          <a:bodyPr/>
          <a:lstStyle/>
          <a:p>
            <a:r>
              <a:rPr lang="en-US">
                <a:cs typeface="Arial"/>
              </a:rPr>
              <a:t>Pinout View</a:t>
            </a:r>
          </a:p>
        </p:txBody>
      </p:sp>
      <p:sp>
        <p:nvSpPr>
          <p:cNvPr id="5" name="TextBox 4">
            <a:extLst>
              <a:ext uri="{FF2B5EF4-FFF2-40B4-BE49-F238E27FC236}">
                <a16:creationId xmlns:a16="http://schemas.microsoft.com/office/drawing/2014/main" id="{DB79CD47-BFBE-A6B5-B8E8-401CC3570A3F}"/>
              </a:ext>
            </a:extLst>
          </p:cNvPr>
          <p:cNvSpPr txBox="1"/>
          <p:nvPr/>
        </p:nvSpPr>
        <p:spPr>
          <a:xfrm>
            <a:off x="8227295" y="1306409"/>
            <a:ext cx="36858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After, assigning all the pins mentioned from the pin out table, this would be overall pinout view </a:t>
            </a:r>
            <a:endParaRPr lang="en-US" err="1"/>
          </a:p>
        </p:txBody>
      </p:sp>
    </p:spTree>
    <p:extLst>
      <p:ext uri="{BB962C8B-B14F-4D97-AF65-F5344CB8AC3E}">
        <p14:creationId xmlns:p14="http://schemas.microsoft.com/office/powerpoint/2010/main" val="1324707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9BB5D-AB0C-B3CF-8706-53D2666B1132}"/>
              </a:ext>
            </a:extLst>
          </p:cNvPr>
          <p:cNvSpPr>
            <a:spLocks noGrp="1"/>
          </p:cNvSpPr>
          <p:nvPr>
            <p:ph type="title"/>
          </p:nvPr>
        </p:nvSpPr>
        <p:spPr>
          <a:xfrm>
            <a:off x="348265" y="-289368"/>
            <a:ext cx="11609159" cy="1304925"/>
          </a:xfrm>
        </p:spPr>
        <p:txBody>
          <a:bodyPr/>
          <a:lstStyle/>
          <a:p>
            <a:r>
              <a:rPr lang="en-US">
                <a:cs typeface="Arial"/>
              </a:rPr>
              <a:t>UART GPIO(USART 2)</a:t>
            </a:r>
            <a:endParaRPr lang="en-US"/>
          </a:p>
        </p:txBody>
      </p:sp>
      <p:cxnSp>
        <p:nvCxnSpPr>
          <p:cNvPr id="6" name="Straight Arrow Connector 5">
            <a:extLst>
              <a:ext uri="{FF2B5EF4-FFF2-40B4-BE49-F238E27FC236}">
                <a16:creationId xmlns:a16="http://schemas.microsoft.com/office/drawing/2014/main" id="{3455EBF3-99DD-1A42-5DE4-9E01EA89098D}"/>
              </a:ext>
            </a:extLst>
          </p:cNvPr>
          <p:cNvCxnSpPr>
            <a:cxnSpLocks/>
          </p:cNvCxnSpPr>
          <p:nvPr/>
        </p:nvCxnSpPr>
        <p:spPr>
          <a:xfrm>
            <a:off x="1098951" y="2978120"/>
            <a:ext cx="827146" cy="492104"/>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7" name="TextBox 8">
            <a:extLst>
              <a:ext uri="{FF2B5EF4-FFF2-40B4-BE49-F238E27FC236}">
                <a16:creationId xmlns:a16="http://schemas.microsoft.com/office/drawing/2014/main" id="{375069A3-4881-5D35-6B36-259207905714}"/>
              </a:ext>
            </a:extLst>
          </p:cNvPr>
          <p:cNvSpPr txBox="1"/>
          <p:nvPr/>
        </p:nvSpPr>
        <p:spPr>
          <a:xfrm>
            <a:off x="58493" y="2611909"/>
            <a:ext cx="148897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Select USART2 </a:t>
            </a:r>
          </a:p>
        </p:txBody>
      </p:sp>
      <p:pic>
        <p:nvPicPr>
          <p:cNvPr id="8" name="Picture 7" descr="A screenshot of a computer&#10;&#10;AI-generated content may be incorrect.">
            <a:extLst>
              <a:ext uri="{FF2B5EF4-FFF2-40B4-BE49-F238E27FC236}">
                <a16:creationId xmlns:a16="http://schemas.microsoft.com/office/drawing/2014/main" id="{D05A3D0A-79D8-986F-55D8-A6A8B3D80273}"/>
              </a:ext>
            </a:extLst>
          </p:cNvPr>
          <p:cNvPicPr>
            <a:picLocks noChangeAspect="1"/>
          </p:cNvPicPr>
          <p:nvPr/>
        </p:nvPicPr>
        <p:blipFill>
          <a:blip r:embed="rId2"/>
          <a:stretch>
            <a:fillRect/>
          </a:stretch>
        </p:blipFill>
        <p:spPr>
          <a:xfrm>
            <a:off x="3427009" y="4627161"/>
            <a:ext cx="8762157" cy="2233553"/>
          </a:xfrm>
          <a:prstGeom prst="rect">
            <a:avLst/>
          </a:prstGeom>
        </p:spPr>
      </p:pic>
      <p:sp>
        <p:nvSpPr>
          <p:cNvPr id="10" name="TextBox 8">
            <a:extLst>
              <a:ext uri="{FF2B5EF4-FFF2-40B4-BE49-F238E27FC236}">
                <a16:creationId xmlns:a16="http://schemas.microsoft.com/office/drawing/2014/main" id="{29A00C06-7B07-3555-B243-AC6718022B13}"/>
              </a:ext>
            </a:extLst>
          </p:cNvPr>
          <p:cNvSpPr txBox="1"/>
          <p:nvPr/>
        </p:nvSpPr>
        <p:spPr>
          <a:xfrm>
            <a:off x="9646188" y="3219579"/>
            <a:ext cx="148897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GPIO Settings</a:t>
            </a:r>
          </a:p>
        </p:txBody>
      </p:sp>
      <p:sp>
        <p:nvSpPr>
          <p:cNvPr id="12" name="TextBox 8">
            <a:extLst>
              <a:ext uri="{FF2B5EF4-FFF2-40B4-BE49-F238E27FC236}">
                <a16:creationId xmlns:a16="http://schemas.microsoft.com/office/drawing/2014/main" id="{A304BCC5-00B8-34EB-59CA-686A709ED646}"/>
              </a:ext>
            </a:extLst>
          </p:cNvPr>
          <p:cNvSpPr txBox="1"/>
          <p:nvPr/>
        </p:nvSpPr>
        <p:spPr>
          <a:xfrm>
            <a:off x="58493" y="364491"/>
            <a:ext cx="148897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Parameter Settings</a:t>
            </a:r>
          </a:p>
        </p:txBody>
      </p:sp>
      <p:pic>
        <p:nvPicPr>
          <p:cNvPr id="15" name="Content Placeholder 14" descr="A screenshot of a computer&#10;&#10;AI-generated content may be incorrect.">
            <a:extLst>
              <a:ext uri="{FF2B5EF4-FFF2-40B4-BE49-F238E27FC236}">
                <a16:creationId xmlns:a16="http://schemas.microsoft.com/office/drawing/2014/main" id="{E298F3A4-5300-C71E-B521-357F6B4E7426}"/>
              </a:ext>
            </a:extLst>
          </p:cNvPr>
          <p:cNvPicPr>
            <a:picLocks noGrp="1" noChangeAspect="1"/>
          </p:cNvPicPr>
          <p:nvPr>
            <p:ph idx="1"/>
          </p:nvPr>
        </p:nvPicPr>
        <p:blipFill>
          <a:blip r:embed="rId3"/>
          <a:stretch>
            <a:fillRect/>
          </a:stretch>
        </p:blipFill>
        <p:spPr>
          <a:xfrm>
            <a:off x="1888854" y="596921"/>
            <a:ext cx="6957812" cy="4029778"/>
          </a:xfrm>
          <a:prstGeom prst="rect">
            <a:avLst/>
          </a:prstGeom>
        </p:spPr>
      </p:pic>
      <p:cxnSp>
        <p:nvCxnSpPr>
          <p:cNvPr id="16" name="Straight Arrow Connector 15">
            <a:extLst>
              <a:ext uri="{FF2B5EF4-FFF2-40B4-BE49-F238E27FC236}">
                <a16:creationId xmlns:a16="http://schemas.microsoft.com/office/drawing/2014/main" id="{AC748CFA-E70C-3B6A-2BE7-A332956F472D}"/>
              </a:ext>
            </a:extLst>
          </p:cNvPr>
          <p:cNvCxnSpPr>
            <a:cxnSpLocks/>
          </p:cNvCxnSpPr>
          <p:nvPr/>
        </p:nvCxnSpPr>
        <p:spPr>
          <a:xfrm>
            <a:off x="1081966" y="713069"/>
            <a:ext cx="3913728" cy="1061191"/>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1F14AC8-E68D-9BA8-77CB-55BB8F715661}"/>
              </a:ext>
            </a:extLst>
          </p:cNvPr>
          <p:cNvCxnSpPr>
            <a:cxnSpLocks/>
          </p:cNvCxnSpPr>
          <p:nvPr/>
        </p:nvCxnSpPr>
        <p:spPr>
          <a:xfrm flipH="1">
            <a:off x="8600833" y="3865512"/>
            <a:ext cx="1526372" cy="136985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5AF86F-626E-8D8A-5813-9C0248373CD1}"/>
              </a:ext>
            </a:extLst>
          </p:cNvPr>
          <p:cNvSpPr txBox="1"/>
          <p:nvPr/>
        </p:nvSpPr>
        <p:spPr>
          <a:xfrm>
            <a:off x="9725306" y="1177310"/>
            <a:ext cx="2086982" cy="646331"/>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PA2: USART2_TX</a:t>
            </a:r>
          </a:p>
          <a:p>
            <a:r>
              <a:rPr lang="en-US">
                <a:cs typeface="Arial"/>
              </a:rPr>
              <a:t>PA3: USART2_RX</a:t>
            </a:r>
          </a:p>
        </p:txBody>
      </p:sp>
    </p:spTree>
    <p:extLst>
      <p:ext uri="{BB962C8B-B14F-4D97-AF65-F5344CB8AC3E}">
        <p14:creationId xmlns:p14="http://schemas.microsoft.com/office/powerpoint/2010/main" val="1941877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E42614-CB7F-C1A9-F65C-77302447B32D}"/>
              </a:ext>
            </a:extLst>
          </p:cNvPr>
          <p:cNvSpPr>
            <a:spLocks noGrp="1"/>
          </p:cNvSpPr>
          <p:nvPr>
            <p:ph type="title"/>
          </p:nvPr>
        </p:nvSpPr>
        <p:spPr>
          <a:xfrm>
            <a:off x="291420" y="-82299"/>
            <a:ext cx="11609159" cy="1304925"/>
          </a:xfrm>
        </p:spPr>
        <p:txBody>
          <a:bodyPr/>
          <a:lstStyle/>
          <a:p>
            <a:r>
              <a:rPr lang="en-US" dirty="0">
                <a:cs typeface="Arial"/>
              </a:rPr>
              <a:t>SPI GPIO(SPI1)</a:t>
            </a:r>
            <a:endParaRPr lang="en-US" dirty="0"/>
          </a:p>
        </p:txBody>
      </p:sp>
      <p:cxnSp>
        <p:nvCxnSpPr>
          <p:cNvPr id="4" name="Straight Arrow Connector 3">
            <a:extLst>
              <a:ext uri="{FF2B5EF4-FFF2-40B4-BE49-F238E27FC236}">
                <a16:creationId xmlns:a16="http://schemas.microsoft.com/office/drawing/2014/main" id="{088ED647-4179-0637-A515-6B2E8FDC8C47}"/>
              </a:ext>
            </a:extLst>
          </p:cNvPr>
          <p:cNvCxnSpPr>
            <a:cxnSpLocks/>
          </p:cNvCxnSpPr>
          <p:nvPr/>
        </p:nvCxnSpPr>
        <p:spPr>
          <a:xfrm>
            <a:off x="1028660" y="3276689"/>
            <a:ext cx="962183" cy="723597"/>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6" name="TextBox 8">
            <a:extLst>
              <a:ext uri="{FF2B5EF4-FFF2-40B4-BE49-F238E27FC236}">
                <a16:creationId xmlns:a16="http://schemas.microsoft.com/office/drawing/2014/main" id="{8644CC6A-6E85-0A12-7512-C5BE78181806}"/>
              </a:ext>
            </a:extLst>
          </p:cNvPr>
          <p:cNvSpPr txBox="1"/>
          <p:nvPr/>
        </p:nvSpPr>
        <p:spPr>
          <a:xfrm>
            <a:off x="-2817" y="3058598"/>
            <a:ext cx="148897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Select SPI1</a:t>
            </a:r>
          </a:p>
        </p:txBody>
      </p:sp>
      <p:sp>
        <p:nvSpPr>
          <p:cNvPr id="9" name="TextBox 8">
            <a:extLst>
              <a:ext uri="{FF2B5EF4-FFF2-40B4-BE49-F238E27FC236}">
                <a16:creationId xmlns:a16="http://schemas.microsoft.com/office/drawing/2014/main" id="{80D3F396-1C57-FAD2-3F2F-080DF8A84BA8}"/>
              </a:ext>
            </a:extLst>
          </p:cNvPr>
          <p:cNvSpPr txBox="1"/>
          <p:nvPr/>
        </p:nvSpPr>
        <p:spPr>
          <a:xfrm>
            <a:off x="89144" y="484659"/>
            <a:ext cx="1821845" cy="92333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PA5: SPI_SCK</a:t>
            </a:r>
          </a:p>
          <a:p>
            <a:r>
              <a:rPr lang="en-US">
                <a:cs typeface="Arial"/>
              </a:rPr>
              <a:t>PA6: SPI_MISO</a:t>
            </a:r>
          </a:p>
          <a:p>
            <a:r>
              <a:rPr lang="en-US">
                <a:cs typeface="Arial"/>
              </a:rPr>
              <a:t>PA7: SPI_MOSI</a:t>
            </a:r>
          </a:p>
        </p:txBody>
      </p:sp>
      <p:pic>
        <p:nvPicPr>
          <p:cNvPr id="12" name="Content Placeholder 11" descr="A screenshot of a computer&#10;&#10;AI-generated content may be incorrect.">
            <a:extLst>
              <a:ext uri="{FF2B5EF4-FFF2-40B4-BE49-F238E27FC236}">
                <a16:creationId xmlns:a16="http://schemas.microsoft.com/office/drawing/2014/main" id="{8FE6BFCA-05E5-3706-3601-1E3F9E467552}"/>
              </a:ext>
            </a:extLst>
          </p:cNvPr>
          <p:cNvPicPr>
            <a:picLocks noGrp="1" noChangeAspect="1"/>
          </p:cNvPicPr>
          <p:nvPr>
            <p:ph idx="1"/>
          </p:nvPr>
        </p:nvPicPr>
        <p:blipFill>
          <a:blip r:embed="rId2"/>
          <a:stretch>
            <a:fillRect/>
          </a:stretch>
        </p:blipFill>
        <p:spPr>
          <a:xfrm>
            <a:off x="2018381" y="844933"/>
            <a:ext cx="8041378" cy="3329755"/>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3B922334-581D-B1B3-711E-E5A6E9E2982A}"/>
              </a:ext>
            </a:extLst>
          </p:cNvPr>
          <p:cNvPicPr>
            <a:picLocks noChangeAspect="1"/>
          </p:cNvPicPr>
          <p:nvPr/>
        </p:nvPicPr>
        <p:blipFill>
          <a:blip r:embed="rId3"/>
          <a:stretch>
            <a:fillRect/>
          </a:stretch>
        </p:blipFill>
        <p:spPr>
          <a:xfrm>
            <a:off x="5725018" y="3426811"/>
            <a:ext cx="5778173" cy="3236311"/>
          </a:xfrm>
          <a:prstGeom prst="rect">
            <a:avLst/>
          </a:prstGeom>
        </p:spPr>
      </p:pic>
      <p:cxnSp>
        <p:nvCxnSpPr>
          <p:cNvPr id="5" name="Straight Arrow Connector 4">
            <a:extLst>
              <a:ext uri="{FF2B5EF4-FFF2-40B4-BE49-F238E27FC236}">
                <a16:creationId xmlns:a16="http://schemas.microsoft.com/office/drawing/2014/main" id="{3700DF75-BA74-941D-3A1A-E24A02983222}"/>
              </a:ext>
            </a:extLst>
          </p:cNvPr>
          <p:cNvCxnSpPr>
            <a:cxnSpLocks/>
          </p:cNvCxnSpPr>
          <p:nvPr/>
        </p:nvCxnSpPr>
        <p:spPr>
          <a:xfrm flipV="1">
            <a:off x="4578229" y="4839451"/>
            <a:ext cx="1126159" cy="665364"/>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7" name="TextBox 8">
            <a:extLst>
              <a:ext uri="{FF2B5EF4-FFF2-40B4-BE49-F238E27FC236}">
                <a16:creationId xmlns:a16="http://schemas.microsoft.com/office/drawing/2014/main" id="{A27191F1-852F-99BF-8777-569CA8A9B341}"/>
              </a:ext>
            </a:extLst>
          </p:cNvPr>
          <p:cNvSpPr txBox="1"/>
          <p:nvPr/>
        </p:nvSpPr>
        <p:spPr>
          <a:xfrm>
            <a:off x="3874701" y="5547154"/>
            <a:ext cx="148897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Parameter settings</a:t>
            </a:r>
          </a:p>
        </p:txBody>
      </p:sp>
    </p:spTree>
    <p:extLst>
      <p:ext uri="{BB962C8B-B14F-4D97-AF65-F5344CB8AC3E}">
        <p14:creationId xmlns:p14="http://schemas.microsoft.com/office/powerpoint/2010/main" val="4090907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AE520-27BE-389B-60BA-F8FC6B5B87E4}"/>
              </a:ext>
            </a:extLst>
          </p:cNvPr>
          <p:cNvSpPr>
            <a:spLocks noGrp="1"/>
          </p:cNvSpPr>
          <p:nvPr>
            <p:ph type="title"/>
          </p:nvPr>
        </p:nvSpPr>
        <p:spPr/>
        <p:txBody>
          <a:bodyPr/>
          <a:lstStyle/>
          <a:p>
            <a:r>
              <a:rPr lang="en-US">
                <a:cs typeface="Arial"/>
              </a:rPr>
              <a:t>DMA Channels</a:t>
            </a:r>
            <a:endParaRPr lang="en-US"/>
          </a:p>
        </p:txBody>
      </p:sp>
      <p:cxnSp>
        <p:nvCxnSpPr>
          <p:cNvPr id="6" name="Straight Arrow Connector 5">
            <a:extLst>
              <a:ext uri="{FF2B5EF4-FFF2-40B4-BE49-F238E27FC236}">
                <a16:creationId xmlns:a16="http://schemas.microsoft.com/office/drawing/2014/main" id="{A4272CD5-FD3A-509A-06EA-3A0D163709FC}"/>
              </a:ext>
            </a:extLst>
          </p:cNvPr>
          <p:cNvCxnSpPr>
            <a:cxnSpLocks/>
          </p:cNvCxnSpPr>
          <p:nvPr/>
        </p:nvCxnSpPr>
        <p:spPr>
          <a:xfrm>
            <a:off x="407020" y="1350791"/>
            <a:ext cx="1433597" cy="627585"/>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8" name="TextBox 8">
            <a:extLst>
              <a:ext uri="{FF2B5EF4-FFF2-40B4-BE49-F238E27FC236}">
                <a16:creationId xmlns:a16="http://schemas.microsoft.com/office/drawing/2014/main" id="{D3857959-9AFB-B13A-A1D8-A2FAF69AC2CD}"/>
              </a:ext>
            </a:extLst>
          </p:cNvPr>
          <p:cNvSpPr txBox="1"/>
          <p:nvPr/>
        </p:nvSpPr>
        <p:spPr>
          <a:xfrm>
            <a:off x="-62465" y="977484"/>
            <a:ext cx="148897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Select DMA</a:t>
            </a:r>
          </a:p>
        </p:txBody>
      </p:sp>
      <p:sp>
        <p:nvSpPr>
          <p:cNvPr id="12" name="TextBox 11">
            <a:extLst>
              <a:ext uri="{FF2B5EF4-FFF2-40B4-BE49-F238E27FC236}">
                <a16:creationId xmlns:a16="http://schemas.microsoft.com/office/drawing/2014/main" id="{C22EC267-46C0-E4B0-ADCB-32424EDA7FF8}"/>
              </a:ext>
            </a:extLst>
          </p:cNvPr>
          <p:cNvSpPr txBox="1"/>
          <p:nvPr/>
        </p:nvSpPr>
        <p:spPr>
          <a:xfrm>
            <a:off x="5471943" y="5933463"/>
            <a:ext cx="44278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SPI1_TX -&gt; DMA1 CHANNEL 1-&gt;High</a:t>
            </a:r>
          </a:p>
          <a:p>
            <a:r>
              <a:rPr lang="en-US">
                <a:cs typeface="Arial"/>
              </a:rPr>
              <a:t>SPI1_RX -&gt; DMA1 CHANNEL 2-&gt; High</a:t>
            </a:r>
            <a:endParaRPr lang="en-US">
              <a:solidFill>
                <a:srgbClr val="000000"/>
              </a:solidFill>
              <a:cs typeface="Arial"/>
            </a:endParaRPr>
          </a:p>
          <a:p>
            <a:endParaRPr lang="en-US">
              <a:cs typeface="Arial"/>
            </a:endParaRPr>
          </a:p>
        </p:txBody>
      </p:sp>
      <p:pic>
        <p:nvPicPr>
          <p:cNvPr id="7" name="Content Placeholder 6" descr="A screenshot of a computer&#10;&#10;AI-generated content may be incorrect.">
            <a:extLst>
              <a:ext uri="{FF2B5EF4-FFF2-40B4-BE49-F238E27FC236}">
                <a16:creationId xmlns:a16="http://schemas.microsoft.com/office/drawing/2014/main" id="{0155A34F-5DEA-6760-5C7B-9D5D0C6DAC0F}"/>
              </a:ext>
            </a:extLst>
          </p:cNvPr>
          <p:cNvPicPr>
            <a:picLocks noGrp="1" noChangeAspect="1"/>
          </p:cNvPicPr>
          <p:nvPr>
            <p:ph idx="1"/>
          </p:nvPr>
        </p:nvPicPr>
        <p:blipFill>
          <a:blip r:embed="rId2"/>
          <a:stretch>
            <a:fillRect/>
          </a:stretch>
        </p:blipFill>
        <p:spPr>
          <a:xfrm>
            <a:off x="1864674" y="1030971"/>
            <a:ext cx="6784324" cy="4801423"/>
          </a:xfrm>
          <a:prstGeom prst="rect">
            <a:avLst/>
          </a:prstGeom>
        </p:spPr>
      </p:pic>
    </p:spTree>
    <p:extLst>
      <p:ext uri="{BB962C8B-B14F-4D97-AF65-F5344CB8AC3E}">
        <p14:creationId xmlns:p14="http://schemas.microsoft.com/office/powerpoint/2010/main" val="615514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F1DA62E0-B062-CA23-101E-35148977FDDD}"/>
              </a:ext>
            </a:extLst>
          </p:cNvPr>
          <p:cNvPicPr>
            <a:picLocks noGrp="1" noChangeAspect="1"/>
          </p:cNvPicPr>
          <p:nvPr>
            <p:ph idx="1"/>
          </p:nvPr>
        </p:nvPicPr>
        <p:blipFill>
          <a:blip r:embed="rId2"/>
          <a:stretch>
            <a:fillRect/>
          </a:stretch>
        </p:blipFill>
        <p:spPr>
          <a:xfrm>
            <a:off x="1035762" y="1384188"/>
            <a:ext cx="10970063" cy="4090555"/>
          </a:xfrm>
          <a:prstGeom prst="rect">
            <a:avLst/>
          </a:prstGeom>
        </p:spPr>
      </p:pic>
      <p:sp>
        <p:nvSpPr>
          <p:cNvPr id="3" name="Title 2">
            <a:extLst>
              <a:ext uri="{FF2B5EF4-FFF2-40B4-BE49-F238E27FC236}">
                <a16:creationId xmlns:a16="http://schemas.microsoft.com/office/drawing/2014/main" id="{EDE7B8FA-12C1-5583-CD9F-AE40B4FC36FA}"/>
              </a:ext>
            </a:extLst>
          </p:cNvPr>
          <p:cNvSpPr>
            <a:spLocks noGrp="1"/>
          </p:cNvSpPr>
          <p:nvPr>
            <p:ph type="title"/>
          </p:nvPr>
        </p:nvSpPr>
        <p:spPr/>
        <p:txBody>
          <a:bodyPr/>
          <a:lstStyle/>
          <a:p>
            <a:r>
              <a:rPr lang="en-US">
                <a:cs typeface="Arial"/>
              </a:rPr>
              <a:t>GPIO</a:t>
            </a:r>
            <a:endParaRPr lang="en-US"/>
          </a:p>
        </p:txBody>
      </p:sp>
      <p:cxnSp>
        <p:nvCxnSpPr>
          <p:cNvPr id="5" name="Straight Arrow Connector 4">
            <a:extLst>
              <a:ext uri="{FF2B5EF4-FFF2-40B4-BE49-F238E27FC236}">
                <a16:creationId xmlns:a16="http://schemas.microsoft.com/office/drawing/2014/main" id="{68031EA5-0398-6F6A-CEE5-EA0CF9E54664}"/>
              </a:ext>
            </a:extLst>
          </p:cNvPr>
          <p:cNvCxnSpPr>
            <a:cxnSpLocks/>
          </p:cNvCxnSpPr>
          <p:nvPr/>
        </p:nvCxnSpPr>
        <p:spPr>
          <a:xfrm>
            <a:off x="407020" y="1368308"/>
            <a:ext cx="592770" cy="97793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7" name="TextBox 8">
            <a:extLst>
              <a:ext uri="{FF2B5EF4-FFF2-40B4-BE49-F238E27FC236}">
                <a16:creationId xmlns:a16="http://schemas.microsoft.com/office/drawing/2014/main" id="{E8B87FE1-4928-F483-94A4-CFB75FB424AD}"/>
              </a:ext>
            </a:extLst>
          </p:cNvPr>
          <p:cNvSpPr txBox="1"/>
          <p:nvPr/>
        </p:nvSpPr>
        <p:spPr>
          <a:xfrm>
            <a:off x="-62465" y="977484"/>
            <a:ext cx="148897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Select GPIO</a:t>
            </a:r>
          </a:p>
        </p:txBody>
      </p:sp>
      <p:cxnSp>
        <p:nvCxnSpPr>
          <p:cNvPr id="9" name="Straight Arrow Connector 8">
            <a:extLst>
              <a:ext uri="{FF2B5EF4-FFF2-40B4-BE49-F238E27FC236}">
                <a16:creationId xmlns:a16="http://schemas.microsoft.com/office/drawing/2014/main" id="{D2FE3197-13BE-8F9E-A0E8-8CC08D0C31CC}"/>
              </a:ext>
            </a:extLst>
          </p:cNvPr>
          <p:cNvCxnSpPr>
            <a:cxnSpLocks/>
          </p:cNvCxnSpPr>
          <p:nvPr/>
        </p:nvCxnSpPr>
        <p:spPr>
          <a:xfrm flipV="1">
            <a:off x="4041848" y="4544653"/>
            <a:ext cx="627806" cy="1456965"/>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1" name="TextBox 8">
            <a:extLst>
              <a:ext uri="{FF2B5EF4-FFF2-40B4-BE49-F238E27FC236}">
                <a16:creationId xmlns:a16="http://schemas.microsoft.com/office/drawing/2014/main" id="{F0647957-78B5-AB36-6087-39ECA10C1540}"/>
              </a:ext>
            </a:extLst>
          </p:cNvPr>
          <p:cNvSpPr txBox="1"/>
          <p:nvPr/>
        </p:nvSpPr>
        <p:spPr>
          <a:xfrm>
            <a:off x="3523315" y="6017194"/>
            <a:ext cx="233855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GPIO pin names</a:t>
            </a:r>
          </a:p>
        </p:txBody>
      </p:sp>
      <p:cxnSp>
        <p:nvCxnSpPr>
          <p:cNvPr id="12" name="Straight Arrow Connector 11">
            <a:extLst>
              <a:ext uri="{FF2B5EF4-FFF2-40B4-BE49-F238E27FC236}">
                <a16:creationId xmlns:a16="http://schemas.microsoft.com/office/drawing/2014/main" id="{6ADF3D0D-CF14-CCBD-5D78-B5469E36F237}"/>
              </a:ext>
            </a:extLst>
          </p:cNvPr>
          <p:cNvCxnSpPr>
            <a:cxnSpLocks/>
          </p:cNvCxnSpPr>
          <p:nvPr/>
        </p:nvCxnSpPr>
        <p:spPr>
          <a:xfrm>
            <a:off x="6231501" y="3330238"/>
            <a:ext cx="470152" cy="117938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3" name="TextBox 8">
            <a:extLst>
              <a:ext uri="{FF2B5EF4-FFF2-40B4-BE49-F238E27FC236}">
                <a16:creationId xmlns:a16="http://schemas.microsoft.com/office/drawing/2014/main" id="{04490FA2-D94A-E823-4A58-768FE38932F0}"/>
              </a:ext>
            </a:extLst>
          </p:cNvPr>
          <p:cNvSpPr txBox="1"/>
          <p:nvPr/>
        </p:nvSpPr>
        <p:spPr>
          <a:xfrm>
            <a:off x="5257521" y="3065538"/>
            <a:ext cx="365234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GPIO output level</a:t>
            </a:r>
          </a:p>
        </p:txBody>
      </p:sp>
      <p:cxnSp>
        <p:nvCxnSpPr>
          <p:cNvPr id="14" name="Straight Arrow Connector 13">
            <a:extLst>
              <a:ext uri="{FF2B5EF4-FFF2-40B4-BE49-F238E27FC236}">
                <a16:creationId xmlns:a16="http://schemas.microsoft.com/office/drawing/2014/main" id="{83FA5647-09C1-A6C1-2891-BFBBB6BBD9F3}"/>
              </a:ext>
            </a:extLst>
          </p:cNvPr>
          <p:cNvCxnSpPr>
            <a:cxnSpLocks/>
          </p:cNvCxnSpPr>
          <p:nvPr/>
        </p:nvCxnSpPr>
        <p:spPr>
          <a:xfrm flipV="1">
            <a:off x="6581847" y="4527135"/>
            <a:ext cx="627806" cy="1456965"/>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5" name="TextBox 8">
            <a:extLst>
              <a:ext uri="{FF2B5EF4-FFF2-40B4-BE49-F238E27FC236}">
                <a16:creationId xmlns:a16="http://schemas.microsoft.com/office/drawing/2014/main" id="{45B9C336-85D5-CB68-4B82-9ECEB74260EB}"/>
              </a:ext>
            </a:extLst>
          </p:cNvPr>
          <p:cNvSpPr txBox="1"/>
          <p:nvPr/>
        </p:nvSpPr>
        <p:spPr>
          <a:xfrm>
            <a:off x="6063314" y="5999676"/>
            <a:ext cx="233855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GPIO mode</a:t>
            </a:r>
          </a:p>
        </p:txBody>
      </p:sp>
      <p:cxnSp>
        <p:nvCxnSpPr>
          <p:cNvPr id="16" name="Straight Arrow Connector 15">
            <a:extLst>
              <a:ext uri="{FF2B5EF4-FFF2-40B4-BE49-F238E27FC236}">
                <a16:creationId xmlns:a16="http://schemas.microsoft.com/office/drawing/2014/main" id="{6C1C51F4-0FED-C5C4-C565-131578880CD3}"/>
              </a:ext>
            </a:extLst>
          </p:cNvPr>
          <p:cNvCxnSpPr>
            <a:cxnSpLocks/>
          </p:cNvCxnSpPr>
          <p:nvPr/>
        </p:nvCxnSpPr>
        <p:spPr>
          <a:xfrm flipV="1">
            <a:off x="9472191" y="4667273"/>
            <a:ext cx="23463" cy="149199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7" name="TextBox 8">
            <a:extLst>
              <a:ext uri="{FF2B5EF4-FFF2-40B4-BE49-F238E27FC236}">
                <a16:creationId xmlns:a16="http://schemas.microsoft.com/office/drawing/2014/main" id="{D83E0B4A-4697-37BE-EDA4-904B95C86015}"/>
              </a:ext>
            </a:extLst>
          </p:cNvPr>
          <p:cNvSpPr txBox="1"/>
          <p:nvPr/>
        </p:nvSpPr>
        <p:spPr>
          <a:xfrm>
            <a:off x="8375590" y="6148572"/>
            <a:ext cx="233855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GPIO Maximum Output speed</a:t>
            </a:r>
          </a:p>
        </p:txBody>
      </p:sp>
      <p:cxnSp>
        <p:nvCxnSpPr>
          <p:cNvPr id="20" name="Straight Arrow Connector 19">
            <a:extLst>
              <a:ext uri="{FF2B5EF4-FFF2-40B4-BE49-F238E27FC236}">
                <a16:creationId xmlns:a16="http://schemas.microsoft.com/office/drawing/2014/main" id="{AB594864-63BD-BCC5-0BDC-50759E226E27}"/>
              </a:ext>
            </a:extLst>
          </p:cNvPr>
          <p:cNvCxnSpPr>
            <a:cxnSpLocks/>
          </p:cNvCxnSpPr>
          <p:nvPr/>
        </p:nvCxnSpPr>
        <p:spPr>
          <a:xfrm flipV="1">
            <a:off x="11022466" y="4623479"/>
            <a:ext cx="23463" cy="149199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1" name="TextBox 8">
            <a:extLst>
              <a:ext uri="{FF2B5EF4-FFF2-40B4-BE49-F238E27FC236}">
                <a16:creationId xmlns:a16="http://schemas.microsoft.com/office/drawing/2014/main" id="{6B4721D5-0CF0-C091-6027-5FF1AB0FEC76}"/>
              </a:ext>
            </a:extLst>
          </p:cNvPr>
          <p:cNvSpPr txBox="1"/>
          <p:nvPr/>
        </p:nvSpPr>
        <p:spPr>
          <a:xfrm>
            <a:off x="10346279" y="6183606"/>
            <a:ext cx="184807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GPIO User label</a:t>
            </a:r>
          </a:p>
        </p:txBody>
      </p:sp>
    </p:spTree>
    <p:extLst>
      <p:ext uri="{BB962C8B-B14F-4D97-AF65-F5344CB8AC3E}">
        <p14:creationId xmlns:p14="http://schemas.microsoft.com/office/powerpoint/2010/main" val="2850208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8DFEEC3E-7428-2E30-7300-F560D2A03E6D}"/>
              </a:ext>
            </a:extLst>
          </p:cNvPr>
          <p:cNvPicPr>
            <a:picLocks noGrp="1" noChangeAspect="1"/>
          </p:cNvPicPr>
          <p:nvPr>
            <p:ph idx="1"/>
          </p:nvPr>
        </p:nvPicPr>
        <p:blipFill>
          <a:blip r:embed="rId2"/>
          <a:stretch>
            <a:fillRect/>
          </a:stretch>
        </p:blipFill>
        <p:spPr>
          <a:xfrm>
            <a:off x="843073" y="1852933"/>
            <a:ext cx="10891236" cy="3144305"/>
          </a:xfrm>
          <a:prstGeom prst="rect">
            <a:avLst/>
          </a:prstGeom>
        </p:spPr>
      </p:pic>
      <p:sp>
        <p:nvSpPr>
          <p:cNvPr id="3" name="Title 2">
            <a:extLst>
              <a:ext uri="{FF2B5EF4-FFF2-40B4-BE49-F238E27FC236}">
                <a16:creationId xmlns:a16="http://schemas.microsoft.com/office/drawing/2014/main" id="{DD4602A7-A688-A201-E57A-9936E05FE8F4}"/>
              </a:ext>
            </a:extLst>
          </p:cNvPr>
          <p:cNvSpPr>
            <a:spLocks noGrp="1"/>
          </p:cNvSpPr>
          <p:nvPr>
            <p:ph type="title"/>
          </p:nvPr>
        </p:nvSpPr>
        <p:spPr/>
        <p:txBody>
          <a:bodyPr/>
          <a:lstStyle/>
          <a:p>
            <a:r>
              <a:rPr lang="en-US">
                <a:cs typeface="Arial"/>
              </a:rPr>
              <a:t>Timer</a:t>
            </a:r>
            <a:endParaRPr lang="en-US"/>
          </a:p>
        </p:txBody>
      </p:sp>
      <p:sp>
        <p:nvSpPr>
          <p:cNvPr id="5" name="TextBox 4">
            <a:extLst>
              <a:ext uri="{FF2B5EF4-FFF2-40B4-BE49-F238E27FC236}">
                <a16:creationId xmlns:a16="http://schemas.microsoft.com/office/drawing/2014/main" id="{8CA3E22E-C9F3-EC0C-2699-FEF2FF773928}"/>
              </a:ext>
            </a:extLst>
          </p:cNvPr>
          <p:cNvSpPr txBox="1"/>
          <p:nvPr/>
        </p:nvSpPr>
        <p:spPr>
          <a:xfrm>
            <a:off x="3393090" y="5398814"/>
            <a:ext cx="5117748"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t>Sys mode configuration: TIM1 in place of systick</a:t>
            </a:r>
          </a:p>
        </p:txBody>
      </p:sp>
      <p:cxnSp>
        <p:nvCxnSpPr>
          <p:cNvPr id="7" name="Straight Arrow Connector 6">
            <a:extLst>
              <a:ext uri="{FF2B5EF4-FFF2-40B4-BE49-F238E27FC236}">
                <a16:creationId xmlns:a16="http://schemas.microsoft.com/office/drawing/2014/main" id="{297BC470-709E-AD9F-C603-ABC592D1D9ED}"/>
              </a:ext>
            </a:extLst>
          </p:cNvPr>
          <p:cNvCxnSpPr>
            <a:cxnSpLocks/>
          </p:cNvCxnSpPr>
          <p:nvPr/>
        </p:nvCxnSpPr>
        <p:spPr>
          <a:xfrm flipV="1">
            <a:off x="5311848" y="4179672"/>
            <a:ext cx="126455" cy="1215828"/>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261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B49D3ED-12A5-44AC-B654-9458A5FBEC88}"/>
              </a:ext>
            </a:extLst>
          </p:cNvPr>
          <p:cNvSpPr>
            <a:spLocks noGrp="1"/>
          </p:cNvSpPr>
          <p:nvPr>
            <p:ph type="ctrTitle"/>
          </p:nvPr>
        </p:nvSpPr>
        <p:spPr/>
        <p:txBody>
          <a:bodyPr/>
          <a:lstStyle/>
          <a:p>
            <a:r>
              <a:rPr lang="en-US"/>
              <a:t>X-Cube-ST67W61</a:t>
            </a:r>
            <a:endParaRPr lang="en-US" b="0"/>
          </a:p>
        </p:txBody>
      </p:sp>
      <p:pic>
        <p:nvPicPr>
          <p:cNvPr id="3" name="Picture Placeholder 2">
            <a:extLst>
              <a:ext uri="{FF2B5EF4-FFF2-40B4-BE49-F238E27FC236}">
                <a16:creationId xmlns:a16="http://schemas.microsoft.com/office/drawing/2014/main" id="{03548567-DD19-1034-91A9-36E75323145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1753489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2BA30-DA95-C556-9250-EF7A27CEBA52}"/>
              </a:ext>
            </a:extLst>
          </p:cNvPr>
          <p:cNvSpPr>
            <a:spLocks noGrp="1"/>
          </p:cNvSpPr>
          <p:nvPr>
            <p:ph idx="1"/>
          </p:nvPr>
        </p:nvSpPr>
        <p:spPr>
          <a:xfrm>
            <a:off x="448935" y="853692"/>
            <a:ext cx="11591925" cy="4608512"/>
          </a:xfrm>
        </p:spPr>
        <p:txBody>
          <a:bodyPr vert="horz" lIns="91440" tIns="45720" rIns="90000" bIns="45720" rtlCol="0" anchor="t">
            <a:noAutofit/>
          </a:bodyPr>
          <a:lstStyle/>
          <a:p>
            <a:pPr marL="261620" indent="-261620"/>
            <a:r>
              <a:rPr lang="en-US">
                <a:cs typeface="Arial"/>
              </a:rPr>
              <a:t>In the ''Clock Configuration'' panel,</a:t>
            </a:r>
            <a:r>
              <a:rPr lang="en-US">
                <a:ea typeface="+mn-lt"/>
                <a:cs typeface="+mn-lt"/>
              </a:rPr>
              <a:t> system clock is set to the maximum frequency of 64 MHz, which increases the SPI clock speed to 32 </a:t>
            </a:r>
            <a:r>
              <a:rPr lang="en-US" err="1">
                <a:ea typeface="+mn-lt"/>
                <a:cs typeface="+mn-lt"/>
              </a:rPr>
              <a:t>MHz.</a:t>
            </a:r>
            <a:endParaRPr lang="en-US">
              <a:cs typeface="Arial"/>
            </a:endParaRPr>
          </a:p>
        </p:txBody>
      </p:sp>
      <p:sp>
        <p:nvSpPr>
          <p:cNvPr id="3" name="Title 2">
            <a:extLst>
              <a:ext uri="{FF2B5EF4-FFF2-40B4-BE49-F238E27FC236}">
                <a16:creationId xmlns:a16="http://schemas.microsoft.com/office/drawing/2014/main" id="{75B6853D-B9E6-E2DC-78B8-63183A0C2562}"/>
              </a:ext>
            </a:extLst>
          </p:cNvPr>
          <p:cNvSpPr>
            <a:spLocks noGrp="1"/>
          </p:cNvSpPr>
          <p:nvPr>
            <p:ph type="title"/>
          </p:nvPr>
        </p:nvSpPr>
        <p:spPr/>
        <p:txBody>
          <a:bodyPr/>
          <a:lstStyle/>
          <a:p>
            <a:r>
              <a:rPr lang="en-US">
                <a:cs typeface="Arial"/>
              </a:rPr>
              <a:t>Clock Configuration</a:t>
            </a:r>
            <a:endParaRPr lang="en-US"/>
          </a:p>
        </p:txBody>
      </p:sp>
      <p:pic>
        <p:nvPicPr>
          <p:cNvPr id="4" name="Picture 3" descr="A screenshot of a computer&#10;&#10;AI-generated content may be incorrect.">
            <a:extLst>
              <a:ext uri="{FF2B5EF4-FFF2-40B4-BE49-F238E27FC236}">
                <a16:creationId xmlns:a16="http://schemas.microsoft.com/office/drawing/2014/main" id="{1730832F-0034-0E88-5B75-267F597647AE}"/>
              </a:ext>
            </a:extLst>
          </p:cNvPr>
          <p:cNvPicPr>
            <a:picLocks noChangeAspect="1"/>
          </p:cNvPicPr>
          <p:nvPr/>
        </p:nvPicPr>
        <p:blipFill>
          <a:blip r:embed="rId2"/>
          <a:stretch>
            <a:fillRect/>
          </a:stretch>
        </p:blipFill>
        <p:spPr>
          <a:xfrm>
            <a:off x="2900224" y="1710148"/>
            <a:ext cx="6053071" cy="4790412"/>
          </a:xfrm>
          <a:prstGeom prst="rect">
            <a:avLst/>
          </a:prstGeom>
        </p:spPr>
      </p:pic>
    </p:spTree>
    <p:extLst>
      <p:ext uri="{BB962C8B-B14F-4D97-AF65-F5344CB8AC3E}">
        <p14:creationId xmlns:p14="http://schemas.microsoft.com/office/powerpoint/2010/main" val="2772338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1568B-3787-B49C-37E6-98FBF8070B8A}"/>
              </a:ext>
            </a:extLst>
          </p:cNvPr>
          <p:cNvSpPr>
            <a:spLocks noGrp="1"/>
          </p:cNvSpPr>
          <p:nvPr>
            <p:ph idx="1"/>
          </p:nvPr>
        </p:nvSpPr>
        <p:spPr/>
        <p:txBody>
          <a:bodyPr vert="horz" lIns="91440" tIns="45720" rIns="90000" bIns="45720" rtlCol="0" anchor="t">
            <a:noAutofit/>
          </a:bodyPr>
          <a:lstStyle/>
          <a:p>
            <a:pPr marL="261620" indent="-261620"/>
            <a:r>
              <a:rPr lang="en-US" sz="1600" err="1">
                <a:cs typeface="Arial"/>
              </a:rPr>
              <a:t>FreeRTOS</a:t>
            </a:r>
            <a:r>
              <a:rPr lang="en-US" sz="1600">
                <a:cs typeface="Arial"/>
              </a:rPr>
              <a:t> component can be either be selected from Middleware (FREERTOS) or from the Software Pack (X-CUBE-FREERTOS) depending on the chosen STM32.</a:t>
            </a:r>
          </a:p>
          <a:p>
            <a:pPr marL="261620" indent="-261620"/>
            <a:r>
              <a:rPr lang="en-US" sz="1600">
                <a:cs typeface="Arial"/>
              </a:rPr>
              <a:t>By default, the stack size of the default task defined by STM32CubeMx tool is equal to 128 words. The application default task required </a:t>
            </a:r>
            <a:r>
              <a:rPr lang="en-US" sz="1600" b="1">
                <a:cs typeface="Arial"/>
              </a:rPr>
              <a:t>512 words</a:t>
            </a:r>
            <a:r>
              <a:rPr lang="en-US" sz="1600">
                <a:cs typeface="Arial"/>
              </a:rPr>
              <a:t>.</a:t>
            </a:r>
          </a:p>
          <a:p>
            <a:pPr marL="261620" indent="-261620"/>
            <a:endParaRPr lang="en-US" sz="1600">
              <a:cs typeface="Arial"/>
            </a:endParaRPr>
          </a:p>
        </p:txBody>
      </p:sp>
      <p:sp>
        <p:nvSpPr>
          <p:cNvPr id="3" name="Title 2">
            <a:extLst>
              <a:ext uri="{FF2B5EF4-FFF2-40B4-BE49-F238E27FC236}">
                <a16:creationId xmlns:a16="http://schemas.microsoft.com/office/drawing/2014/main" id="{0FB7D715-C072-AB3C-22B3-632DDFEE2AED}"/>
              </a:ext>
            </a:extLst>
          </p:cNvPr>
          <p:cNvSpPr>
            <a:spLocks noGrp="1"/>
          </p:cNvSpPr>
          <p:nvPr>
            <p:ph type="title"/>
          </p:nvPr>
        </p:nvSpPr>
        <p:spPr/>
        <p:txBody>
          <a:bodyPr/>
          <a:lstStyle/>
          <a:p>
            <a:r>
              <a:rPr lang="en-US">
                <a:cs typeface="Arial"/>
              </a:rPr>
              <a:t>Middleware &amp; Software Packs</a:t>
            </a:r>
            <a:endParaRPr lang="en-US"/>
          </a:p>
          <a:p>
            <a:r>
              <a:rPr lang="en-US" err="1">
                <a:cs typeface="Arial"/>
              </a:rPr>
              <a:t>FreeRTOS</a:t>
            </a:r>
          </a:p>
        </p:txBody>
      </p:sp>
      <p:pic>
        <p:nvPicPr>
          <p:cNvPr id="4" name="Picture 3" descr="A screenshot of a computer&#10;&#10;AI-generated content may be incorrect.">
            <a:extLst>
              <a:ext uri="{FF2B5EF4-FFF2-40B4-BE49-F238E27FC236}">
                <a16:creationId xmlns:a16="http://schemas.microsoft.com/office/drawing/2014/main" id="{B7582695-2174-2605-9F19-15666B921ABB}"/>
              </a:ext>
            </a:extLst>
          </p:cNvPr>
          <p:cNvPicPr>
            <a:picLocks noChangeAspect="1"/>
          </p:cNvPicPr>
          <p:nvPr/>
        </p:nvPicPr>
        <p:blipFill>
          <a:blip r:embed="rId2"/>
          <a:stretch>
            <a:fillRect/>
          </a:stretch>
        </p:blipFill>
        <p:spPr>
          <a:xfrm>
            <a:off x="1348828" y="2793475"/>
            <a:ext cx="9345448" cy="3592085"/>
          </a:xfrm>
          <a:prstGeom prst="rect">
            <a:avLst/>
          </a:prstGeom>
        </p:spPr>
      </p:pic>
    </p:spTree>
    <p:extLst>
      <p:ext uri="{BB962C8B-B14F-4D97-AF65-F5344CB8AC3E}">
        <p14:creationId xmlns:p14="http://schemas.microsoft.com/office/powerpoint/2010/main" val="876015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D5564-82FE-156C-AC1A-25CD47829D2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BA6F67-AD89-44E8-3DB2-82942994A0E6}"/>
              </a:ext>
            </a:extLst>
          </p:cNvPr>
          <p:cNvSpPr>
            <a:spLocks noGrp="1"/>
          </p:cNvSpPr>
          <p:nvPr>
            <p:ph idx="1"/>
          </p:nvPr>
        </p:nvSpPr>
        <p:spPr>
          <a:xfrm>
            <a:off x="317555" y="1186520"/>
            <a:ext cx="11591925" cy="4608512"/>
          </a:xfrm>
        </p:spPr>
        <p:txBody>
          <a:bodyPr vert="horz" lIns="91440" tIns="45720" rIns="90000" bIns="45720" rtlCol="0" anchor="t">
            <a:noAutofit/>
          </a:bodyPr>
          <a:lstStyle/>
          <a:p>
            <a:pPr marL="261620" indent="-261620"/>
            <a:r>
              <a:rPr lang="en-US" sz="1600">
                <a:cs typeface="Arial"/>
              </a:rPr>
              <a:t>Adjust heap :The size heap value should be set at least to 40Kbytes. To optimize the memory, this value could be adjusted during integration and validation tests of the application</a:t>
            </a:r>
            <a:br>
              <a:rPr lang="en-US"/>
            </a:br>
            <a:endParaRPr lang="en-US">
              <a:cs typeface="Arial"/>
            </a:endParaRPr>
          </a:p>
          <a:p>
            <a:pPr marL="261620" indent="-261620"/>
            <a:endParaRPr lang="en-US" sz="1600">
              <a:cs typeface="Arial"/>
            </a:endParaRPr>
          </a:p>
          <a:p>
            <a:pPr marL="261620" indent="-261620"/>
            <a:endParaRPr lang="en-US" sz="1600">
              <a:cs typeface="Arial"/>
            </a:endParaRPr>
          </a:p>
        </p:txBody>
      </p:sp>
      <p:sp>
        <p:nvSpPr>
          <p:cNvPr id="3" name="Title 2">
            <a:extLst>
              <a:ext uri="{FF2B5EF4-FFF2-40B4-BE49-F238E27FC236}">
                <a16:creationId xmlns:a16="http://schemas.microsoft.com/office/drawing/2014/main" id="{D4A41AD2-C9F6-DB37-03F6-5F1E515A4385}"/>
              </a:ext>
            </a:extLst>
          </p:cNvPr>
          <p:cNvSpPr>
            <a:spLocks noGrp="1"/>
          </p:cNvSpPr>
          <p:nvPr>
            <p:ph type="title"/>
          </p:nvPr>
        </p:nvSpPr>
        <p:spPr/>
        <p:txBody>
          <a:bodyPr/>
          <a:lstStyle/>
          <a:p>
            <a:r>
              <a:rPr lang="en-US">
                <a:cs typeface="Arial"/>
              </a:rPr>
              <a:t>Middleware &amp; Software Packs</a:t>
            </a:r>
            <a:endParaRPr lang="en-US"/>
          </a:p>
          <a:p>
            <a:r>
              <a:rPr lang="en-US" err="1">
                <a:cs typeface="Arial"/>
              </a:rPr>
              <a:t>FreeRTOS</a:t>
            </a:r>
          </a:p>
        </p:txBody>
      </p:sp>
      <p:pic>
        <p:nvPicPr>
          <p:cNvPr id="5" name="Picture 4" descr="A screenshot of a computer&#10;&#10;AI-generated content may be incorrect.">
            <a:extLst>
              <a:ext uri="{FF2B5EF4-FFF2-40B4-BE49-F238E27FC236}">
                <a16:creationId xmlns:a16="http://schemas.microsoft.com/office/drawing/2014/main" id="{897E5B37-618A-C952-59FE-D20492895C73}"/>
              </a:ext>
            </a:extLst>
          </p:cNvPr>
          <p:cNvPicPr>
            <a:picLocks noChangeAspect="1"/>
          </p:cNvPicPr>
          <p:nvPr/>
        </p:nvPicPr>
        <p:blipFill>
          <a:blip r:embed="rId2"/>
          <a:stretch>
            <a:fillRect/>
          </a:stretch>
        </p:blipFill>
        <p:spPr>
          <a:xfrm>
            <a:off x="2172137" y="1802118"/>
            <a:ext cx="9117724" cy="4839072"/>
          </a:xfrm>
          <a:prstGeom prst="rect">
            <a:avLst/>
          </a:prstGeom>
        </p:spPr>
      </p:pic>
      <p:cxnSp>
        <p:nvCxnSpPr>
          <p:cNvPr id="7" name="Straight Arrow Connector 6">
            <a:extLst>
              <a:ext uri="{FF2B5EF4-FFF2-40B4-BE49-F238E27FC236}">
                <a16:creationId xmlns:a16="http://schemas.microsoft.com/office/drawing/2014/main" id="{CA99A0FC-DB27-EE17-6155-3F5664526823}"/>
              </a:ext>
            </a:extLst>
          </p:cNvPr>
          <p:cNvCxnSpPr>
            <a:cxnSpLocks/>
          </p:cNvCxnSpPr>
          <p:nvPr/>
        </p:nvCxnSpPr>
        <p:spPr>
          <a:xfrm flipH="1" flipV="1">
            <a:off x="8731545" y="6132844"/>
            <a:ext cx="1651544" cy="7139"/>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446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A1F28A95-DA67-8F87-487F-37564B11F541}"/>
              </a:ext>
            </a:extLst>
          </p:cNvPr>
          <p:cNvPicPr>
            <a:picLocks noGrp="1" noChangeAspect="1"/>
          </p:cNvPicPr>
          <p:nvPr>
            <p:ph idx="1"/>
          </p:nvPr>
        </p:nvPicPr>
        <p:blipFill>
          <a:blip r:embed="rId2"/>
          <a:stretch>
            <a:fillRect/>
          </a:stretch>
        </p:blipFill>
        <p:spPr>
          <a:xfrm>
            <a:off x="300038" y="1309404"/>
            <a:ext cx="11591925" cy="4415295"/>
          </a:xfrm>
          <a:prstGeom prst="rect">
            <a:avLst/>
          </a:prstGeom>
        </p:spPr>
      </p:pic>
      <p:sp>
        <p:nvSpPr>
          <p:cNvPr id="3" name="Title 2">
            <a:extLst>
              <a:ext uri="{FF2B5EF4-FFF2-40B4-BE49-F238E27FC236}">
                <a16:creationId xmlns:a16="http://schemas.microsoft.com/office/drawing/2014/main" id="{B357D3B4-4FDD-15ED-2A86-88503814FE78}"/>
              </a:ext>
            </a:extLst>
          </p:cNvPr>
          <p:cNvSpPr>
            <a:spLocks noGrp="1"/>
          </p:cNvSpPr>
          <p:nvPr>
            <p:ph type="title"/>
          </p:nvPr>
        </p:nvSpPr>
        <p:spPr/>
        <p:txBody>
          <a:bodyPr/>
          <a:lstStyle/>
          <a:p>
            <a:r>
              <a:rPr lang="en-US">
                <a:cs typeface="Arial"/>
              </a:rPr>
              <a:t>NVIC</a:t>
            </a:r>
            <a:endParaRPr lang="en-US"/>
          </a:p>
        </p:txBody>
      </p:sp>
    </p:spTree>
    <p:extLst>
      <p:ext uri="{BB962C8B-B14F-4D97-AF65-F5344CB8AC3E}">
        <p14:creationId xmlns:p14="http://schemas.microsoft.com/office/powerpoint/2010/main" val="3627456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AB583-A18A-36D1-F7B7-D92961B855F5}"/>
              </a:ext>
            </a:extLst>
          </p:cNvPr>
          <p:cNvSpPr>
            <a:spLocks noGrp="1"/>
          </p:cNvSpPr>
          <p:nvPr>
            <p:ph type="title"/>
          </p:nvPr>
        </p:nvSpPr>
        <p:spPr/>
        <p:txBody>
          <a:bodyPr/>
          <a:lstStyle/>
          <a:p>
            <a:br>
              <a:rPr lang="en-US">
                <a:cs typeface="Arial"/>
              </a:rPr>
            </a:br>
            <a:r>
              <a:rPr lang="en-US">
                <a:cs typeface="Arial"/>
              </a:rPr>
              <a:t>Middleware &amp; Software Packs</a:t>
            </a:r>
            <a:br>
              <a:rPr lang="en-US">
                <a:cs typeface="Arial"/>
              </a:rPr>
            </a:br>
            <a:r>
              <a:rPr lang="en-US">
                <a:cs typeface="Arial"/>
              </a:rPr>
              <a:t>X-CUBE-ST67W61 Software package</a:t>
            </a:r>
            <a:endParaRPr lang="en-US"/>
          </a:p>
          <a:p>
            <a:endParaRPr lang="en-US">
              <a:cs typeface="Arial"/>
            </a:endParaRPr>
          </a:p>
        </p:txBody>
      </p:sp>
      <p:pic>
        <p:nvPicPr>
          <p:cNvPr id="2" name="Picture 1" descr="A screenshot of a computer&#10;&#10;AI-generated content may be incorrect.">
            <a:extLst>
              <a:ext uri="{FF2B5EF4-FFF2-40B4-BE49-F238E27FC236}">
                <a16:creationId xmlns:a16="http://schemas.microsoft.com/office/drawing/2014/main" id="{56E71D58-071C-73B2-7B16-921CB8848091}"/>
              </a:ext>
            </a:extLst>
          </p:cNvPr>
          <p:cNvPicPr>
            <a:picLocks noChangeAspect="1"/>
          </p:cNvPicPr>
          <p:nvPr/>
        </p:nvPicPr>
        <p:blipFill>
          <a:blip r:embed="rId2"/>
          <a:stretch>
            <a:fillRect/>
          </a:stretch>
        </p:blipFill>
        <p:spPr>
          <a:xfrm>
            <a:off x="1488966" y="1442270"/>
            <a:ext cx="9713311" cy="4954426"/>
          </a:xfrm>
          <a:prstGeom prst="rect">
            <a:avLst/>
          </a:prstGeom>
        </p:spPr>
      </p:pic>
      <p:sp>
        <p:nvSpPr>
          <p:cNvPr id="7" name="TextBox 8">
            <a:extLst>
              <a:ext uri="{FF2B5EF4-FFF2-40B4-BE49-F238E27FC236}">
                <a16:creationId xmlns:a16="http://schemas.microsoft.com/office/drawing/2014/main" id="{A928D523-4A85-70CA-543D-9E0174207AAB}"/>
              </a:ext>
            </a:extLst>
          </p:cNvPr>
          <p:cNvSpPr txBox="1"/>
          <p:nvPr/>
        </p:nvSpPr>
        <p:spPr>
          <a:xfrm>
            <a:off x="8204008" y="3330116"/>
            <a:ext cx="2837797"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Select </a:t>
            </a:r>
            <a:r>
              <a:rPr lang="en-US" err="1">
                <a:cs typeface="Arial"/>
              </a:rPr>
              <a:t>BLE_Commissioning_v</a:t>
            </a:r>
          </a:p>
        </p:txBody>
      </p:sp>
      <p:cxnSp>
        <p:nvCxnSpPr>
          <p:cNvPr id="8" name="Straight Arrow Connector 7">
            <a:extLst>
              <a:ext uri="{FF2B5EF4-FFF2-40B4-BE49-F238E27FC236}">
                <a16:creationId xmlns:a16="http://schemas.microsoft.com/office/drawing/2014/main" id="{36C9A266-DABE-8063-E309-FAF1BCEADE7B}"/>
              </a:ext>
            </a:extLst>
          </p:cNvPr>
          <p:cNvCxnSpPr>
            <a:cxnSpLocks/>
          </p:cNvCxnSpPr>
          <p:nvPr/>
        </p:nvCxnSpPr>
        <p:spPr>
          <a:xfrm flipH="1" flipV="1">
            <a:off x="7610440" y="3522775"/>
            <a:ext cx="530441" cy="15895"/>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721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8AC8E-6705-883D-98FC-C897CD5E24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8886C2-D71C-7155-13F1-4355869591F9}"/>
              </a:ext>
            </a:extLst>
          </p:cNvPr>
          <p:cNvSpPr>
            <a:spLocks noGrp="1"/>
          </p:cNvSpPr>
          <p:nvPr>
            <p:ph type="title"/>
          </p:nvPr>
        </p:nvSpPr>
        <p:spPr/>
        <p:txBody>
          <a:bodyPr/>
          <a:lstStyle/>
          <a:p>
            <a:br>
              <a:rPr lang="en-US">
                <a:cs typeface="Arial"/>
              </a:rPr>
            </a:br>
            <a:r>
              <a:rPr lang="en-US">
                <a:cs typeface="Arial"/>
              </a:rPr>
              <a:t>Middleware &amp; Software Packs</a:t>
            </a:r>
            <a:br>
              <a:rPr lang="en-US">
                <a:cs typeface="Arial"/>
              </a:rPr>
            </a:br>
            <a:r>
              <a:rPr lang="en-US">
                <a:cs typeface="Arial"/>
              </a:rPr>
              <a:t>X-CUBE-ST67W61 Software package</a:t>
            </a:r>
            <a:endParaRPr lang="en-US"/>
          </a:p>
          <a:p>
            <a:endParaRPr lang="en-US">
              <a:cs typeface="Arial"/>
            </a:endParaRPr>
          </a:p>
        </p:txBody>
      </p:sp>
      <p:pic>
        <p:nvPicPr>
          <p:cNvPr id="2" name="Picture 1" descr="A screenshot of a computer&#10;&#10;AI-generated content may be incorrect.">
            <a:extLst>
              <a:ext uri="{FF2B5EF4-FFF2-40B4-BE49-F238E27FC236}">
                <a16:creationId xmlns:a16="http://schemas.microsoft.com/office/drawing/2014/main" id="{63FF385C-44E6-E231-BFF2-CA7E8ED2F088}"/>
              </a:ext>
            </a:extLst>
          </p:cNvPr>
          <p:cNvPicPr>
            <a:picLocks noChangeAspect="1"/>
          </p:cNvPicPr>
          <p:nvPr/>
        </p:nvPicPr>
        <p:blipFill>
          <a:blip r:embed="rId2"/>
          <a:stretch>
            <a:fillRect/>
          </a:stretch>
        </p:blipFill>
        <p:spPr>
          <a:xfrm>
            <a:off x="1453931" y="1531557"/>
            <a:ext cx="10457793" cy="4749573"/>
          </a:xfrm>
          <a:prstGeom prst="rect">
            <a:avLst/>
          </a:prstGeom>
        </p:spPr>
      </p:pic>
      <p:sp>
        <p:nvSpPr>
          <p:cNvPr id="5" name="TextBox 8">
            <a:extLst>
              <a:ext uri="{FF2B5EF4-FFF2-40B4-BE49-F238E27FC236}">
                <a16:creationId xmlns:a16="http://schemas.microsoft.com/office/drawing/2014/main" id="{64C9C43A-38AE-EF40-4C23-DEAE0F72B98B}"/>
              </a:ext>
            </a:extLst>
          </p:cNvPr>
          <p:cNvSpPr txBox="1"/>
          <p:nvPr/>
        </p:nvSpPr>
        <p:spPr>
          <a:xfrm>
            <a:off x="9596629" y="3426461"/>
            <a:ext cx="211959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Platform Settings</a:t>
            </a:r>
          </a:p>
        </p:txBody>
      </p:sp>
      <p:cxnSp>
        <p:nvCxnSpPr>
          <p:cNvPr id="7" name="Straight Arrow Connector 6">
            <a:extLst>
              <a:ext uri="{FF2B5EF4-FFF2-40B4-BE49-F238E27FC236}">
                <a16:creationId xmlns:a16="http://schemas.microsoft.com/office/drawing/2014/main" id="{2E2666C9-577A-4E2A-D063-AD99A09579A6}"/>
              </a:ext>
            </a:extLst>
          </p:cNvPr>
          <p:cNvCxnSpPr>
            <a:cxnSpLocks/>
          </p:cNvCxnSpPr>
          <p:nvPr/>
        </p:nvCxnSpPr>
        <p:spPr>
          <a:xfrm flipH="1">
            <a:off x="8460027" y="3652533"/>
            <a:ext cx="1143543" cy="1622"/>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002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9F5AE-97F8-275C-6E8A-825F05586F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0A6080-CDCC-99E0-B48F-DDD18619DA83}"/>
              </a:ext>
            </a:extLst>
          </p:cNvPr>
          <p:cNvSpPr>
            <a:spLocks noGrp="1"/>
          </p:cNvSpPr>
          <p:nvPr>
            <p:ph type="title"/>
          </p:nvPr>
        </p:nvSpPr>
        <p:spPr/>
        <p:txBody>
          <a:bodyPr/>
          <a:lstStyle/>
          <a:p>
            <a:br>
              <a:rPr lang="en-US">
                <a:cs typeface="Arial"/>
              </a:rPr>
            </a:br>
            <a:r>
              <a:rPr lang="en-US">
                <a:cs typeface="Arial"/>
              </a:rPr>
              <a:t>Middleware &amp; Software Packs</a:t>
            </a:r>
            <a:br>
              <a:rPr lang="en-US">
                <a:cs typeface="Arial"/>
              </a:rPr>
            </a:br>
            <a:r>
              <a:rPr lang="en-US">
                <a:cs typeface="Arial"/>
              </a:rPr>
              <a:t>X-CUBE-ST67W61 Software package</a:t>
            </a:r>
            <a:endParaRPr lang="en-US"/>
          </a:p>
          <a:p>
            <a:endParaRPr lang="en-US">
              <a:cs typeface="Arial"/>
            </a:endParaRPr>
          </a:p>
        </p:txBody>
      </p:sp>
      <p:pic>
        <p:nvPicPr>
          <p:cNvPr id="4" name="Picture 3" descr="A screenshot of a computer&#10;&#10;AI-generated content may be incorrect.">
            <a:extLst>
              <a:ext uri="{FF2B5EF4-FFF2-40B4-BE49-F238E27FC236}">
                <a16:creationId xmlns:a16="http://schemas.microsoft.com/office/drawing/2014/main" id="{8AF013C9-D3D0-32AE-A44C-AA19368D6487}"/>
              </a:ext>
            </a:extLst>
          </p:cNvPr>
          <p:cNvPicPr>
            <a:picLocks noChangeAspect="1"/>
          </p:cNvPicPr>
          <p:nvPr/>
        </p:nvPicPr>
        <p:blipFill>
          <a:blip r:embed="rId2"/>
          <a:stretch>
            <a:fillRect/>
          </a:stretch>
        </p:blipFill>
        <p:spPr>
          <a:xfrm>
            <a:off x="1330611" y="1208690"/>
            <a:ext cx="8453467" cy="5649311"/>
          </a:xfrm>
          <a:prstGeom prst="rect">
            <a:avLst/>
          </a:prstGeom>
        </p:spPr>
      </p:pic>
      <p:sp>
        <p:nvSpPr>
          <p:cNvPr id="6" name="TextBox 8">
            <a:extLst>
              <a:ext uri="{FF2B5EF4-FFF2-40B4-BE49-F238E27FC236}">
                <a16:creationId xmlns:a16="http://schemas.microsoft.com/office/drawing/2014/main" id="{6FC0BEAE-BA0A-7C48-7C43-7A012F8A40B7}"/>
              </a:ext>
            </a:extLst>
          </p:cNvPr>
          <p:cNvSpPr txBox="1"/>
          <p:nvPr/>
        </p:nvSpPr>
        <p:spPr>
          <a:xfrm>
            <a:off x="9535319" y="4477495"/>
            <a:ext cx="273269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cs typeface="Arial"/>
              </a:rPr>
              <a:t>Disable W6X_POWER_SAVE_AUTO</a:t>
            </a:r>
          </a:p>
        </p:txBody>
      </p:sp>
      <p:cxnSp>
        <p:nvCxnSpPr>
          <p:cNvPr id="8" name="Straight Arrow Connector 7">
            <a:extLst>
              <a:ext uri="{FF2B5EF4-FFF2-40B4-BE49-F238E27FC236}">
                <a16:creationId xmlns:a16="http://schemas.microsoft.com/office/drawing/2014/main" id="{04921C70-B2BE-C468-6933-0BE443C0503F}"/>
              </a:ext>
            </a:extLst>
          </p:cNvPr>
          <p:cNvCxnSpPr>
            <a:cxnSpLocks/>
          </p:cNvCxnSpPr>
          <p:nvPr/>
        </p:nvCxnSpPr>
        <p:spPr>
          <a:xfrm flipH="1">
            <a:off x="8398717" y="4703567"/>
            <a:ext cx="1143543" cy="1622"/>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999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8E00D1A3-53FC-0F2C-BB2A-79562EC74E56}"/>
              </a:ext>
            </a:extLst>
          </p:cNvPr>
          <p:cNvPicPr>
            <a:picLocks noGrp="1" noChangeAspect="1"/>
          </p:cNvPicPr>
          <p:nvPr>
            <p:ph idx="1"/>
          </p:nvPr>
        </p:nvPicPr>
        <p:blipFill>
          <a:blip r:embed="rId2"/>
          <a:stretch>
            <a:fillRect/>
          </a:stretch>
        </p:blipFill>
        <p:spPr>
          <a:xfrm>
            <a:off x="491609" y="1063900"/>
            <a:ext cx="8309682" cy="4485891"/>
          </a:xfrm>
          <a:prstGeom prst="rect">
            <a:avLst/>
          </a:prstGeom>
        </p:spPr>
      </p:pic>
      <p:sp>
        <p:nvSpPr>
          <p:cNvPr id="3" name="Title 2">
            <a:extLst>
              <a:ext uri="{FF2B5EF4-FFF2-40B4-BE49-F238E27FC236}">
                <a16:creationId xmlns:a16="http://schemas.microsoft.com/office/drawing/2014/main" id="{84E519E4-2C85-176D-2C2F-A730AAE2C6F4}"/>
              </a:ext>
            </a:extLst>
          </p:cNvPr>
          <p:cNvSpPr>
            <a:spLocks noGrp="1"/>
          </p:cNvSpPr>
          <p:nvPr>
            <p:ph type="title"/>
          </p:nvPr>
        </p:nvSpPr>
        <p:spPr/>
        <p:txBody>
          <a:bodyPr/>
          <a:lstStyle/>
          <a:p>
            <a:r>
              <a:rPr lang="en-US">
                <a:cs typeface="Arial"/>
              </a:rPr>
              <a:t>Project Creation</a:t>
            </a:r>
            <a:endParaRPr lang="en-US"/>
          </a:p>
        </p:txBody>
      </p:sp>
      <p:sp>
        <p:nvSpPr>
          <p:cNvPr id="9" name="TextBox 8">
            <a:extLst>
              <a:ext uri="{FF2B5EF4-FFF2-40B4-BE49-F238E27FC236}">
                <a16:creationId xmlns:a16="http://schemas.microsoft.com/office/drawing/2014/main" id="{2F8B045F-4F82-F814-EDD7-E24372C457A1}"/>
              </a:ext>
            </a:extLst>
          </p:cNvPr>
          <p:cNvSpPr txBox="1"/>
          <p:nvPr/>
        </p:nvSpPr>
        <p:spPr>
          <a:xfrm>
            <a:off x="8877610" y="1925042"/>
            <a:ext cx="3377453" cy="1200329"/>
          </a:xfrm>
          <a:prstGeom prst="rect">
            <a:avLst/>
          </a:prstGeom>
          <a:noFill/>
        </p:spPr>
        <p:txBody>
          <a:bodyPr wrap="square">
            <a:spAutoFit/>
          </a:bodyPr>
          <a:lstStyle/>
          <a:p>
            <a:r>
              <a:rPr lang="en-US"/>
              <a:t>Here, we are enabling the Flat directory structure: (i.e. Driver and MW directories copied into your project directory)</a:t>
            </a:r>
          </a:p>
        </p:txBody>
      </p:sp>
      <p:sp>
        <p:nvSpPr>
          <p:cNvPr id="11" name="TextBox 10">
            <a:extLst>
              <a:ext uri="{FF2B5EF4-FFF2-40B4-BE49-F238E27FC236}">
                <a16:creationId xmlns:a16="http://schemas.microsoft.com/office/drawing/2014/main" id="{83B25B72-D6BB-4AE8-A692-81A7C669F8F5}"/>
              </a:ext>
            </a:extLst>
          </p:cNvPr>
          <p:cNvSpPr txBox="1"/>
          <p:nvPr/>
        </p:nvSpPr>
        <p:spPr>
          <a:xfrm>
            <a:off x="5989623" y="2285293"/>
            <a:ext cx="2563011" cy="584775"/>
          </a:xfrm>
          <a:prstGeom prst="rect">
            <a:avLst/>
          </a:prstGeom>
          <a:noFill/>
        </p:spPr>
        <p:txBody>
          <a:bodyPr wrap="square" rtlCol="0">
            <a:spAutoFit/>
          </a:bodyPr>
          <a:lstStyle/>
          <a:p>
            <a:pPr algn="l"/>
            <a:r>
              <a:rPr lang="en-US" sz="1600"/>
              <a:t>1. Enable “Generate Under Root”</a:t>
            </a:r>
          </a:p>
        </p:txBody>
      </p:sp>
      <p:cxnSp>
        <p:nvCxnSpPr>
          <p:cNvPr id="13" name="Straight Arrow Connector 12">
            <a:extLst>
              <a:ext uri="{FF2B5EF4-FFF2-40B4-BE49-F238E27FC236}">
                <a16:creationId xmlns:a16="http://schemas.microsoft.com/office/drawing/2014/main" id="{314DE43D-2DBD-925D-C903-AC5F9C2FD347}"/>
              </a:ext>
            </a:extLst>
          </p:cNvPr>
          <p:cNvCxnSpPr>
            <a:cxnSpLocks/>
          </p:cNvCxnSpPr>
          <p:nvPr/>
        </p:nvCxnSpPr>
        <p:spPr>
          <a:xfrm flipH="1">
            <a:off x="4717805" y="2455138"/>
            <a:ext cx="1269460" cy="125770"/>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736374-3A7C-309F-1F64-D20F70D237B2}"/>
              </a:ext>
            </a:extLst>
          </p:cNvPr>
          <p:cNvSpPr txBox="1"/>
          <p:nvPr/>
        </p:nvSpPr>
        <p:spPr>
          <a:xfrm>
            <a:off x="3212123" y="6286591"/>
            <a:ext cx="3864537" cy="584775"/>
          </a:xfrm>
          <a:prstGeom prst="rect">
            <a:avLst/>
          </a:prstGeom>
          <a:noFill/>
        </p:spPr>
        <p:txBody>
          <a:bodyPr wrap="square" rtlCol="0">
            <a:spAutoFit/>
          </a:bodyPr>
          <a:lstStyle/>
          <a:p>
            <a:pPr algn="l"/>
            <a:r>
              <a:rPr lang="en-US" sz="1600"/>
              <a:t>2. Enable “ Use Default Firmware Location”</a:t>
            </a:r>
          </a:p>
        </p:txBody>
      </p:sp>
      <p:cxnSp>
        <p:nvCxnSpPr>
          <p:cNvPr id="17" name="Straight Arrow Connector 16">
            <a:extLst>
              <a:ext uri="{FF2B5EF4-FFF2-40B4-BE49-F238E27FC236}">
                <a16:creationId xmlns:a16="http://schemas.microsoft.com/office/drawing/2014/main" id="{6773A196-0985-EF09-BF41-72F1BA84FD81}"/>
              </a:ext>
            </a:extLst>
          </p:cNvPr>
          <p:cNvCxnSpPr>
            <a:cxnSpLocks/>
          </p:cNvCxnSpPr>
          <p:nvPr/>
        </p:nvCxnSpPr>
        <p:spPr>
          <a:xfrm flipH="1" flipV="1">
            <a:off x="2372143" y="5210246"/>
            <a:ext cx="1758086" cy="1045565"/>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68E487E-7DEB-356C-5CB6-33529F6DCB33}"/>
              </a:ext>
            </a:extLst>
          </p:cNvPr>
          <p:cNvSpPr/>
          <p:nvPr/>
        </p:nvSpPr>
        <p:spPr>
          <a:xfrm>
            <a:off x="7559824" y="1215112"/>
            <a:ext cx="988487" cy="28593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21" name="Rectangle 20">
            <a:extLst>
              <a:ext uri="{FF2B5EF4-FFF2-40B4-BE49-F238E27FC236}">
                <a16:creationId xmlns:a16="http://schemas.microsoft.com/office/drawing/2014/main" id="{A5F22BBE-BCB8-846F-867B-D48631B23547}"/>
              </a:ext>
            </a:extLst>
          </p:cNvPr>
          <p:cNvSpPr/>
          <p:nvPr/>
        </p:nvSpPr>
        <p:spPr>
          <a:xfrm>
            <a:off x="890287" y="1701131"/>
            <a:ext cx="708212" cy="22462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425286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B2A4CF4D-5A54-F3CB-7771-9ED289EFCF6B}"/>
              </a:ext>
            </a:extLst>
          </p:cNvPr>
          <p:cNvPicPr>
            <a:picLocks noGrp="1" noChangeAspect="1"/>
          </p:cNvPicPr>
          <p:nvPr>
            <p:ph idx="1"/>
          </p:nvPr>
        </p:nvPicPr>
        <p:blipFill>
          <a:blip r:embed="rId2"/>
          <a:stretch>
            <a:fillRect/>
          </a:stretch>
        </p:blipFill>
        <p:spPr>
          <a:xfrm>
            <a:off x="406915" y="1919368"/>
            <a:ext cx="11591925" cy="3472095"/>
          </a:xfrm>
          <a:prstGeom prst="rect">
            <a:avLst/>
          </a:prstGeom>
        </p:spPr>
      </p:pic>
      <p:sp>
        <p:nvSpPr>
          <p:cNvPr id="3" name="Title 2">
            <a:extLst>
              <a:ext uri="{FF2B5EF4-FFF2-40B4-BE49-F238E27FC236}">
                <a16:creationId xmlns:a16="http://schemas.microsoft.com/office/drawing/2014/main" id="{5351083C-A9C4-2513-A3F1-F90B518DA121}"/>
              </a:ext>
            </a:extLst>
          </p:cNvPr>
          <p:cNvSpPr>
            <a:spLocks noGrp="1"/>
          </p:cNvSpPr>
          <p:nvPr>
            <p:ph type="title"/>
          </p:nvPr>
        </p:nvSpPr>
        <p:spPr/>
        <p:txBody>
          <a:bodyPr/>
          <a:lstStyle/>
          <a:p>
            <a:br>
              <a:rPr lang="en-US">
                <a:cs typeface="Arial"/>
              </a:rPr>
            </a:br>
            <a:r>
              <a:rPr lang="en-US">
                <a:cs typeface="Arial"/>
              </a:rPr>
              <a:t>Project Creation</a:t>
            </a:r>
            <a:endParaRPr lang="en-US">
              <a:solidFill>
                <a:srgbClr val="000000"/>
              </a:solidFill>
              <a:cs typeface="Arial"/>
            </a:endParaRPr>
          </a:p>
          <a:p>
            <a:endParaRPr lang="en-US">
              <a:cs typeface="Arial"/>
            </a:endParaRPr>
          </a:p>
        </p:txBody>
      </p:sp>
      <p:sp>
        <p:nvSpPr>
          <p:cNvPr id="6" name="Rectangle 5">
            <a:extLst>
              <a:ext uri="{FF2B5EF4-FFF2-40B4-BE49-F238E27FC236}">
                <a16:creationId xmlns:a16="http://schemas.microsoft.com/office/drawing/2014/main" id="{CAE40BF0-7155-B638-B6EA-B13E12B4F52F}"/>
              </a:ext>
            </a:extLst>
          </p:cNvPr>
          <p:cNvSpPr/>
          <p:nvPr/>
        </p:nvSpPr>
        <p:spPr>
          <a:xfrm>
            <a:off x="695949" y="3656724"/>
            <a:ext cx="871615" cy="23295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8" name="TextBox 7">
            <a:extLst>
              <a:ext uri="{FF2B5EF4-FFF2-40B4-BE49-F238E27FC236}">
                <a16:creationId xmlns:a16="http://schemas.microsoft.com/office/drawing/2014/main" id="{6B21E7E3-5F81-4E37-A315-5343017876DC}"/>
              </a:ext>
            </a:extLst>
          </p:cNvPr>
          <p:cNvSpPr txBox="1"/>
          <p:nvPr/>
        </p:nvSpPr>
        <p:spPr>
          <a:xfrm>
            <a:off x="4982562" y="2601556"/>
            <a:ext cx="3930419" cy="338554"/>
          </a:xfrm>
          <a:prstGeom prst="rect">
            <a:avLst/>
          </a:prstGeom>
          <a:noFill/>
        </p:spPr>
        <p:txBody>
          <a:bodyPr wrap="square" rtlCol="0">
            <a:spAutoFit/>
          </a:bodyPr>
          <a:lstStyle/>
          <a:p>
            <a:pPr algn="l"/>
            <a:r>
              <a:rPr lang="en-US" sz="1600"/>
              <a:t>3. Enable “Copy only the necessary files”</a:t>
            </a:r>
          </a:p>
        </p:txBody>
      </p:sp>
      <p:cxnSp>
        <p:nvCxnSpPr>
          <p:cNvPr id="10" name="Straight Arrow Connector 9">
            <a:extLst>
              <a:ext uri="{FF2B5EF4-FFF2-40B4-BE49-F238E27FC236}">
                <a16:creationId xmlns:a16="http://schemas.microsoft.com/office/drawing/2014/main" id="{0AD961C6-085F-F936-F675-6796036A32F7}"/>
              </a:ext>
            </a:extLst>
          </p:cNvPr>
          <p:cNvCxnSpPr>
            <a:cxnSpLocks/>
          </p:cNvCxnSpPr>
          <p:nvPr/>
        </p:nvCxnSpPr>
        <p:spPr>
          <a:xfrm flipH="1">
            <a:off x="3565265" y="2769855"/>
            <a:ext cx="1343554" cy="10824"/>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176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B20A7F-FB57-5B50-F75F-95BA54CE7394}"/>
              </a:ext>
            </a:extLst>
          </p:cNvPr>
          <p:cNvSpPr>
            <a:spLocks noGrp="1"/>
          </p:cNvSpPr>
          <p:nvPr>
            <p:ph type="title"/>
          </p:nvPr>
        </p:nvSpPr>
        <p:spPr/>
        <p:txBody>
          <a:bodyPr/>
          <a:lstStyle/>
          <a:p>
            <a:r>
              <a:rPr lang="en-US">
                <a:cs typeface="Arial"/>
              </a:rPr>
              <a:t>Generate Code</a:t>
            </a:r>
            <a:endParaRPr lang="en-US"/>
          </a:p>
        </p:txBody>
      </p:sp>
      <p:pic>
        <p:nvPicPr>
          <p:cNvPr id="32" name="Picture 31" descr="A screenshot of a computer&#10;&#10;AI-generated content may be incorrect.">
            <a:extLst>
              <a:ext uri="{FF2B5EF4-FFF2-40B4-BE49-F238E27FC236}">
                <a16:creationId xmlns:a16="http://schemas.microsoft.com/office/drawing/2014/main" id="{4DA47126-47C4-4D67-5714-46C15D4B3187}"/>
              </a:ext>
            </a:extLst>
          </p:cNvPr>
          <p:cNvPicPr>
            <a:picLocks noChangeAspect="1"/>
          </p:cNvPicPr>
          <p:nvPr/>
        </p:nvPicPr>
        <p:blipFill>
          <a:blip r:embed="rId2"/>
          <a:stretch>
            <a:fillRect/>
          </a:stretch>
        </p:blipFill>
        <p:spPr>
          <a:xfrm>
            <a:off x="516758" y="1782307"/>
            <a:ext cx="11394967" cy="2706559"/>
          </a:xfrm>
          <a:prstGeom prst="rect">
            <a:avLst/>
          </a:prstGeom>
        </p:spPr>
      </p:pic>
      <p:sp>
        <p:nvSpPr>
          <p:cNvPr id="33" name="TextBox 32">
            <a:extLst>
              <a:ext uri="{FF2B5EF4-FFF2-40B4-BE49-F238E27FC236}">
                <a16:creationId xmlns:a16="http://schemas.microsoft.com/office/drawing/2014/main" id="{08166884-11A2-0638-C5A3-ECC7542F1954}"/>
              </a:ext>
            </a:extLst>
          </p:cNvPr>
          <p:cNvSpPr txBox="1"/>
          <p:nvPr/>
        </p:nvSpPr>
        <p:spPr>
          <a:xfrm>
            <a:off x="7270456" y="4940575"/>
            <a:ext cx="3487854" cy="830997"/>
          </a:xfrm>
          <a:prstGeom prst="rect">
            <a:avLst/>
          </a:prstGeom>
          <a:noFill/>
        </p:spPr>
        <p:txBody>
          <a:bodyPr wrap="square" lIns="91440" tIns="45720" rIns="91440" bIns="45720" rtlCol="0" anchor="t">
            <a:spAutoFit/>
          </a:bodyPr>
          <a:lstStyle/>
          <a:p>
            <a:pPr algn="l"/>
            <a:r>
              <a:rPr lang="en-US" sz="1600"/>
              <a:t>4. Enable this option</a:t>
            </a:r>
          </a:p>
          <a:p>
            <a:r>
              <a:rPr lang="en-US" sz="1600">
                <a:cs typeface="Arial"/>
              </a:rPr>
              <a:t>(here: we are not generating this function call)</a:t>
            </a:r>
          </a:p>
        </p:txBody>
      </p:sp>
      <p:cxnSp>
        <p:nvCxnSpPr>
          <p:cNvPr id="34" name="Straight Arrow Connector 33">
            <a:extLst>
              <a:ext uri="{FF2B5EF4-FFF2-40B4-BE49-F238E27FC236}">
                <a16:creationId xmlns:a16="http://schemas.microsoft.com/office/drawing/2014/main" id="{661E91BC-071E-A014-289B-8C3253CA949B}"/>
              </a:ext>
            </a:extLst>
          </p:cNvPr>
          <p:cNvCxnSpPr>
            <a:cxnSpLocks/>
          </p:cNvCxnSpPr>
          <p:nvPr/>
        </p:nvCxnSpPr>
        <p:spPr>
          <a:xfrm flipH="1" flipV="1">
            <a:off x="8485041" y="4140199"/>
            <a:ext cx="490560" cy="782858"/>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1A7A49D-2A14-BDC8-EFF0-7B898E6BC560}"/>
              </a:ext>
            </a:extLst>
          </p:cNvPr>
          <p:cNvSpPr/>
          <p:nvPr/>
        </p:nvSpPr>
        <p:spPr>
          <a:xfrm>
            <a:off x="10485057" y="1717269"/>
            <a:ext cx="871615" cy="23295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
        <p:nvSpPr>
          <p:cNvPr id="36" name="TextBox 35">
            <a:extLst>
              <a:ext uri="{FF2B5EF4-FFF2-40B4-BE49-F238E27FC236}">
                <a16:creationId xmlns:a16="http://schemas.microsoft.com/office/drawing/2014/main" id="{F3D550BC-286E-07CA-9CEA-195F0FF38C40}"/>
              </a:ext>
            </a:extLst>
          </p:cNvPr>
          <p:cNvSpPr txBox="1"/>
          <p:nvPr/>
        </p:nvSpPr>
        <p:spPr>
          <a:xfrm>
            <a:off x="9900905" y="910382"/>
            <a:ext cx="2021905" cy="341750"/>
          </a:xfrm>
          <a:prstGeom prst="rect">
            <a:avLst/>
          </a:prstGeom>
          <a:noFill/>
        </p:spPr>
        <p:txBody>
          <a:bodyPr wrap="square" rtlCol="0">
            <a:spAutoFit/>
          </a:bodyPr>
          <a:lstStyle/>
          <a:p>
            <a:pPr algn="l"/>
            <a:r>
              <a:rPr lang="en-US" sz="1600"/>
              <a:t>5. Generate Code</a:t>
            </a:r>
          </a:p>
        </p:txBody>
      </p:sp>
      <p:cxnSp>
        <p:nvCxnSpPr>
          <p:cNvPr id="39" name="Straight Arrow Connector 38">
            <a:extLst>
              <a:ext uri="{FF2B5EF4-FFF2-40B4-BE49-F238E27FC236}">
                <a16:creationId xmlns:a16="http://schemas.microsoft.com/office/drawing/2014/main" id="{A464313B-C06C-0378-0D8A-7300318D0096}"/>
              </a:ext>
            </a:extLst>
          </p:cNvPr>
          <p:cNvCxnSpPr>
            <a:cxnSpLocks/>
          </p:cNvCxnSpPr>
          <p:nvPr/>
        </p:nvCxnSpPr>
        <p:spPr>
          <a:xfrm flipH="1">
            <a:off x="10806074" y="1244436"/>
            <a:ext cx="219043" cy="522176"/>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048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9DD16-6E31-C089-CE1D-9852479523AF}"/>
            </a:ext>
          </a:extLst>
        </p:cNvPr>
        <p:cNvGrpSpPr/>
        <p:nvPr/>
      </p:nvGrpSpPr>
      <p:grpSpPr>
        <a:xfrm>
          <a:off x="0" y="0"/>
          <a:ext cx="0" cy="0"/>
          <a:chOff x="0" y="0"/>
          <a:chExt cx="0" cy="0"/>
        </a:xfrm>
      </p:grpSpPr>
      <p:grpSp>
        <p:nvGrpSpPr>
          <p:cNvPr id="38" name="Group 37">
            <a:extLst>
              <a:ext uri="{FF2B5EF4-FFF2-40B4-BE49-F238E27FC236}">
                <a16:creationId xmlns:a16="http://schemas.microsoft.com/office/drawing/2014/main" id="{E1EFCF65-1178-E51E-444E-052E95E3307A}"/>
              </a:ext>
            </a:extLst>
          </p:cNvPr>
          <p:cNvGrpSpPr/>
          <p:nvPr/>
        </p:nvGrpSpPr>
        <p:grpSpPr>
          <a:xfrm>
            <a:off x="-742" y="116458"/>
            <a:ext cx="2075668" cy="6756779"/>
            <a:chOff x="102131" y="91863"/>
            <a:chExt cx="2075668" cy="6756779"/>
          </a:xfrm>
        </p:grpSpPr>
        <p:pic>
          <p:nvPicPr>
            <p:cNvPr id="37" name="Picture 36">
              <a:extLst>
                <a:ext uri="{FF2B5EF4-FFF2-40B4-BE49-F238E27FC236}">
                  <a16:creationId xmlns:a16="http://schemas.microsoft.com/office/drawing/2014/main" id="{4507BC49-E27C-333B-4EB3-EB783A769006}"/>
                </a:ext>
              </a:extLst>
            </p:cNvPr>
            <p:cNvPicPr>
              <a:picLocks noChangeAspect="1"/>
            </p:cNvPicPr>
            <p:nvPr/>
          </p:nvPicPr>
          <p:blipFill>
            <a:blip r:embed="rId3"/>
            <a:stretch>
              <a:fillRect/>
            </a:stretch>
          </p:blipFill>
          <p:spPr>
            <a:xfrm>
              <a:off x="102131" y="3669743"/>
              <a:ext cx="2075667" cy="3178899"/>
            </a:xfrm>
            <a:prstGeom prst="rect">
              <a:avLst/>
            </a:prstGeom>
          </p:spPr>
        </p:pic>
        <p:pic>
          <p:nvPicPr>
            <p:cNvPr id="34" name="Picture 33">
              <a:extLst>
                <a:ext uri="{FF2B5EF4-FFF2-40B4-BE49-F238E27FC236}">
                  <a16:creationId xmlns:a16="http://schemas.microsoft.com/office/drawing/2014/main" id="{63A96611-3236-9C8C-23BB-F66E06FE3A6D}"/>
                </a:ext>
              </a:extLst>
            </p:cNvPr>
            <p:cNvPicPr>
              <a:picLocks noChangeAspect="1"/>
            </p:cNvPicPr>
            <p:nvPr/>
          </p:nvPicPr>
          <p:blipFill>
            <a:blip r:embed="rId4"/>
            <a:stretch>
              <a:fillRect/>
            </a:stretch>
          </p:blipFill>
          <p:spPr>
            <a:xfrm>
              <a:off x="102132" y="91863"/>
              <a:ext cx="2075667" cy="3621137"/>
            </a:xfrm>
            <a:prstGeom prst="rect">
              <a:avLst/>
            </a:prstGeom>
          </p:spPr>
        </p:pic>
      </p:grpSp>
      <p:sp>
        <p:nvSpPr>
          <p:cNvPr id="2" name="Title 1">
            <a:extLst>
              <a:ext uri="{FF2B5EF4-FFF2-40B4-BE49-F238E27FC236}">
                <a16:creationId xmlns:a16="http://schemas.microsoft.com/office/drawing/2014/main" id="{D897123C-EF78-435E-288A-7E7656149144}"/>
              </a:ext>
            </a:extLst>
          </p:cNvPr>
          <p:cNvSpPr>
            <a:spLocks noGrp="1"/>
          </p:cNvSpPr>
          <p:nvPr>
            <p:ph type="title"/>
          </p:nvPr>
        </p:nvSpPr>
        <p:spPr>
          <a:xfrm>
            <a:off x="300037" y="-164593"/>
            <a:ext cx="11609159" cy="1304925"/>
          </a:xfrm>
        </p:spPr>
        <p:txBody>
          <a:bodyPr/>
          <a:lstStyle/>
          <a:p>
            <a:r>
              <a:rPr lang="en-US"/>
              <a:t>X-CUBE-ST67W61 package overview</a:t>
            </a:r>
          </a:p>
        </p:txBody>
      </p:sp>
      <p:cxnSp>
        <p:nvCxnSpPr>
          <p:cNvPr id="15" name="Connector: Elbow 14">
            <a:extLst>
              <a:ext uri="{FF2B5EF4-FFF2-40B4-BE49-F238E27FC236}">
                <a16:creationId xmlns:a16="http://schemas.microsoft.com/office/drawing/2014/main" id="{FB6C0286-8EF6-7087-9BC1-C35404D290DC}"/>
              </a:ext>
            </a:extLst>
          </p:cNvPr>
          <p:cNvCxnSpPr>
            <a:cxnSpLocks/>
          </p:cNvCxnSpPr>
          <p:nvPr/>
        </p:nvCxnSpPr>
        <p:spPr>
          <a:xfrm>
            <a:off x="1507907" y="1913596"/>
            <a:ext cx="5524403" cy="551677"/>
          </a:xfrm>
          <a:prstGeom prst="bentConnector3">
            <a:avLst>
              <a:gd name="adj1" fmla="val 50000"/>
            </a:avLst>
          </a:prstGeom>
          <a:ln w="19050">
            <a:headEnd type="none" w="lg" len="lg"/>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314B9745-1AAB-640C-77C9-6299BAC13409}"/>
              </a:ext>
            </a:extLst>
          </p:cNvPr>
          <p:cNvSpPr txBox="1"/>
          <p:nvPr/>
        </p:nvSpPr>
        <p:spPr>
          <a:xfrm>
            <a:off x="2292685" y="468718"/>
            <a:ext cx="168612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3234B"/>
                </a:solidFill>
                <a:effectLst/>
                <a:uLnTx/>
                <a:uFillTx/>
                <a:latin typeface="Arial"/>
                <a:ea typeface="+mn-ea"/>
                <a:cs typeface="+mn-cs"/>
              </a:rPr>
              <a:t>Board support package</a:t>
            </a:r>
          </a:p>
        </p:txBody>
      </p:sp>
      <p:sp>
        <p:nvSpPr>
          <p:cNvPr id="18" name="TextBox 17">
            <a:extLst>
              <a:ext uri="{FF2B5EF4-FFF2-40B4-BE49-F238E27FC236}">
                <a16:creationId xmlns:a16="http://schemas.microsoft.com/office/drawing/2014/main" id="{1CCBD481-D4FD-6A2A-94AD-D637A671C0ED}"/>
              </a:ext>
            </a:extLst>
          </p:cNvPr>
          <p:cNvSpPr txBox="1"/>
          <p:nvPr/>
        </p:nvSpPr>
        <p:spPr>
          <a:xfrm>
            <a:off x="2275991" y="665882"/>
            <a:ext cx="14020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3234B"/>
                </a:solidFill>
                <a:effectLst/>
                <a:uLnTx/>
                <a:uFillTx/>
                <a:latin typeface="Arial"/>
                <a:ea typeface="+mn-ea"/>
                <a:cs typeface="+mn-cs"/>
              </a:rPr>
              <a:t>CMSIS libraries</a:t>
            </a:r>
          </a:p>
        </p:txBody>
      </p:sp>
      <p:cxnSp>
        <p:nvCxnSpPr>
          <p:cNvPr id="21" name="Straight Connector 20">
            <a:extLst>
              <a:ext uri="{FF2B5EF4-FFF2-40B4-BE49-F238E27FC236}">
                <a16:creationId xmlns:a16="http://schemas.microsoft.com/office/drawing/2014/main" id="{C10B8EE1-765C-39CF-BF23-2057B2349593}"/>
              </a:ext>
            </a:extLst>
          </p:cNvPr>
          <p:cNvCxnSpPr>
            <a:cxnSpLocks/>
          </p:cNvCxnSpPr>
          <p:nvPr/>
        </p:nvCxnSpPr>
        <p:spPr>
          <a:xfrm>
            <a:off x="852979" y="773517"/>
            <a:ext cx="1417227" cy="0"/>
          </a:xfrm>
          <a:prstGeom prst="line">
            <a:avLst/>
          </a:prstGeom>
          <a:ln w="12700">
            <a:headEnd type="none" w="lg" len="lg"/>
            <a:tailEnd type="none" w="lg" len="lg"/>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C518FA2A-EB47-E5F3-16A0-0199F1390B25}"/>
              </a:ext>
            </a:extLst>
          </p:cNvPr>
          <p:cNvCxnSpPr>
            <a:cxnSpLocks/>
          </p:cNvCxnSpPr>
          <p:nvPr/>
        </p:nvCxnSpPr>
        <p:spPr>
          <a:xfrm>
            <a:off x="745029" y="588339"/>
            <a:ext cx="1525757" cy="0"/>
          </a:xfrm>
          <a:prstGeom prst="line">
            <a:avLst/>
          </a:prstGeom>
          <a:ln w="12700">
            <a:headEnd type="none" w="lg" len="lg"/>
            <a:tailEnd type="none" w="lg" len="lg"/>
          </a:ln>
        </p:spPr>
        <p:style>
          <a:lnRef idx="1">
            <a:schemeClr val="accent2"/>
          </a:lnRef>
          <a:fillRef idx="0">
            <a:schemeClr val="accent2"/>
          </a:fillRef>
          <a:effectRef idx="0">
            <a:schemeClr val="accent2"/>
          </a:effectRef>
          <a:fontRef idx="minor">
            <a:schemeClr val="tx1"/>
          </a:fontRef>
        </p:style>
      </p:cxnSp>
      <p:sp>
        <p:nvSpPr>
          <p:cNvPr id="42" name="Right Brace 41">
            <a:extLst>
              <a:ext uri="{FF2B5EF4-FFF2-40B4-BE49-F238E27FC236}">
                <a16:creationId xmlns:a16="http://schemas.microsoft.com/office/drawing/2014/main" id="{61E75110-A94E-B312-D63B-742E4EF9BDDA}"/>
              </a:ext>
            </a:extLst>
          </p:cNvPr>
          <p:cNvSpPr/>
          <p:nvPr/>
        </p:nvSpPr>
        <p:spPr>
          <a:xfrm>
            <a:off x="1507907" y="826329"/>
            <a:ext cx="134149" cy="643078"/>
          </a:xfrm>
          <a:prstGeom prst="rightBrace">
            <a:avLst>
              <a:gd name="adj1" fmla="val 23038"/>
              <a:gd name="adj2" fmla="val 50000"/>
            </a:avLst>
          </a:prstGeom>
          <a:ln w="12700">
            <a:headEnd type="none" w="lg" len="lg"/>
            <a:tailEnd type="none" w="lg" len="lg"/>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cxnSp>
        <p:nvCxnSpPr>
          <p:cNvPr id="44" name="Straight Connector 43">
            <a:extLst>
              <a:ext uri="{FF2B5EF4-FFF2-40B4-BE49-F238E27FC236}">
                <a16:creationId xmlns:a16="http://schemas.microsoft.com/office/drawing/2014/main" id="{B4F3755D-A573-E631-07C2-7B02B0CCBD64}"/>
              </a:ext>
            </a:extLst>
          </p:cNvPr>
          <p:cNvCxnSpPr>
            <a:cxnSpLocks/>
            <a:stCxn id="42" idx="1"/>
            <a:endCxn id="46" idx="1"/>
          </p:cNvCxnSpPr>
          <p:nvPr/>
        </p:nvCxnSpPr>
        <p:spPr>
          <a:xfrm>
            <a:off x="1642056" y="1147868"/>
            <a:ext cx="612036" cy="9851"/>
          </a:xfrm>
          <a:prstGeom prst="line">
            <a:avLst/>
          </a:prstGeom>
          <a:ln w="12700">
            <a:headEnd type="none" w="lg" len="lg"/>
            <a:tailEnd type="none" w="lg" len="lg"/>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412DF1A5-117F-4BC0-7123-BEE0CB330EA7}"/>
              </a:ext>
            </a:extLst>
          </p:cNvPr>
          <p:cNvSpPr txBox="1"/>
          <p:nvPr/>
        </p:nvSpPr>
        <p:spPr>
          <a:xfrm>
            <a:off x="2254092" y="1034608"/>
            <a:ext cx="14020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3234B"/>
                </a:solidFill>
                <a:effectLst/>
                <a:uLnTx/>
                <a:uFillTx/>
                <a:latin typeface="Arial"/>
                <a:ea typeface="+mn-ea"/>
                <a:cs typeface="+mn-cs"/>
              </a:rPr>
              <a:t>Device HAL drivers</a:t>
            </a:r>
          </a:p>
        </p:txBody>
      </p:sp>
      <p:grpSp>
        <p:nvGrpSpPr>
          <p:cNvPr id="51" name="Group 50">
            <a:extLst>
              <a:ext uri="{FF2B5EF4-FFF2-40B4-BE49-F238E27FC236}">
                <a16:creationId xmlns:a16="http://schemas.microsoft.com/office/drawing/2014/main" id="{A8913123-F1C9-7AFD-01F9-F5D5864BFE6A}"/>
              </a:ext>
            </a:extLst>
          </p:cNvPr>
          <p:cNvGrpSpPr/>
          <p:nvPr/>
        </p:nvGrpSpPr>
        <p:grpSpPr>
          <a:xfrm>
            <a:off x="7032310" y="1140332"/>
            <a:ext cx="6149641" cy="2492990"/>
            <a:chOff x="4935479" y="896714"/>
            <a:chExt cx="6149641" cy="2492990"/>
          </a:xfrm>
        </p:grpSpPr>
        <p:sp>
          <p:nvSpPr>
            <p:cNvPr id="7" name="TextBox 6">
              <a:extLst>
                <a:ext uri="{FF2B5EF4-FFF2-40B4-BE49-F238E27FC236}">
                  <a16:creationId xmlns:a16="http://schemas.microsoft.com/office/drawing/2014/main" id="{1B8E57C5-9F8F-3B39-13B7-966C103FEE34}"/>
                </a:ext>
              </a:extLst>
            </p:cNvPr>
            <p:cNvSpPr txBox="1"/>
            <p:nvPr/>
          </p:nvSpPr>
          <p:spPr>
            <a:xfrm>
              <a:off x="6714288" y="896714"/>
              <a:ext cx="4370832"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APIs include files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Templates for middleware and driver config files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Integration between generic API and driver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3234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3234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W61 driver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     AT commands /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     SPI driver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3234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3234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UART Output logs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Memory usage statistics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CLI Console</a:t>
              </a:r>
            </a:p>
          </p:txBody>
        </p:sp>
        <p:sp>
          <p:nvSpPr>
            <p:cNvPr id="30" name="Right Brace 29">
              <a:extLst>
                <a:ext uri="{FF2B5EF4-FFF2-40B4-BE49-F238E27FC236}">
                  <a16:creationId xmlns:a16="http://schemas.microsoft.com/office/drawing/2014/main" id="{BBB9A7C5-FCA8-BC3A-13CC-456749E67154}"/>
                </a:ext>
              </a:extLst>
            </p:cNvPr>
            <p:cNvSpPr/>
            <p:nvPr/>
          </p:nvSpPr>
          <p:spPr>
            <a:xfrm>
              <a:off x="6378810" y="1150312"/>
              <a:ext cx="241129" cy="2142685"/>
            </a:xfrm>
            <a:prstGeom prst="rightBrace">
              <a:avLst>
                <a:gd name="adj1" fmla="val 0"/>
                <a:gd name="adj2" fmla="val 50000"/>
              </a:avLst>
            </a:prstGeom>
            <a:ln w="12700">
              <a:headEnd type="none" w="lg" len="lg"/>
              <a:tailEnd type="none" w="lg" len="lg"/>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pic>
          <p:nvPicPr>
            <p:cNvPr id="49" name="Picture 48">
              <a:extLst>
                <a:ext uri="{FF2B5EF4-FFF2-40B4-BE49-F238E27FC236}">
                  <a16:creationId xmlns:a16="http://schemas.microsoft.com/office/drawing/2014/main" id="{A5877504-0FAD-EA34-A1B9-A3103B0BAB47}"/>
                </a:ext>
              </a:extLst>
            </p:cNvPr>
            <p:cNvPicPr>
              <a:picLocks noChangeAspect="1"/>
            </p:cNvPicPr>
            <p:nvPr/>
          </p:nvPicPr>
          <p:blipFill>
            <a:blip r:embed="rId5"/>
            <a:srcRect r="32268"/>
            <a:stretch/>
          </p:blipFill>
          <p:spPr>
            <a:xfrm>
              <a:off x="4935479" y="1247394"/>
              <a:ext cx="1484015" cy="1948521"/>
            </a:xfrm>
            <a:prstGeom prst="rect">
              <a:avLst/>
            </a:prstGeom>
          </p:spPr>
        </p:pic>
      </p:grpSp>
      <p:grpSp>
        <p:nvGrpSpPr>
          <p:cNvPr id="3" name="Group 2">
            <a:extLst>
              <a:ext uri="{FF2B5EF4-FFF2-40B4-BE49-F238E27FC236}">
                <a16:creationId xmlns:a16="http://schemas.microsoft.com/office/drawing/2014/main" id="{A945C202-DCEE-B5F3-4740-5CF7BFA824D2}"/>
              </a:ext>
            </a:extLst>
          </p:cNvPr>
          <p:cNvGrpSpPr/>
          <p:nvPr/>
        </p:nvGrpSpPr>
        <p:grpSpPr>
          <a:xfrm>
            <a:off x="7032309" y="4212797"/>
            <a:ext cx="6149642" cy="2142685"/>
            <a:chOff x="4014639" y="3747166"/>
            <a:chExt cx="6149642" cy="2142685"/>
          </a:xfrm>
        </p:grpSpPr>
        <p:pic>
          <p:nvPicPr>
            <p:cNvPr id="54" name="Picture 53">
              <a:extLst>
                <a:ext uri="{FF2B5EF4-FFF2-40B4-BE49-F238E27FC236}">
                  <a16:creationId xmlns:a16="http://schemas.microsoft.com/office/drawing/2014/main" id="{B549FC15-BC95-E60A-F5D9-23FA8F669A3C}"/>
                </a:ext>
              </a:extLst>
            </p:cNvPr>
            <p:cNvPicPr>
              <a:picLocks noChangeAspect="1"/>
            </p:cNvPicPr>
            <p:nvPr/>
          </p:nvPicPr>
          <p:blipFill>
            <a:blip r:embed="rId6"/>
            <a:srcRect r="12020"/>
            <a:stretch/>
          </p:blipFill>
          <p:spPr>
            <a:xfrm>
              <a:off x="4014639" y="3847224"/>
              <a:ext cx="1484016" cy="1942571"/>
            </a:xfrm>
            <a:prstGeom prst="rect">
              <a:avLst/>
            </a:prstGeom>
          </p:spPr>
        </p:pic>
        <p:sp>
          <p:nvSpPr>
            <p:cNvPr id="57" name="Right Brace 56">
              <a:extLst>
                <a:ext uri="{FF2B5EF4-FFF2-40B4-BE49-F238E27FC236}">
                  <a16:creationId xmlns:a16="http://schemas.microsoft.com/office/drawing/2014/main" id="{7E2742D1-319B-BF6D-C058-DA65E6BF2FD4}"/>
                </a:ext>
              </a:extLst>
            </p:cNvPr>
            <p:cNvSpPr/>
            <p:nvPr/>
          </p:nvSpPr>
          <p:spPr>
            <a:xfrm>
              <a:off x="5466656" y="3747166"/>
              <a:ext cx="241129" cy="2142685"/>
            </a:xfrm>
            <a:prstGeom prst="rightBrace">
              <a:avLst>
                <a:gd name="adj1" fmla="val 0"/>
                <a:gd name="adj2" fmla="val 50000"/>
              </a:avLst>
            </a:prstGeom>
            <a:ln w="12700">
              <a:headEnd type="none" w="lg" len="lg"/>
              <a:tailEnd type="none" w="lg" len="lg"/>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58" name="TextBox 57">
              <a:extLst>
                <a:ext uri="{FF2B5EF4-FFF2-40B4-BE49-F238E27FC236}">
                  <a16:creationId xmlns:a16="http://schemas.microsoft.com/office/drawing/2014/main" id="{7615BE9C-D7D0-3E13-269A-F3676B11C5B7}"/>
                </a:ext>
              </a:extLst>
            </p:cNvPr>
            <p:cNvSpPr txBox="1"/>
            <p:nvPr/>
          </p:nvSpPr>
          <p:spPr>
            <a:xfrm>
              <a:off x="5793449" y="4603064"/>
              <a:ext cx="437083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3234B"/>
                  </a:solidFill>
                  <a:effectLst/>
                  <a:uLnTx/>
                  <a:uFillTx/>
                  <a:latin typeface="Arial"/>
                  <a:ea typeface="+mn-ea"/>
                  <a:cs typeface="+mn-cs"/>
                </a:rPr>
                <a:t>STM32CubeIDE</a:t>
              </a:r>
              <a:r>
                <a:rPr kumimoji="0" lang="en-US" sz="1100" b="0" i="0" u="none" strike="noStrike" kern="1200" cap="none" spc="0" normalizeH="0" baseline="0" noProof="0">
                  <a:ln>
                    <a:noFill/>
                  </a:ln>
                  <a:solidFill>
                    <a:srgbClr val="03234B"/>
                  </a:solidFill>
                  <a:effectLst/>
                  <a:uLnTx/>
                  <a:uFillTx/>
                  <a:latin typeface="Arial"/>
                  <a:ea typeface="+mn-ea"/>
                  <a:cs typeface="+mn-cs"/>
                </a:rPr>
                <a:t> and </a:t>
              </a:r>
              <a:r>
                <a:rPr kumimoji="0" lang="en-US" sz="1100" b="1" i="0" u="none" strike="noStrike" kern="1200" cap="none" spc="0" normalizeH="0" baseline="0" noProof="0">
                  <a:ln>
                    <a:noFill/>
                  </a:ln>
                  <a:solidFill>
                    <a:srgbClr val="03234B"/>
                  </a:solidFill>
                  <a:effectLst/>
                  <a:uLnTx/>
                  <a:uFillTx/>
                  <a:latin typeface="Arial"/>
                  <a:ea typeface="+mn-ea"/>
                  <a:cs typeface="+mn-cs"/>
                </a:rPr>
                <a:t>EWARM</a:t>
              </a:r>
              <a:r>
                <a:rPr kumimoji="0" lang="en-US" sz="1100" b="0" i="0" u="none" strike="noStrike" kern="1200" cap="none" spc="0" normalizeH="0" baseline="0" noProof="0">
                  <a:ln>
                    <a:noFill/>
                  </a:ln>
                  <a:solidFill>
                    <a:srgbClr val="03234B"/>
                  </a:solidFill>
                  <a:effectLst/>
                  <a:uLnTx/>
                  <a:uFillTx/>
                  <a:latin typeface="Arial"/>
                  <a:ea typeface="+mn-ea"/>
                  <a:cs typeface="+mn-cs"/>
                </a:rPr>
                <a:t> Project Files</a:t>
              </a:r>
            </a:p>
          </p:txBody>
        </p:sp>
      </p:grpSp>
      <p:sp>
        <p:nvSpPr>
          <p:cNvPr id="12" name="TextBox 11">
            <a:extLst>
              <a:ext uri="{FF2B5EF4-FFF2-40B4-BE49-F238E27FC236}">
                <a16:creationId xmlns:a16="http://schemas.microsoft.com/office/drawing/2014/main" id="{2AB8F9CC-6718-3F65-CE97-7E20970ACF29}"/>
              </a:ext>
            </a:extLst>
          </p:cNvPr>
          <p:cNvSpPr txBox="1"/>
          <p:nvPr/>
        </p:nvSpPr>
        <p:spPr>
          <a:xfrm>
            <a:off x="4498340" y="6573744"/>
            <a:ext cx="3195320" cy="276999"/>
          </a:xfrm>
          <a:prstGeom prst="rect">
            <a:avLst/>
          </a:prstGeom>
          <a:noFill/>
        </p:spPr>
        <p:txBody>
          <a:bodyPr wrap="square">
            <a:spAutoFit/>
          </a:bodyPr>
          <a:lstStyle/>
          <a:p>
            <a:r>
              <a:rPr lang="en-US" sz="1200">
                <a:hlinkClick r:id="rId7"/>
              </a:rPr>
              <a:t>X-CUBE-ST67W61 Overview - stm32mcu</a:t>
            </a:r>
            <a:endParaRPr lang="en-US" sz="1200"/>
          </a:p>
        </p:txBody>
      </p:sp>
      <p:pic>
        <p:nvPicPr>
          <p:cNvPr id="9" name="Picture 8">
            <a:extLst>
              <a:ext uri="{FF2B5EF4-FFF2-40B4-BE49-F238E27FC236}">
                <a16:creationId xmlns:a16="http://schemas.microsoft.com/office/drawing/2014/main" id="{F4AB8ED7-B0B5-C0C5-AC55-72686B14EF87}"/>
              </a:ext>
            </a:extLst>
          </p:cNvPr>
          <p:cNvPicPr>
            <a:picLocks noChangeAspect="1"/>
          </p:cNvPicPr>
          <p:nvPr/>
        </p:nvPicPr>
        <p:blipFill>
          <a:blip r:embed="rId8"/>
          <a:stretch>
            <a:fillRect/>
          </a:stretch>
        </p:blipFill>
        <p:spPr>
          <a:xfrm>
            <a:off x="-13982" y="70536"/>
            <a:ext cx="2091753" cy="187496"/>
          </a:xfrm>
          <a:prstGeom prst="rect">
            <a:avLst/>
          </a:prstGeom>
        </p:spPr>
      </p:pic>
      <p:cxnSp>
        <p:nvCxnSpPr>
          <p:cNvPr id="8" name="Connector: Elbow 7">
            <a:extLst>
              <a:ext uri="{FF2B5EF4-FFF2-40B4-BE49-F238E27FC236}">
                <a16:creationId xmlns:a16="http://schemas.microsoft.com/office/drawing/2014/main" id="{35767060-E5F6-C2B0-4722-B6890B13899D}"/>
              </a:ext>
            </a:extLst>
          </p:cNvPr>
          <p:cNvCxnSpPr>
            <a:cxnSpLocks/>
            <a:endCxn id="54" idx="1"/>
          </p:cNvCxnSpPr>
          <p:nvPr/>
        </p:nvCxnSpPr>
        <p:spPr>
          <a:xfrm>
            <a:off x="1106121" y="4520996"/>
            <a:ext cx="5926188" cy="763145"/>
          </a:xfrm>
          <a:prstGeom prst="bentConnector3">
            <a:avLst/>
          </a:prstGeom>
          <a:ln w="19050">
            <a:headEnd type="none" w="lg" len="lg"/>
            <a:tailEnd type="triangle"/>
          </a:ln>
        </p:spPr>
        <p:style>
          <a:lnRef idx="1">
            <a:schemeClr val="accent2"/>
          </a:lnRef>
          <a:fillRef idx="0">
            <a:schemeClr val="accent2"/>
          </a:fillRef>
          <a:effectRef idx="0">
            <a:schemeClr val="accent2"/>
          </a:effectRef>
          <a:fontRef idx="minor">
            <a:schemeClr val="tx1"/>
          </a:fontRef>
        </p:style>
      </p:cxnSp>
      <p:pic>
        <p:nvPicPr>
          <p:cNvPr id="2050" name="Picture 2">
            <a:extLst>
              <a:ext uri="{FF2B5EF4-FFF2-40B4-BE49-F238E27FC236}">
                <a16:creationId xmlns:a16="http://schemas.microsoft.com/office/drawing/2014/main" id="{FFC9CAFD-C9D5-2D00-B7F0-C27E331781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0488" y="2885127"/>
            <a:ext cx="2156640" cy="1030847"/>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Brace 13">
            <a:extLst>
              <a:ext uri="{FF2B5EF4-FFF2-40B4-BE49-F238E27FC236}">
                <a16:creationId xmlns:a16="http://schemas.microsoft.com/office/drawing/2014/main" id="{FFA06193-375B-7C01-D0DF-BF6B600206DB}"/>
              </a:ext>
            </a:extLst>
          </p:cNvPr>
          <p:cNvSpPr/>
          <p:nvPr/>
        </p:nvSpPr>
        <p:spPr>
          <a:xfrm>
            <a:off x="1088283" y="3092825"/>
            <a:ext cx="241129" cy="615450"/>
          </a:xfrm>
          <a:prstGeom prst="rightBrace">
            <a:avLst>
              <a:gd name="adj1" fmla="val 0"/>
              <a:gd name="adj2" fmla="val 50000"/>
            </a:avLst>
          </a:prstGeom>
          <a:ln w="19050">
            <a:headEnd type="none" w="lg" len="lg"/>
            <a:tailEnd type="none" w="lg" len="lg"/>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cxnSp>
        <p:nvCxnSpPr>
          <p:cNvPr id="19" name="Straight Connector 18">
            <a:extLst>
              <a:ext uri="{FF2B5EF4-FFF2-40B4-BE49-F238E27FC236}">
                <a16:creationId xmlns:a16="http://schemas.microsoft.com/office/drawing/2014/main" id="{B6DF255F-32D3-9365-AD68-DB7CE6192570}"/>
              </a:ext>
            </a:extLst>
          </p:cNvPr>
          <p:cNvCxnSpPr>
            <a:cxnSpLocks/>
            <a:endCxn id="2050" idx="1"/>
          </p:cNvCxnSpPr>
          <p:nvPr/>
        </p:nvCxnSpPr>
        <p:spPr>
          <a:xfrm>
            <a:off x="1329412" y="3400550"/>
            <a:ext cx="1571076" cy="1"/>
          </a:xfrm>
          <a:prstGeom prst="line">
            <a:avLst/>
          </a:prstGeom>
          <a:ln w="19050">
            <a:headEnd type="none" w="lg" len="lg"/>
            <a:tailEnd type="none" w="lg" len="lg"/>
          </a:ln>
        </p:spPr>
        <p:style>
          <a:lnRef idx="1">
            <a:schemeClr val="accent2"/>
          </a:lnRef>
          <a:fillRef idx="0">
            <a:schemeClr val="accent2"/>
          </a:fillRef>
          <a:effectRef idx="0">
            <a:schemeClr val="accent2"/>
          </a:effectRef>
          <a:fontRef idx="minor">
            <a:schemeClr val="tx1"/>
          </a:fontRef>
        </p:style>
      </p:cxnSp>
      <p:sp>
        <p:nvSpPr>
          <p:cNvPr id="25" name="TextBox 9">
            <a:extLst>
              <a:ext uri="{FF2B5EF4-FFF2-40B4-BE49-F238E27FC236}">
                <a16:creationId xmlns:a16="http://schemas.microsoft.com/office/drawing/2014/main" id="{5FC32A21-3CAD-6CD0-1A95-B29584210ED2}"/>
              </a:ext>
            </a:extLst>
          </p:cNvPr>
          <p:cNvSpPr txBox="1"/>
          <p:nvPr/>
        </p:nvSpPr>
        <p:spPr>
          <a:xfrm>
            <a:off x="4988384" y="3260390"/>
            <a:ext cx="1778000"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3234B"/>
                </a:solidFill>
                <a:latin typeface="Arial"/>
              </a:rPr>
              <a:t>Variety of </a:t>
            </a:r>
            <a:r>
              <a:rPr lang="en-US" sz="1200" b="1">
                <a:solidFill>
                  <a:srgbClr val="03234B"/>
                </a:solidFill>
                <a:latin typeface="Arial"/>
              </a:rPr>
              <a:t>Nucleo </a:t>
            </a:r>
            <a:r>
              <a:rPr lang="en-US" sz="1200">
                <a:solidFill>
                  <a:srgbClr val="03234B"/>
                </a:solidFill>
                <a:latin typeface="Arial"/>
              </a:rPr>
              <a:t>hosts</a:t>
            </a:r>
          </a:p>
        </p:txBody>
      </p:sp>
    </p:spTree>
    <p:extLst>
      <p:ext uri="{BB962C8B-B14F-4D97-AF65-F5344CB8AC3E}">
        <p14:creationId xmlns:p14="http://schemas.microsoft.com/office/powerpoint/2010/main" val="1173755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A0382-2AA2-2361-CECC-18139D83EC8F}"/>
              </a:ext>
            </a:extLst>
          </p:cNvPr>
          <p:cNvSpPr>
            <a:spLocks noGrp="1"/>
          </p:cNvSpPr>
          <p:nvPr>
            <p:ph type="title"/>
          </p:nvPr>
        </p:nvSpPr>
        <p:spPr/>
        <p:txBody>
          <a:bodyPr/>
          <a:lstStyle/>
          <a:p>
            <a:r>
              <a:rPr lang="en-US">
                <a:cs typeface="Arial"/>
              </a:rPr>
              <a:t>Folder Structure</a:t>
            </a:r>
            <a:endParaRPr lang="en-US"/>
          </a:p>
        </p:txBody>
      </p:sp>
      <p:pic>
        <p:nvPicPr>
          <p:cNvPr id="4" name="Picture 3" descr="A screenshot of a computer&#10;&#10;AI-generated content may be incorrect.">
            <a:extLst>
              <a:ext uri="{FF2B5EF4-FFF2-40B4-BE49-F238E27FC236}">
                <a16:creationId xmlns:a16="http://schemas.microsoft.com/office/drawing/2014/main" id="{68634017-AE86-947F-6149-56FFDC75E9CD}"/>
              </a:ext>
            </a:extLst>
          </p:cNvPr>
          <p:cNvPicPr>
            <a:picLocks noChangeAspect="1"/>
          </p:cNvPicPr>
          <p:nvPr/>
        </p:nvPicPr>
        <p:blipFill>
          <a:blip r:embed="rId2"/>
          <a:stretch>
            <a:fillRect/>
          </a:stretch>
        </p:blipFill>
        <p:spPr>
          <a:xfrm>
            <a:off x="1861754" y="1303282"/>
            <a:ext cx="6471525" cy="4943365"/>
          </a:xfrm>
          <a:prstGeom prst="rect">
            <a:avLst/>
          </a:prstGeom>
        </p:spPr>
      </p:pic>
      <p:sp>
        <p:nvSpPr>
          <p:cNvPr id="5" name="TextBox 4">
            <a:extLst>
              <a:ext uri="{FF2B5EF4-FFF2-40B4-BE49-F238E27FC236}">
                <a16:creationId xmlns:a16="http://schemas.microsoft.com/office/drawing/2014/main" id="{F0CBDBE7-8666-1B0D-6F2F-7D03B3A4E59D}"/>
              </a:ext>
            </a:extLst>
          </p:cNvPr>
          <p:cNvSpPr txBox="1"/>
          <p:nvPr/>
        </p:nvSpPr>
        <p:spPr>
          <a:xfrm>
            <a:off x="8524820" y="2480065"/>
            <a:ext cx="312327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Folder structure view after generating the code from </a:t>
            </a:r>
            <a:r>
              <a:rPr lang="en-US" err="1">
                <a:cs typeface="Arial"/>
              </a:rPr>
              <a:t>CubeMX</a:t>
            </a:r>
          </a:p>
          <a:p>
            <a:pPr marL="285750" indent="-285750">
              <a:buFont typeface="Arial"/>
              <a:buChar char="•"/>
            </a:pPr>
            <a:r>
              <a:rPr lang="en-US">
                <a:cs typeface="Arial"/>
              </a:rPr>
              <a:t>App code</a:t>
            </a:r>
          </a:p>
          <a:p>
            <a:pPr marL="285750" indent="-285750">
              <a:buFont typeface="Arial"/>
              <a:buChar char="•"/>
            </a:pPr>
            <a:r>
              <a:rPr lang="en-US">
                <a:cs typeface="Arial"/>
              </a:rPr>
              <a:t>Core</a:t>
            </a:r>
          </a:p>
          <a:p>
            <a:pPr marL="285750" indent="-285750">
              <a:buFont typeface="Arial"/>
              <a:buChar char="•"/>
            </a:pPr>
            <a:r>
              <a:rPr lang="en-US">
                <a:cs typeface="Arial"/>
              </a:rPr>
              <a:t>Drivers</a:t>
            </a:r>
          </a:p>
          <a:p>
            <a:pPr marL="285750" indent="-285750">
              <a:buFont typeface="Arial"/>
              <a:buChar char="•"/>
            </a:pPr>
            <a:r>
              <a:rPr lang="en-US" err="1">
                <a:cs typeface="Arial"/>
              </a:rPr>
              <a:t>Middlewares</a:t>
            </a:r>
            <a:endParaRPr lang="en-US">
              <a:cs typeface="Arial"/>
            </a:endParaRPr>
          </a:p>
          <a:p>
            <a:pPr marL="285750" indent="-285750">
              <a:buFont typeface="Arial"/>
              <a:buChar char="•"/>
            </a:pPr>
            <a:r>
              <a:rPr lang="en-US">
                <a:cs typeface="Arial"/>
              </a:rPr>
              <a:t>ST67W6X</a:t>
            </a:r>
          </a:p>
          <a:p>
            <a:pPr marL="285750" indent="-285750">
              <a:buFont typeface="Arial"/>
              <a:buChar char="•"/>
            </a:pPr>
            <a:r>
              <a:rPr lang="en-US">
                <a:cs typeface="Arial"/>
              </a:rPr>
              <a:t>Utilities</a:t>
            </a:r>
          </a:p>
        </p:txBody>
      </p:sp>
    </p:spTree>
    <p:extLst>
      <p:ext uri="{BB962C8B-B14F-4D97-AF65-F5344CB8AC3E}">
        <p14:creationId xmlns:p14="http://schemas.microsoft.com/office/powerpoint/2010/main" val="4030771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209723-AD9B-760F-A938-886CD4F9133B}"/>
              </a:ext>
            </a:extLst>
          </p:cNvPr>
          <p:cNvSpPr>
            <a:spLocks noGrp="1"/>
          </p:cNvSpPr>
          <p:nvPr>
            <p:ph type="title"/>
          </p:nvPr>
        </p:nvSpPr>
        <p:spPr/>
        <p:txBody>
          <a:bodyPr/>
          <a:lstStyle/>
          <a:p>
            <a:r>
              <a:rPr lang="en-US">
                <a:cs typeface="Arial"/>
              </a:rPr>
              <a:t>STM32CubeIDE</a:t>
            </a:r>
            <a:endParaRPr lang="en-US">
              <a:solidFill>
                <a:srgbClr val="000000"/>
              </a:solidFill>
              <a:cs typeface="Arial"/>
            </a:endParaRPr>
          </a:p>
        </p:txBody>
      </p:sp>
      <p:pic>
        <p:nvPicPr>
          <p:cNvPr id="14" name="Picture 13" descr="A screenshot of a computer program&#10;&#10;AI-generated content may be incorrect.">
            <a:extLst>
              <a:ext uri="{FF2B5EF4-FFF2-40B4-BE49-F238E27FC236}">
                <a16:creationId xmlns:a16="http://schemas.microsoft.com/office/drawing/2014/main" id="{E72138C2-64DC-57A6-08EE-B0B9F3DA43ED}"/>
              </a:ext>
            </a:extLst>
          </p:cNvPr>
          <p:cNvPicPr>
            <a:picLocks noChangeAspect="1"/>
          </p:cNvPicPr>
          <p:nvPr/>
        </p:nvPicPr>
        <p:blipFill>
          <a:blip r:embed="rId2"/>
          <a:stretch>
            <a:fillRect/>
          </a:stretch>
        </p:blipFill>
        <p:spPr>
          <a:xfrm>
            <a:off x="2887389" y="1511300"/>
            <a:ext cx="4831913" cy="4947746"/>
          </a:xfrm>
          <a:prstGeom prst="rect">
            <a:avLst/>
          </a:prstGeom>
        </p:spPr>
      </p:pic>
      <p:cxnSp>
        <p:nvCxnSpPr>
          <p:cNvPr id="15" name="Straight Arrow Connector 14">
            <a:extLst>
              <a:ext uri="{FF2B5EF4-FFF2-40B4-BE49-F238E27FC236}">
                <a16:creationId xmlns:a16="http://schemas.microsoft.com/office/drawing/2014/main" id="{AD04EC6E-493C-213D-E5EE-D325C5B4956A}"/>
              </a:ext>
            </a:extLst>
          </p:cNvPr>
          <p:cNvCxnSpPr>
            <a:cxnSpLocks/>
          </p:cNvCxnSpPr>
          <p:nvPr/>
        </p:nvCxnSpPr>
        <p:spPr>
          <a:xfrm flipV="1">
            <a:off x="2201727" y="1980703"/>
            <a:ext cx="663495" cy="352168"/>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2934A32-631C-253F-5906-3D17293EE464}"/>
              </a:ext>
            </a:extLst>
          </p:cNvPr>
          <p:cNvSpPr txBox="1"/>
          <p:nvPr/>
        </p:nvSpPr>
        <p:spPr>
          <a:xfrm>
            <a:off x="300631" y="2443700"/>
            <a:ext cx="2477005" cy="584775"/>
          </a:xfrm>
          <a:prstGeom prst="rect">
            <a:avLst/>
          </a:prstGeom>
          <a:noFill/>
        </p:spPr>
        <p:txBody>
          <a:bodyPr wrap="square" rtlCol="0">
            <a:spAutoFit/>
          </a:bodyPr>
          <a:lstStyle/>
          <a:p>
            <a:pPr algn="l"/>
            <a:r>
              <a:rPr lang="en-US" sz="1600"/>
              <a:t>Load the project on the STM32CubeIDE</a:t>
            </a:r>
          </a:p>
        </p:txBody>
      </p:sp>
      <p:cxnSp>
        <p:nvCxnSpPr>
          <p:cNvPr id="17" name="Straight Arrow Connector 16">
            <a:extLst>
              <a:ext uri="{FF2B5EF4-FFF2-40B4-BE49-F238E27FC236}">
                <a16:creationId xmlns:a16="http://schemas.microsoft.com/office/drawing/2014/main" id="{F5196B9E-0F31-E499-B209-907177064E04}"/>
              </a:ext>
            </a:extLst>
          </p:cNvPr>
          <p:cNvCxnSpPr>
            <a:cxnSpLocks/>
          </p:cNvCxnSpPr>
          <p:nvPr/>
        </p:nvCxnSpPr>
        <p:spPr>
          <a:xfrm flipH="1" flipV="1">
            <a:off x="6107669" y="3622304"/>
            <a:ext cx="2215930" cy="19815"/>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95832B-6490-FC0E-D611-73CAA732925D}"/>
              </a:ext>
            </a:extLst>
          </p:cNvPr>
          <p:cNvSpPr txBox="1"/>
          <p:nvPr/>
        </p:nvSpPr>
        <p:spPr>
          <a:xfrm>
            <a:off x="8532049" y="3356600"/>
            <a:ext cx="3457289" cy="584775"/>
          </a:xfrm>
          <a:prstGeom prst="rect">
            <a:avLst/>
          </a:prstGeom>
          <a:noFill/>
        </p:spPr>
        <p:txBody>
          <a:bodyPr wrap="square" lIns="91440" tIns="45720" rIns="91440" bIns="45720" rtlCol="0" anchor="t">
            <a:spAutoFit/>
          </a:bodyPr>
          <a:lstStyle/>
          <a:p>
            <a:pPr algn="l"/>
            <a:r>
              <a:rPr lang="en-US" sz="1600"/>
              <a:t>Call </a:t>
            </a:r>
            <a:r>
              <a:rPr lang="en-US" sz="1600" err="1"/>
              <a:t>main_app</a:t>
            </a:r>
            <a:r>
              <a:rPr lang="en-US" sz="1600"/>
              <a:t>() function under </a:t>
            </a:r>
            <a:r>
              <a:rPr lang="en-US" sz="1600" err="1"/>
              <a:t>StartDefaultTask</a:t>
            </a:r>
            <a:r>
              <a:rPr lang="en-US" sz="1600"/>
              <a:t>() in </a:t>
            </a:r>
            <a:r>
              <a:rPr lang="en-US" sz="1600" err="1"/>
              <a:t>main.c</a:t>
            </a:r>
            <a:r>
              <a:rPr lang="en-US" sz="1600"/>
              <a:t> file</a:t>
            </a:r>
          </a:p>
        </p:txBody>
      </p:sp>
    </p:spTree>
    <p:extLst>
      <p:ext uri="{BB962C8B-B14F-4D97-AF65-F5344CB8AC3E}">
        <p14:creationId xmlns:p14="http://schemas.microsoft.com/office/powerpoint/2010/main" val="1242701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5BEC8F-B358-A899-5408-93D878D151E7}"/>
              </a:ext>
            </a:extLst>
          </p:cNvPr>
          <p:cNvSpPr>
            <a:spLocks noGrp="1"/>
          </p:cNvSpPr>
          <p:nvPr>
            <p:ph idx="1"/>
          </p:nvPr>
        </p:nvSpPr>
        <p:spPr>
          <a:xfrm>
            <a:off x="300038" y="1186520"/>
            <a:ext cx="11591925" cy="1487444"/>
          </a:xfrm>
        </p:spPr>
        <p:txBody>
          <a:bodyPr vert="horz" lIns="91440" tIns="45720" rIns="90000" bIns="45720" rtlCol="0" anchor="t">
            <a:noAutofit/>
          </a:bodyPr>
          <a:lstStyle/>
          <a:p>
            <a:pPr marL="261620" indent="-261620"/>
            <a:r>
              <a:rPr lang="en-US" sz="2000">
                <a:cs typeface="Arial"/>
              </a:rPr>
              <a:t> If the used device embeds an Arm® Cortex®M0+ (e.g. STM32G0) and its </a:t>
            </a:r>
            <a:r>
              <a:rPr lang="en-US" sz="2000" err="1">
                <a:cs typeface="Arial"/>
              </a:rPr>
              <a:t>FreeRTOS</a:t>
            </a:r>
            <a:r>
              <a:rPr lang="en-US" sz="2000">
                <a:cs typeface="Arial"/>
              </a:rPr>
              <a:t> version is older than of V10.6, definition below </a:t>
            </a:r>
            <a:r>
              <a:rPr lang="en-US" sz="2000" b="1">
                <a:cs typeface="Arial"/>
              </a:rPr>
              <a:t>must be added manually after project has been generated</a:t>
            </a:r>
            <a:r>
              <a:rPr lang="en-US" sz="2000">
                <a:cs typeface="Arial"/>
              </a:rPr>
              <a:t>.</a:t>
            </a:r>
          </a:p>
          <a:p>
            <a:pPr marL="261620" indent="-261620"/>
            <a:r>
              <a:rPr lang="en-US" sz="2000">
                <a:cs typeface="Arial"/>
              </a:rPr>
              <a:t>The below function definition must be added in the </a:t>
            </a:r>
            <a:r>
              <a:rPr lang="en-US" sz="2000" b="1" err="1">
                <a:cs typeface="Arial"/>
              </a:rPr>
              <a:t>portmacro.h</a:t>
            </a:r>
            <a:r>
              <a:rPr lang="en-US" sz="2000">
                <a:cs typeface="Arial"/>
              </a:rPr>
              <a:t> file (Project/</a:t>
            </a:r>
            <a:r>
              <a:rPr lang="en-US" sz="2000" err="1">
                <a:cs typeface="Arial"/>
              </a:rPr>
              <a:t>Middlewares</a:t>
            </a:r>
            <a:r>
              <a:rPr lang="en-US" sz="2000">
                <a:cs typeface="Arial"/>
              </a:rPr>
              <a:t>/</a:t>
            </a:r>
            <a:r>
              <a:rPr lang="en-US" sz="2000" err="1">
                <a:cs typeface="Arial"/>
              </a:rPr>
              <a:t>Third_Party</a:t>
            </a:r>
            <a:r>
              <a:rPr lang="en-US" sz="2000">
                <a:cs typeface="Arial"/>
              </a:rPr>
              <a:t>/ </a:t>
            </a:r>
            <a:r>
              <a:rPr lang="en-US" sz="2000" err="1">
                <a:cs typeface="Arial"/>
              </a:rPr>
              <a:t>FreeRTOS</a:t>
            </a:r>
            <a:r>
              <a:rPr lang="en-US" sz="2000">
                <a:cs typeface="Arial"/>
              </a:rPr>
              <a:t>/ Source/Portable/ARM_CM0)</a:t>
            </a:r>
          </a:p>
          <a:p>
            <a:pPr marL="0" indent="0">
              <a:buNone/>
            </a:pPr>
            <a:endParaRPr lang="en-US" sz="2000">
              <a:cs typeface="Arial"/>
            </a:endParaRPr>
          </a:p>
          <a:p>
            <a:pPr marL="0" indent="0">
              <a:spcBef>
                <a:spcPts val="0"/>
              </a:spcBef>
              <a:buNone/>
            </a:pPr>
            <a:endParaRPr lang="en-US" sz="1200">
              <a:solidFill>
                <a:srgbClr val="525A63"/>
              </a:solidFill>
              <a:latin typeface="Courier New"/>
              <a:cs typeface="Courier New"/>
            </a:endParaRPr>
          </a:p>
        </p:txBody>
      </p:sp>
      <p:sp>
        <p:nvSpPr>
          <p:cNvPr id="3" name="Title 2">
            <a:extLst>
              <a:ext uri="{FF2B5EF4-FFF2-40B4-BE49-F238E27FC236}">
                <a16:creationId xmlns:a16="http://schemas.microsoft.com/office/drawing/2014/main" id="{E2DE04BA-5559-D5F3-6DC1-740CC3B78EA0}"/>
              </a:ext>
            </a:extLst>
          </p:cNvPr>
          <p:cNvSpPr>
            <a:spLocks noGrp="1"/>
          </p:cNvSpPr>
          <p:nvPr>
            <p:ph type="title"/>
          </p:nvPr>
        </p:nvSpPr>
        <p:spPr/>
        <p:txBody>
          <a:bodyPr/>
          <a:lstStyle/>
          <a:p>
            <a:r>
              <a:rPr lang="en-US" err="1">
                <a:cs typeface="Arial"/>
              </a:rPr>
              <a:t>xPortIsInsideInterrupt</a:t>
            </a:r>
            <a:r>
              <a:rPr lang="en-US">
                <a:cs typeface="Arial"/>
              </a:rPr>
              <a:t>() </a:t>
            </a:r>
            <a:endParaRPr lang="en-US"/>
          </a:p>
        </p:txBody>
      </p:sp>
      <p:sp>
        <p:nvSpPr>
          <p:cNvPr id="5" name="TextBox 4">
            <a:extLst>
              <a:ext uri="{FF2B5EF4-FFF2-40B4-BE49-F238E27FC236}">
                <a16:creationId xmlns:a16="http://schemas.microsoft.com/office/drawing/2014/main" id="{AD8BCACD-1151-314A-4BCE-04BCC5852D29}"/>
              </a:ext>
            </a:extLst>
          </p:cNvPr>
          <p:cNvSpPr txBox="1"/>
          <p:nvPr/>
        </p:nvSpPr>
        <p:spPr>
          <a:xfrm>
            <a:off x="3304783" y="2584537"/>
            <a:ext cx="7064755" cy="415498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endParaRPr lang="en-US" sz="1200">
              <a:solidFill>
                <a:srgbClr val="525A63"/>
              </a:solidFill>
              <a:latin typeface="Courier New"/>
              <a:cs typeface="Courier New"/>
            </a:endParaRPr>
          </a:p>
          <a:p>
            <a:r>
              <a:rPr lang="en-US" sz="1200">
                <a:solidFill>
                  <a:srgbClr val="525A63"/>
                </a:solidFill>
                <a:latin typeface="Courier New"/>
                <a:cs typeface="Courier New"/>
              </a:rPr>
              <a:t>#define </a:t>
            </a:r>
            <a:r>
              <a:rPr lang="en-US" sz="1200" err="1">
                <a:solidFill>
                  <a:srgbClr val="525A63"/>
                </a:solidFill>
                <a:latin typeface="Courier New"/>
                <a:cs typeface="Courier New"/>
              </a:rPr>
              <a:t>portINLINE</a:t>
            </a:r>
            <a:r>
              <a:rPr lang="en-US" sz="1200">
                <a:solidFill>
                  <a:srgbClr val="525A63"/>
                </a:solidFill>
                <a:latin typeface="Courier New"/>
                <a:cs typeface="Courier New"/>
              </a:rPr>
              <a:t>              __inline</a:t>
            </a:r>
            <a:endParaRPr lang="en-US"/>
          </a:p>
          <a:p>
            <a:r>
              <a:rPr lang="en-US" sz="1200">
                <a:solidFill>
                  <a:srgbClr val="525A63"/>
                </a:solidFill>
                <a:latin typeface="Courier New"/>
                <a:cs typeface="Courier New"/>
              </a:rPr>
              <a:t>#ifndef </a:t>
            </a:r>
            <a:r>
              <a:rPr lang="en-US" sz="1200" err="1">
                <a:solidFill>
                  <a:srgbClr val="525A63"/>
                </a:solidFill>
                <a:latin typeface="Courier New"/>
                <a:cs typeface="Courier New"/>
              </a:rPr>
              <a:t>portFORCE_INLINE</a:t>
            </a:r>
            <a:br>
              <a:rPr lang="en-US" sz="1200">
                <a:solidFill>
                  <a:srgbClr val="525A63"/>
                </a:solidFill>
                <a:latin typeface="Courier New"/>
                <a:cs typeface="Courier New"/>
              </a:rPr>
            </a:br>
            <a:r>
              <a:rPr lang="en-US" sz="1200">
                <a:solidFill>
                  <a:srgbClr val="525A63"/>
                </a:solidFill>
                <a:latin typeface="Courier New"/>
                <a:cs typeface="Courier New"/>
              </a:rPr>
              <a:t>     #define </a:t>
            </a:r>
            <a:r>
              <a:rPr lang="en-US" sz="1200" err="1">
                <a:solidFill>
                  <a:srgbClr val="525A63"/>
                </a:solidFill>
                <a:latin typeface="Courier New"/>
                <a:cs typeface="Courier New"/>
              </a:rPr>
              <a:t>portFORCE_INLINE</a:t>
            </a:r>
            <a:r>
              <a:rPr lang="en-US" sz="1200">
                <a:solidFill>
                  <a:srgbClr val="525A63"/>
                </a:solidFill>
                <a:latin typeface="Courier New"/>
                <a:cs typeface="Courier New"/>
              </a:rPr>
              <a:t>    inline __attribute__( ( </a:t>
            </a:r>
            <a:r>
              <a:rPr lang="en-US" sz="1200" err="1">
                <a:solidFill>
                  <a:srgbClr val="525A63"/>
                </a:solidFill>
                <a:latin typeface="Courier New"/>
                <a:cs typeface="Courier New"/>
              </a:rPr>
              <a:t>always_inline</a:t>
            </a:r>
            <a:r>
              <a:rPr lang="en-US" sz="1200">
                <a:solidFill>
                  <a:srgbClr val="525A63"/>
                </a:solidFill>
                <a:latin typeface="Courier New"/>
                <a:cs typeface="Courier New"/>
              </a:rPr>
              <a:t> ) )</a:t>
            </a:r>
            <a:br>
              <a:rPr lang="en-US" sz="1200">
                <a:solidFill>
                  <a:srgbClr val="525A63"/>
                </a:solidFill>
                <a:latin typeface="Courier New"/>
                <a:cs typeface="Courier New"/>
              </a:rPr>
            </a:br>
            <a:r>
              <a:rPr lang="en-US" sz="1200">
                <a:solidFill>
                  <a:srgbClr val="525A63"/>
                </a:solidFill>
                <a:latin typeface="Courier New"/>
                <a:cs typeface="Courier New"/>
              </a:rPr>
              <a:t>#endif</a:t>
            </a:r>
            <a:endParaRPr lang="en-US"/>
          </a:p>
          <a:p>
            <a:endParaRPr lang="en-US" sz="1200">
              <a:solidFill>
                <a:srgbClr val="525A63"/>
              </a:solidFill>
              <a:latin typeface="Courier New"/>
              <a:cs typeface="Courier New"/>
            </a:endParaRPr>
          </a:p>
          <a:p>
            <a:r>
              <a:rPr lang="en-US" sz="1200" err="1">
                <a:solidFill>
                  <a:srgbClr val="525A63"/>
                </a:solidFill>
                <a:latin typeface="Courier New"/>
              </a:rPr>
              <a:t>portFORCE_INLINE</a:t>
            </a:r>
            <a:r>
              <a:rPr lang="en-US" sz="1200">
                <a:solidFill>
                  <a:srgbClr val="525A63"/>
                </a:solidFill>
                <a:latin typeface="Courier New"/>
              </a:rPr>
              <a:t> static </a:t>
            </a:r>
            <a:r>
              <a:rPr lang="en-US" sz="1200" err="1">
                <a:solidFill>
                  <a:srgbClr val="525A63"/>
                </a:solidFill>
                <a:latin typeface="Courier New"/>
              </a:rPr>
              <a:t>BaseType_t</a:t>
            </a:r>
            <a:r>
              <a:rPr lang="en-US" sz="1200">
                <a:solidFill>
                  <a:srgbClr val="525A63"/>
                </a:solidFill>
                <a:latin typeface="Courier New"/>
              </a:rPr>
              <a:t> </a:t>
            </a:r>
            <a:r>
              <a:rPr lang="en-US" sz="1200" err="1">
                <a:solidFill>
                  <a:srgbClr val="525A63"/>
                </a:solidFill>
                <a:latin typeface="Courier New"/>
              </a:rPr>
              <a:t>xPortIsInsideInterrupt</a:t>
            </a:r>
            <a:r>
              <a:rPr lang="en-US" sz="1200">
                <a:solidFill>
                  <a:srgbClr val="525A63"/>
                </a:solidFill>
                <a:latin typeface="Courier New"/>
              </a:rPr>
              <a:t>( void )</a:t>
            </a:r>
            <a:r>
              <a:rPr lang="en-US" sz="1200">
                <a:latin typeface="Courier New"/>
                <a:cs typeface="Courier New"/>
              </a:rPr>
              <a:t>​</a:t>
            </a:r>
            <a:br>
              <a:rPr lang="en-US" sz="1200">
                <a:latin typeface="Courier New"/>
                <a:cs typeface="Courier New"/>
              </a:rPr>
            </a:b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a:solidFill>
                  <a:srgbClr val="525A63"/>
                </a:solidFill>
                <a:latin typeface="Courier New"/>
              </a:rPr>
              <a:t>uint32_t </a:t>
            </a:r>
            <a:r>
              <a:rPr lang="en-US" sz="1200" err="1">
                <a:solidFill>
                  <a:srgbClr val="525A63"/>
                </a:solidFill>
                <a:latin typeface="Courier New"/>
              </a:rPr>
              <a:t>ulCurrentInterrupt</a:t>
            </a: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err="1">
                <a:solidFill>
                  <a:srgbClr val="525A63"/>
                </a:solidFill>
                <a:latin typeface="Courier New"/>
              </a:rPr>
              <a:t>BaseType_t</a:t>
            </a:r>
            <a:r>
              <a:rPr lang="en-US" sz="1200">
                <a:solidFill>
                  <a:srgbClr val="525A63"/>
                </a:solidFill>
                <a:latin typeface="Courier New"/>
              </a:rPr>
              <a:t> </a:t>
            </a:r>
            <a:r>
              <a:rPr lang="en-US" sz="1200" err="1">
                <a:solidFill>
                  <a:srgbClr val="525A63"/>
                </a:solidFill>
                <a:latin typeface="Courier New"/>
              </a:rPr>
              <a:t>xReturn</a:t>
            </a: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a:solidFill>
                  <a:srgbClr val="525A63"/>
                </a:solidFill>
                <a:latin typeface="Courier New"/>
              </a:rPr>
              <a:t>/* Obtain the number of the currently executing interrupt. */</a:t>
            </a:r>
            <a:r>
              <a:rPr lang="en-US" sz="1200">
                <a:latin typeface="Courier New"/>
                <a:cs typeface="Courier New"/>
              </a:rPr>
              <a:t>​</a:t>
            </a:r>
            <a:br>
              <a:rPr lang="en-US" sz="1200">
                <a:latin typeface="Courier New"/>
                <a:cs typeface="Courier New"/>
              </a:rPr>
            </a:br>
            <a:r>
              <a:rPr lang="en-US" sz="1200">
                <a:solidFill>
                  <a:srgbClr val="525A63"/>
                </a:solidFill>
                <a:latin typeface="Courier New"/>
              </a:rPr>
              <a:t>__</a:t>
            </a:r>
            <a:r>
              <a:rPr lang="en-US" sz="1200" err="1">
                <a:solidFill>
                  <a:srgbClr val="525A63"/>
                </a:solidFill>
                <a:latin typeface="Courier New"/>
              </a:rPr>
              <a:t>asm</a:t>
            </a:r>
            <a:r>
              <a:rPr lang="en-US" sz="1200">
                <a:solidFill>
                  <a:srgbClr val="525A63"/>
                </a:solidFill>
                <a:latin typeface="Courier New"/>
              </a:rPr>
              <a:t> volatile ( "</a:t>
            </a:r>
            <a:r>
              <a:rPr lang="en-US" sz="1200" err="1">
                <a:solidFill>
                  <a:srgbClr val="525A63"/>
                </a:solidFill>
                <a:latin typeface="Courier New"/>
              </a:rPr>
              <a:t>mrs</a:t>
            </a:r>
            <a:r>
              <a:rPr lang="en-US" sz="1200">
                <a:solidFill>
                  <a:srgbClr val="525A63"/>
                </a:solidFill>
                <a:latin typeface="Courier New"/>
              </a:rPr>
              <a:t> %0, </a:t>
            </a:r>
            <a:r>
              <a:rPr lang="en-US" sz="1200" err="1">
                <a:solidFill>
                  <a:srgbClr val="525A63"/>
                </a:solidFill>
                <a:latin typeface="Courier New"/>
              </a:rPr>
              <a:t>ipsr</a:t>
            </a:r>
            <a:r>
              <a:rPr lang="en-US" sz="1200">
                <a:solidFill>
                  <a:srgbClr val="525A63"/>
                </a:solidFill>
                <a:latin typeface="Courier New"/>
              </a:rPr>
              <a:t>" : "=r" ( </a:t>
            </a:r>
            <a:r>
              <a:rPr lang="en-US" sz="1200" err="1">
                <a:solidFill>
                  <a:srgbClr val="525A63"/>
                </a:solidFill>
                <a:latin typeface="Courier New"/>
              </a:rPr>
              <a:t>ulCurrentInterrupt</a:t>
            </a:r>
            <a:r>
              <a:rPr lang="en-US" sz="1200">
                <a:solidFill>
                  <a:srgbClr val="525A63"/>
                </a:solidFill>
                <a:latin typeface="Courier New"/>
              </a:rPr>
              <a:t> )::"memory" );</a:t>
            </a:r>
            <a:r>
              <a:rPr lang="en-US" sz="1200">
                <a:latin typeface="Courier New"/>
                <a:cs typeface="Courier New"/>
              </a:rPr>
              <a:t>​</a:t>
            </a:r>
            <a:br>
              <a:rPr lang="en-US" sz="1200">
                <a:latin typeface="Courier New"/>
                <a:cs typeface="Courier New"/>
              </a:rPr>
            </a:br>
            <a:r>
              <a:rPr lang="en-US" sz="1200">
                <a:solidFill>
                  <a:srgbClr val="525A63"/>
                </a:solidFill>
                <a:latin typeface="Courier New"/>
              </a:rPr>
              <a:t>if( </a:t>
            </a:r>
            <a:r>
              <a:rPr lang="en-US" sz="1200" err="1">
                <a:solidFill>
                  <a:srgbClr val="525A63"/>
                </a:solidFill>
                <a:latin typeface="Courier New"/>
              </a:rPr>
              <a:t>ulCurrentInterrupt</a:t>
            </a:r>
            <a:r>
              <a:rPr lang="en-US" sz="1200">
                <a:solidFill>
                  <a:srgbClr val="525A63"/>
                </a:solidFill>
                <a:latin typeface="Courier New"/>
              </a:rPr>
              <a:t> == 0 )</a:t>
            </a:r>
            <a:r>
              <a:rPr lang="en-US" sz="1200">
                <a:latin typeface="Courier New"/>
                <a:cs typeface="Courier New"/>
              </a:rPr>
              <a:t>​</a:t>
            </a:r>
            <a:br>
              <a:rPr lang="en-US" sz="1200">
                <a:latin typeface="Courier New"/>
                <a:cs typeface="Courier New"/>
              </a:rPr>
            </a:b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a:solidFill>
                  <a:srgbClr val="525A63"/>
                </a:solidFill>
                <a:latin typeface="Courier New"/>
              </a:rPr>
              <a:t> </a:t>
            </a:r>
            <a:r>
              <a:rPr lang="en-US" sz="1200" err="1">
                <a:solidFill>
                  <a:srgbClr val="525A63"/>
                </a:solidFill>
                <a:latin typeface="Courier New"/>
              </a:rPr>
              <a:t>xReturn</a:t>
            </a:r>
            <a:r>
              <a:rPr lang="en-US" sz="1200">
                <a:solidFill>
                  <a:srgbClr val="525A63"/>
                </a:solidFill>
                <a:latin typeface="Courier New"/>
              </a:rPr>
              <a:t> = </a:t>
            </a:r>
            <a:r>
              <a:rPr lang="en-US" sz="1200" err="1">
                <a:solidFill>
                  <a:srgbClr val="525A63"/>
                </a:solidFill>
                <a:latin typeface="Courier New"/>
              </a:rPr>
              <a:t>pdFALSE</a:t>
            </a: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a:solidFill>
                  <a:srgbClr val="525A63"/>
                </a:solidFill>
                <a:latin typeface="Courier New"/>
              </a:rPr>
              <a:t>else</a:t>
            </a:r>
            <a:r>
              <a:rPr lang="en-US" sz="1200">
                <a:latin typeface="Courier New"/>
                <a:cs typeface="Courier New"/>
              </a:rPr>
              <a:t>​</a:t>
            </a:r>
            <a:br>
              <a:rPr lang="en-US" sz="1200">
                <a:latin typeface="Courier New"/>
                <a:cs typeface="Courier New"/>
              </a:rPr>
            </a:b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a:solidFill>
                  <a:srgbClr val="525A63"/>
                </a:solidFill>
                <a:latin typeface="Courier New"/>
              </a:rPr>
              <a:t> </a:t>
            </a:r>
            <a:r>
              <a:rPr lang="en-US" sz="1200" err="1">
                <a:solidFill>
                  <a:srgbClr val="525A63"/>
                </a:solidFill>
                <a:latin typeface="Courier New"/>
              </a:rPr>
              <a:t>xReturn</a:t>
            </a:r>
            <a:r>
              <a:rPr lang="en-US" sz="1200">
                <a:solidFill>
                  <a:srgbClr val="525A63"/>
                </a:solidFill>
                <a:latin typeface="Courier New"/>
              </a:rPr>
              <a:t> = </a:t>
            </a:r>
            <a:r>
              <a:rPr lang="en-US" sz="1200" err="1">
                <a:solidFill>
                  <a:srgbClr val="525A63"/>
                </a:solidFill>
                <a:latin typeface="Courier New"/>
              </a:rPr>
              <a:t>pdTRUE</a:t>
            </a: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a:solidFill>
                  <a:srgbClr val="525A63"/>
                </a:solidFill>
                <a:latin typeface="Courier New"/>
              </a:rPr>
              <a:t> return </a:t>
            </a:r>
            <a:r>
              <a:rPr lang="en-US" sz="1200" err="1">
                <a:solidFill>
                  <a:srgbClr val="525A63"/>
                </a:solidFill>
                <a:latin typeface="Courier New"/>
              </a:rPr>
              <a:t>xReturn</a:t>
            </a:r>
            <a:r>
              <a:rPr lang="en-US" sz="1200">
                <a:solidFill>
                  <a:srgbClr val="525A63"/>
                </a:solidFill>
                <a:latin typeface="Courier New"/>
              </a:rPr>
              <a:t>;</a:t>
            </a:r>
            <a:r>
              <a:rPr lang="en-US" sz="1200">
                <a:latin typeface="Courier New"/>
                <a:cs typeface="Courier New"/>
              </a:rPr>
              <a:t>​</a:t>
            </a:r>
            <a:br>
              <a:rPr lang="en-US" sz="1200">
                <a:latin typeface="Courier New"/>
                <a:cs typeface="Courier New"/>
              </a:rPr>
            </a:br>
            <a:r>
              <a:rPr lang="en-US" sz="1200">
                <a:solidFill>
                  <a:srgbClr val="525A63"/>
                </a:solidFill>
                <a:latin typeface="Courier New"/>
              </a:rPr>
              <a:t>}</a:t>
            </a:r>
            <a:endParaRPr lang="en-US">
              <a:cs typeface="Arial"/>
            </a:endParaRPr>
          </a:p>
        </p:txBody>
      </p:sp>
    </p:spTree>
    <p:extLst>
      <p:ext uri="{BB962C8B-B14F-4D97-AF65-F5344CB8AC3E}">
        <p14:creationId xmlns:p14="http://schemas.microsoft.com/office/powerpoint/2010/main" val="1701815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B29FB-B134-EC39-C97D-A5BEC3286C95}"/>
              </a:ext>
            </a:extLst>
          </p:cNvPr>
          <p:cNvSpPr>
            <a:spLocks noGrp="1"/>
          </p:cNvSpPr>
          <p:nvPr>
            <p:ph type="title"/>
          </p:nvPr>
        </p:nvSpPr>
        <p:spPr/>
        <p:txBody>
          <a:bodyPr/>
          <a:lstStyle/>
          <a:p>
            <a:r>
              <a:rPr lang="en-US">
                <a:cs typeface="Arial"/>
              </a:rPr>
              <a:t>STM32CubeIDE</a:t>
            </a:r>
            <a:endParaRPr lang="en-US">
              <a:solidFill>
                <a:srgbClr val="000000"/>
              </a:solidFill>
              <a:cs typeface="Arial"/>
            </a:endParaRPr>
          </a:p>
        </p:txBody>
      </p:sp>
      <p:sp>
        <p:nvSpPr>
          <p:cNvPr id="8" name="TextBox 7">
            <a:extLst>
              <a:ext uri="{FF2B5EF4-FFF2-40B4-BE49-F238E27FC236}">
                <a16:creationId xmlns:a16="http://schemas.microsoft.com/office/drawing/2014/main" id="{666C94CC-2B17-5E5E-C892-5F760915262F}"/>
              </a:ext>
            </a:extLst>
          </p:cNvPr>
          <p:cNvSpPr txBox="1"/>
          <p:nvPr/>
        </p:nvSpPr>
        <p:spPr>
          <a:xfrm>
            <a:off x="7235774" y="1053194"/>
            <a:ext cx="4333151" cy="1323439"/>
          </a:xfrm>
          <a:prstGeom prst="rect">
            <a:avLst/>
          </a:prstGeom>
          <a:noFill/>
        </p:spPr>
        <p:txBody>
          <a:bodyPr wrap="square" lIns="91440" tIns="45720" rIns="91440" bIns="45720" rtlCol="0" anchor="t">
            <a:spAutoFit/>
          </a:bodyPr>
          <a:lstStyle/>
          <a:p>
            <a:r>
              <a:rPr lang="en-US" sz="1600"/>
              <a:t>Call </a:t>
            </a:r>
            <a:r>
              <a:rPr lang="en-US" sz="1600" err="1"/>
              <a:t>xPortIsInsideInterrupt</a:t>
            </a:r>
            <a:r>
              <a:rPr lang="en-US" sz="1600"/>
              <a:t>() function under </a:t>
            </a:r>
            <a:r>
              <a:rPr lang="en-US" sz="1600" err="1"/>
              <a:t>portmacro.h</a:t>
            </a:r>
            <a:r>
              <a:rPr lang="en-US" sz="1600"/>
              <a:t> file</a:t>
            </a:r>
          </a:p>
          <a:p>
            <a:r>
              <a:rPr lang="en-US" sz="1600">
                <a:cs typeface="Arial"/>
              </a:rPr>
              <a:t>IMP: As we are using G0 (CortexM0) -&gt; older version of </a:t>
            </a:r>
            <a:r>
              <a:rPr lang="en-US" sz="1600" err="1">
                <a:cs typeface="Arial"/>
              </a:rPr>
              <a:t>FreeRTOS</a:t>
            </a:r>
            <a:r>
              <a:rPr lang="en-US" sz="1600">
                <a:cs typeface="Arial"/>
              </a:rPr>
              <a:t>, so we need to add this function definition manually.</a:t>
            </a:r>
          </a:p>
        </p:txBody>
      </p:sp>
      <p:sp>
        <p:nvSpPr>
          <p:cNvPr id="9" name="TextBox 8">
            <a:extLst>
              <a:ext uri="{FF2B5EF4-FFF2-40B4-BE49-F238E27FC236}">
                <a16:creationId xmlns:a16="http://schemas.microsoft.com/office/drawing/2014/main" id="{DF0B5C4E-E7B2-43F7-76CD-3C4C710EF431}"/>
              </a:ext>
            </a:extLst>
          </p:cNvPr>
          <p:cNvSpPr txBox="1"/>
          <p:nvPr/>
        </p:nvSpPr>
        <p:spPr>
          <a:xfrm>
            <a:off x="7048539" y="2338175"/>
            <a:ext cx="460694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525A63"/>
                </a:solidFill>
                <a:latin typeface="Courier New"/>
                <a:cs typeface="Courier New"/>
              </a:rPr>
              <a:t>#define </a:t>
            </a:r>
            <a:r>
              <a:rPr lang="en-US" sz="1200" err="1">
                <a:solidFill>
                  <a:srgbClr val="525A63"/>
                </a:solidFill>
                <a:latin typeface="Courier New"/>
                <a:cs typeface="Courier New"/>
              </a:rPr>
              <a:t>portINLINE</a:t>
            </a:r>
            <a:r>
              <a:rPr lang="en-US" sz="1200">
                <a:solidFill>
                  <a:srgbClr val="525A63"/>
                </a:solidFill>
                <a:latin typeface="Courier New"/>
                <a:cs typeface="Courier New"/>
              </a:rPr>
              <a:t>              __inline</a:t>
            </a:r>
            <a:endParaRPr lang="en-US" sz="1200">
              <a:solidFill>
                <a:srgbClr val="03234B"/>
              </a:solidFill>
              <a:latin typeface="Courier New"/>
              <a:cs typeface="Courier New"/>
            </a:endParaRPr>
          </a:p>
          <a:p>
            <a:r>
              <a:rPr lang="en-US" sz="1200">
                <a:solidFill>
                  <a:srgbClr val="525A63"/>
                </a:solidFill>
                <a:latin typeface="Courier New"/>
                <a:cs typeface="Courier New"/>
              </a:rPr>
              <a:t>#ifndef </a:t>
            </a:r>
            <a:r>
              <a:rPr lang="en-US" sz="1200" err="1">
                <a:solidFill>
                  <a:srgbClr val="525A63"/>
                </a:solidFill>
                <a:latin typeface="Courier New"/>
                <a:cs typeface="Courier New"/>
              </a:rPr>
              <a:t>portFORCE_INLINE</a:t>
            </a:r>
            <a:br>
              <a:rPr lang="en-US" sz="1200">
                <a:solidFill>
                  <a:srgbClr val="525A63"/>
                </a:solidFill>
                <a:latin typeface="Courier New"/>
                <a:cs typeface="Courier New"/>
              </a:rPr>
            </a:br>
            <a:r>
              <a:rPr lang="en-US" sz="1200">
                <a:solidFill>
                  <a:srgbClr val="525A63"/>
                </a:solidFill>
                <a:latin typeface="Courier New"/>
                <a:cs typeface="Courier New"/>
              </a:rPr>
              <a:t>     #define </a:t>
            </a:r>
            <a:r>
              <a:rPr lang="en-US" sz="1200" err="1">
                <a:solidFill>
                  <a:srgbClr val="525A63"/>
                </a:solidFill>
                <a:latin typeface="Courier New"/>
                <a:cs typeface="Courier New"/>
              </a:rPr>
              <a:t>portFORCE_INLINE</a:t>
            </a:r>
            <a:r>
              <a:rPr lang="en-US" sz="1200">
                <a:solidFill>
                  <a:srgbClr val="525A63"/>
                </a:solidFill>
                <a:latin typeface="Courier New"/>
                <a:cs typeface="Courier New"/>
              </a:rPr>
              <a:t>    inline __attribute__( ( </a:t>
            </a:r>
            <a:r>
              <a:rPr lang="en-US" sz="1200" err="1">
                <a:solidFill>
                  <a:srgbClr val="525A63"/>
                </a:solidFill>
                <a:latin typeface="Courier New"/>
                <a:cs typeface="Courier New"/>
              </a:rPr>
              <a:t>always_inline</a:t>
            </a:r>
            <a:r>
              <a:rPr lang="en-US" sz="1200">
                <a:solidFill>
                  <a:srgbClr val="525A63"/>
                </a:solidFill>
                <a:latin typeface="Courier New"/>
                <a:cs typeface="Courier New"/>
              </a:rPr>
              <a:t> ) )</a:t>
            </a:r>
            <a:br>
              <a:rPr lang="en-US" sz="1200">
                <a:solidFill>
                  <a:srgbClr val="525A63"/>
                </a:solidFill>
                <a:latin typeface="Courier New"/>
                <a:cs typeface="Courier New"/>
              </a:rPr>
            </a:br>
            <a:r>
              <a:rPr lang="en-US" sz="1200">
                <a:solidFill>
                  <a:srgbClr val="525A63"/>
                </a:solidFill>
                <a:latin typeface="Courier New"/>
                <a:cs typeface="Courier New"/>
              </a:rPr>
              <a:t>#endif</a:t>
            </a:r>
            <a:endParaRPr lang="en-US"/>
          </a:p>
          <a:p>
            <a:endParaRPr lang="en-US" sz="1100">
              <a:solidFill>
                <a:srgbClr val="525A63"/>
              </a:solidFill>
              <a:latin typeface="Courier New"/>
              <a:cs typeface="Courier New"/>
            </a:endParaRPr>
          </a:p>
          <a:p>
            <a:r>
              <a:rPr lang="en-US" sz="1100" err="1">
                <a:solidFill>
                  <a:srgbClr val="525A63"/>
                </a:solidFill>
                <a:latin typeface="Courier New"/>
              </a:rPr>
              <a:t>portFORCE_INLINE</a:t>
            </a:r>
            <a:r>
              <a:rPr lang="en-US" sz="1100">
                <a:solidFill>
                  <a:srgbClr val="525A63"/>
                </a:solidFill>
                <a:latin typeface="Courier New"/>
              </a:rPr>
              <a:t> static </a:t>
            </a:r>
            <a:r>
              <a:rPr lang="en-US" sz="1100" err="1">
                <a:solidFill>
                  <a:srgbClr val="525A63"/>
                </a:solidFill>
                <a:latin typeface="Courier New"/>
              </a:rPr>
              <a:t>BaseType_t</a:t>
            </a:r>
            <a:r>
              <a:rPr lang="en-US" sz="1100">
                <a:solidFill>
                  <a:srgbClr val="525A63"/>
                </a:solidFill>
                <a:latin typeface="Courier New"/>
              </a:rPr>
              <a:t> </a:t>
            </a:r>
            <a:r>
              <a:rPr lang="en-US" sz="1100" err="1">
                <a:solidFill>
                  <a:srgbClr val="525A63"/>
                </a:solidFill>
                <a:latin typeface="Courier New"/>
              </a:rPr>
              <a:t>xPortIsInsideInterrupt</a:t>
            </a:r>
            <a:r>
              <a:rPr lang="en-US" sz="1100">
                <a:solidFill>
                  <a:srgbClr val="525A63"/>
                </a:solidFill>
                <a:latin typeface="Courier New"/>
              </a:rPr>
              <a:t>( void )</a:t>
            </a:r>
            <a:r>
              <a:rPr lang="en-US" sz="1100">
                <a:latin typeface="Courier New"/>
                <a:cs typeface="Courier New"/>
              </a:rPr>
              <a:t>​</a:t>
            </a:r>
            <a:br>
              <a:rPr lang="en-US" sz="1100">
                <a:latin typeface="Courier New"/>
                <a:cs typeface="Courier New"/>
              </a:rPr>
            </a:b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a:solidFill>
                  <a:srgbClr val="525A63"/>
                </a:solidFill>
                <a:latin typeface="Courier New"/>
              </a:rPr>
              <a:t>uint32_t </a:t>
            </a:r>
            <a:r>
              <a:rPr lang="en-US" sz="1100" err="1">
                <a:solidFill>
                  <a:srgbClr val="525A63"/>
                </a:solidFill>
                <a:latin typeface="Courier New"/>
              </a:rPr>
              <a:t>ulCurrentInterrupt</a:t>
            </a: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err="1">
                <a:solidFill>
                  <a:srgbClr val="525A63"/>
                </a:solidFill>
                <a:latin typeface="Courier New"/>
              </a:rPr>
              <a:t>BaseType_t</a:t>
            </a:r>
            <a:r>
              <a:rPr lang="en-US" sz="1100">
                <a:solidFill>
                  <a:srgbClr val="525A63"/>
                </a:solidFill>
                <a:latin typeface="Courier New"/>
              </a:rPr>
              <a:t> </a:t>
            </a:r>
            <a:r>
              <a:rPr lang="en-US" sz="1100" err="1">
                <a:solidFill>
                  <a:srgbClr val="525A63"/>
                </a:solidFill>
                <a:latin typeface="Courier New"/>
              </a:rPr>
              <a:t>xReturn</a:t>
            </a: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a:solidFill>
                  <a:srgbClr val="525A63"/>
                </a:solidFill>
                <a:latin typeface="Courier New"/>
              </a:rPr>
              <a:t>/* Obtain the number of the currently executing interrupt. */</a:t>
            </a:r>
            <a:r>
              <a:rPr lang="en-US" sz="1100">
                <a:latin typeface="Courier New"/>
                <a:cs typeface="Courier New"/>
              </a:rPr>
              <a:t>​</a:t>
            </a:r>
            <a:br>
              <a:rPr lang="en-US" sz="1100">
                <a:latin typeface="Courier New"/>
                <a:cs typeface="Courier New"/>
              </a:rPr>
            </a:br>
            <a:r>
              <a:rPr lang="en-US" sz="1100">
                <a:solidFill>
                  <a:srgbClr val="525A63"/>
                </a:solidFill>
                <a:latin typeface="Courier New"/>
              </a:rPr>
              <a:t>__</a:t>
            </a:r>
            <a:r>
              <a:rPr lang="en-US" sz="1100" err="1">
                <a:solidFill>
                  <a:srgbClr val="525A63"/>
                </a:solidFill>
                <a:latin typeface="Courier New"/>
              </a:rPr>
              <a:t>asm</a:t>
            </a:r>
            <a:r>
              <a:rPr lang="en-US" sz="1100">
                <a:solidFill>
                  <a:srgbClr val="525A63"/>
                </a:solidFill>
                <a:latin typeface="Courier New"/>
              </a:rPr>
              <a:t> volatile ( "</a:t>
            </a:r>
            <a:r>
              <a:rPr lang="en-US" sz="1100" err="1">
                <a:solidFill>
                  <a:srgbClr val="525A63"/>
                </a:solidFill>
                <a:latin typeface="Courier New"/>
              </a:rPr>
              <a:t>mrs</a:t>
            </a:r>
            <a:r>
              <a:rPr lang="en-US" sz="1100">
                <a:solidFill>
                  <a:srgbClr val="525A63"/>
                </a:solidFill>
                <a:latin typeface="Courier New"/>
              </a:rPr>
              <a:t> %0, </a:t>
            </a:r>
            <a:r>
              <a:rPr lang="en-US" sz="1100" err="1">
                <a:solidFill>
                  <a:srgbClr val="525A63"/>
                </a:solidFill>
                <a:latin typeface="Courier New"/>
              </a:rPr>
              <a:t>ipsr</a:t>
            </a:r>
            <a:r>
              <a:rPr lang="en-US" sz="1100">
                <a:solidFill>
                  <a:srgbClr val="525A63"/>
                </a:solidFill>
                <a:latin typeface="Courier New"/>
              </a:rPr>
              <a:t>" : "=r" ( </a:t>
            </a:r>
            <a:r>
              <a:rPr lang="en-US" sz="1100" err="1">
                <a:solidFill>
                  <a:srgbClr val="525A63"/>
                </a:solidFill>
                <a:latin typeface="Courier New"/>
              </a:rPr>
              <a:t>ulCurrentInterrupt</a:t>
            </a:r>
            <a:r>
              <a:rPr lang="en-US" sz="1100">
                <a:solidFill>
                  <a:srgbClr val="525A63"/>
                </a:solidFill>
                <a:latin typeface="Courier New"/>
              </a:rPr>
              <a:t> )::"memory" );</a:t>
            </a:r>
            <a:r>
              <a:rPr lang="en-US" sz="1100">
                <a:latin typeface="Courier New"/>
                <a:cs typeface="Courier New"/>
              </a:rPr>
              <a:t>​</a:t>
            </a:r>
            <a:br>
              <a:rPr lang="en-US" sz="1100">
                <a:latin typeface="Courier New"/>
                <a:cs typeface="Courier New"/>
              </a:rPr>
            </a:br>
            <a:r>
              <a:rPr lang="en-US" sz="1100">
                <a:solidFill>
                  <a:srgbClr val="525A63"/>
                </a:solidFill>
                <a:latin typeface="Courier New"/>
              </a:rPr>
              <a:t>if( </a:t>
            </a:r>
            <a:r>
              <a:rPr lang="en-US" sz="1100" err="1">
                <a:solidFill>
                  <a:srgbClr val="525A63"/>
                </a:solidFill>
                <a:latin typeface="Courier New"/>
              </a:rPr>
              <a:t>ulCurrentInterrupt</a:t>
            </a:r>
            <a:r>
              <a:rPr lang="en-US" sz="1100">
                <a:solidFill>
                  <a:srgbClr val="525A63"/>
                </a:solidFill>
                <a:latin typeface="Courier New"/>
              </a:rPr>
              <a:t> == 0 )</a:t>
            </a:r>
            <a:r>
              <a:rPr lang="en-US" sz="1100">
                <a:latin typeface="Courier New"/>
                <a:cs typeface="Courier New"/>
              </a:rPr>
              <a:t>​</a:t>
            </a:r>
            <a:br>
              <a:rPr lang="en-US" sz="1100">
                <a:latin typeface="Courier New"/>
                <a:cs typeface="Courier New"/>
              </a:rPr>
            </a:b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err="1">
                <a:solidFill>
                  <a:srgbClr val="525A63"/>
                </a:solidFill>
                <a:latin typeface="Courier New"/>
              </a:rPr>
              <a:t>xReturn</a:t>
            </a:r>
            <a:r>
              <a:rPr lang="en-US" sz="1100">
                <a:solidFill>
                  <a:srgbClr val="525A63"/>
                </a:solidFill>
                <a:latin typeface="Courier New"/>
              </a:rPr>
              <a:t> = </a:t>
            </a:r>
            <a:r>
              <a:rPr lang="en-US" sz="1100" err="1">
                <a:solidFill>
                  <a:srgbClr val="525A63"/>
                </a:solidFill>
                <a:latin typeface="Courier New"/>
              </a:rPr>
              <a:t>pdFALSE</a:t>
            </a: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a:solidFill>
                  <a:srgbClr val="525A63"/>
                </a:solidFill>
                <a:latin typeface="Courier New"/>
              </a:rPr>
              <a:t>else</a:t>
            </a:r>
            <a:r>
              <a:rPr lang="en-US" sz="1100">
                <a:latin typeface="Courier New"/>
                <a:cs typeface="Courier New"/>
              </a:rPr>
              <a:t>​</a:t>
            </a:r>
            <a:br>
              <a:rPr lang="en-US" sz="1100">
                <a:latin typeface="Courier New"/>
                <a:cs typeface="Courier New"/>
              </a:rPr>
            </a:b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err="1">
                <a:solidFill>
                  <a:srgbClr val="525A63"/>
                </a:solidFill>
                <a:latin typeface="Courier New"/>
              </a:rPr>
              <a:t>xReturn</a:t>
            </a:r>
            <a:r>
              <a:rPr lang="en-US" sz="1100">
                <a:solidFill>
                  <a:srgbClr val="525A63"/>
                </a:solidFill>
                <a:latin typeface="Courier New"/>
              </a:rPr>
              <a:t> = </a:t>
            </a:r>
            <a:r>
              <a:rPr lang="en-US" sz="1100" err="1">
                <a:solidFill>
                  <a:srgbClr val="525A63"/>
                </a:solidFill>
                <a:latin typeface="Courier New"/>
              </a:rPr>
              <a:t>pdTRUE</a:t>
            </a: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a:solidFill>
                  <a:srgbClr val="525A63"/>
                </a:solidFill>
                <a:latin typeface="Courier New"/>
              </a:rPr>
              <a:t>return </a:t>
            </a:r>
            <a:r>
              <a:rPr lang="en-US" sz="1100" err="1">
                <a:solidFill>
                  <a:srgbClr val="525A63"/>
                </a:solidFill>
                <a:latin typeface="Courier New"/>
              </a:rPr>
              <a:t>xReturn</a:t>
            </a:r>
            <a:r>
              <a:rPr lang="en-US" sz="1100">
                <a:solidFill>
                  <a:srgbClr val="525A63"/>
                </a:solidFill>
                <a:latin typeface="Courier New"/>
              </a:rPr>
              <a:t>;</a:t>
            </a:r>
            <a:r>
              <a:rPr lang="en-US" sz="1100">
                <a:latin typeface="Courier New"/>
                <a:cs typeface="Courier New"/>
              </a:rPr>
              <a:t>​</a:t>
            </a:r>
            <a:br>
              <a:rPr lang="en-US" sz="1100">
                <a:latin typeface="Courier New"/>
                <a:cs typeface="Courier New"/>
              </a:rPr>
            </a:br>
            <a:r>
              <a:rPr lang="en-US" sz="1100">
                <a:solidFill>
                  <a:srgbClr val="525A63"/>
                </a:solidFill>
                <a:latin typeface="Courier New"/>
              </a:rPr>
              <a:t>}</a:t>
            </a:r>
            <a:endParaRPr lang="en-US">
              <a:cs typeface="Arial"/>
            </a:endParaRPr>
          </a:p>
        </p:txBody>
      </p:sp>
      <p:pic>
        <p:nvPicPr>
          <p:cNvPr id="11" name="Picture 10" descr="A screen shot of a computer&#10;&#10;AI-generated content may be incorrect.">
            <a:extLst>
              <a:ext uri="{FF2B5EF4-FFF2-40B4-BE49-F238E27FC236}">
                <a16:creationId xmlns:a16="http://schemas.microsoft.com/office/drawing/2014/main" id="{4E5D9BB6-A85C-51B8-948A-853A7A27A1FB}"/>
              </a:ext>
            </a:extLst>
          </p:cNvPr>
          <p:cNvPicPr>
            <a:picLocks noChangeAspect="1"/>
          </p:cNvPicPr>
          <p:nvPr/>
        </p:nvPicPr>
        <p:blipFill>
          <a:blip r:embed="rId2"/>
          <a:stretch>
            <a:fillRect/>
          </a:stretch>
        </p:blipFill>
        <p:spPr>
          <a:xfrm>
            <a:off x="78933" y="1051367"/>
            <a:ext cx="6825526" cy="5073570"/>
          </a:xfrm>
          <a:prstGeom prst="rect">
            <a:avLst/>
          </a:prstGeom>
        </p:spPr>
      </p:pic>
      <p:cxnSp>
        <p:nvCxnSpPr>
          <p:cNvPr id="12" name="Straight Arrow Connector 11">
            <a:extLst>
              <a:ext uri="{FF2B5EF4-FFF2-40B4-BE49-F238E27FC236}">
                <a16:creationId xmlns:a16="http://schemas.microsoft.com/office/drawing/2014/main" id="{7D88C337-D6F3-F752-98D8-5DE58CD257A0}"/>
              </a:ext>
            </a:extLst>
          </p:cNvPr>
          <p:cNvCxnSpPr>
            <a:cxnSpLocks/>
          </p:cNvCxnSpPr>
          <p:nvPr/>
        </p:nvCxnSpPr>
        <p:spPr>
          <a:xfrm flipH="1">
            <a:off x="5595118" y="3370158"/>
            <a:ext cx="1398718" cy="7236"/>
          </a:xfrm>
          <a:prstGeom prst="straightConnector1">
            <a:avLst/>
          </a:prstGeom>
          <a:ln w="38100">
            <a:solidFill>
              <a:schemeClr val="accent2"/>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70898368-165D-81A9-8B91-3B9A0806AEA5}"/>
              </a:ext>
            </a:extLst>
          </p:cNvPr>
          <p:cNvSpPr/>
          <p:nvPr/>
        </p:nvSpPr>
        <p:spPr>
          <a:xfrm>
            <a:off x="1819156" y="3010381"/>
            <a:ext cx="3721258" cy="248662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spTree>
    <p:extLst>
      <p:ext uri="{BB962C8B-B14F-4D97-AF65-F5344CB8AC3E}">
        <p14:creationId xmlns:p14="http://schemas.microsoft.com/office/powerpoint/2010/main" val="40057323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F1777-5092-58C7-F7F7-E1D7B25D0379}"/>
              </a:ext>
            </a:extLst>
          </p:cNvPr>
          <p:cNvSpPr>
            <a:spLocks noGrp="1"/>
          </p:cNvSpPr>
          <p:nvPr>
            <p:ph type="title"/>
          </p:nvPr>
        </p:nvSpPr>
        <p:spPr/>
        <p:txBody>
          <a:bodyPr/>
          <a:lstStyle/>
          <a:p>
            <a:r>
              <a:rPr lang="en-US">
                <a:cs typeface="Arial"/>
              </a:rPr>
              <a:t>STM32CubeIDE</a:t>
            </a:r>
            <a:endParaRPr lang="en-US"/>
          </a:p>
        </p:txBody>
      </p:sp>
      <p:sp>
        <p:nvSpPr>
          <p:cNvPr id="7" name="TextBox 6">
            <a:extLst>
              <a:ext uri="{FF2B5EF4-FFF2-40B4-BE49-F238E27FC236}">
                <a16:creationId xmlns:a16="http://schemas.microsoft.com/office/drawing/2014/main" id="{28EC52EF-142C-0A37-A660-AD6EF7F74FAB}"/>
              </a:ext>
            </a:extLst>
          </p:cNvPr>
          <p:cNvSpPr txBox="1"/>
          <p:nvPr/>
        </p:nvSpPr>
        <p:spPr>
          <a:xfrm>
            <a:off x="8707511" y="2374806"/>
            <a:ext cx="327707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Here we are disabling the custom </a:t>
            </a:r>
            <a:r>
              <a:rPr lang="en-US" err="1">
                <a:cs typeface="Arial"/>
              </a:rPr>
              <a:t>memcpy</a:t>
            </a:r>
            <a:r>
              <a:rPr lang="en-US">
                <a:cs typeface="Arial"/>
              </a:rPr>
              <a:t>() definition, as we would be using the </a:t>
            </a:r>
            <a:r>
              <a:rPr lang="en-US" err="1">
                <a:cs typeface="Arial"/>
              </a:rPr>
              <a:t>memcpy</a:t>
            </a:r>
            <a:r>
              <a:rPr lang="en-US">
                <a:cs typeface="Arial"/>
              </a:rPr>
              <a:t>() definition in </a:t>
            </a:r>
            <a:r>
              <a:rPr lang="en-US" err="1">
                <a:cs typeface="Arial"/>
              </a:rPr>
              <a:t>string.h</a:t>
            </a:r>
            <a:endParaRPr lang="en-US">
              <a:cs typeface="Arial"/>
            </a:endParaRPr>
          </a:p>
          <a:p>
            <a:endParaRPr lang="en-US">
              <a:cs typeface="Arial"/>
            </a:endParaRPr>
          </a:p>
          <a:p>
            <a:r>
              <a:rPr lang="en-US" b="1">
                <a:cs typeface="Arial"/>
              </a:rPr>
              <a:t>Project/ST67W6X/</a:t>
            </a:r>
            <a:r>
              <a:rPr lang="en-US" b="1" err="1">
                <a:cs typeface="Arial"/>
              </a:rPr>
              <a:t>spi_port.c</a:t>
            </a:r>
            <a:endParaRPr lang="en-US" b="1">
              <a:cs typeface="Arial"/>
            </a:endParaRPr>
          </a:p>
        </p:txBody>
      </p:sp>
      <p:pic>
        <p:nvPicPr>
          <p:cNvPr id="10" name="Picture 9" descr="A screenshot of a computer program&#10;&#10;AI-generated content may be incorrect.">
            <a:extLst>
              <a:ext uri="{FF2B5EF4-FFF2-40B4-BE49-F238E27FC236}">
                <a16:creationId xmlns:a16="http://schemas.microsoft.com/office/drawing/2014/main" id="{60794399-7B1E-A0B9-A2C0-980D06DFA60B}"/>
              </a:ext>
            </a:extLst>
          </p:cNvPr>
          <p:cNvPicPr>
            <a:picLocks noChangeAspect="1"/>
          </p:cNvPicPr>
          <p:nvPr/>
        </p:nvPicPr>
        <p:blipFill>
          <a:blip r:embed="rId2"/>
          <a:stretch>
            <a:fillRect/>
          </a:stretch>
        </p:blipFill>
        <p:spPr>
          <a:xfrm>
            <a:off x="1150700" y="462988"/>
            <a:ext cx="6948701" cy="6279267"/>
          </a:xfrm>
          <a:prstGeom prst="rect">
            <a:avLst/>
          </a:prstGeom>
        </p:spPr>
      </p:pic>
      <p:cxnSp>
        <p:nvCxnSpPr>
          <p:cNvPr id="11" name="Straight Arrow Connector 10">
            <a:extLst>
              <a:ext uri="{FF2B5EF4-FFF2-40B4-BE49-F238E27FC236}">
                <a16:creationId xmlns:a16="http://schemas.microsoft.com/office/drawing/2014/main" id="{C6490DA1-0B5C-F84F-1238-D961B3FCA25A}"/>
              </a:ext>
            </a:extLst>
          </p:cNvPr>
          <p:cNvCxnSpPr/>
          <p:nvPr/>
        </p:nvCxnSpPr>
        <p:spPr>
          <a:xfrm flipH="1" flipV="1">
            <a:off x="5067781" y="1021467"/>
            <a:ext cx="3455044" cy="40509"/>
          </a:xfrm>
          <a:prstGeom prst="straightConnector1">
            <a:avLst/>
          </a:prstGeom>
          <a:ln w="22225">
            <a:solidFill>
              <a:schemeClr val="accent2"/>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B99B66-3C01-DA07-55A4-3DD290EE937F}"/>
              </a:ext>
            </a:extLst>
          </p:cNvPr>
          <p:cNvCxnSpPr>
            <a:cxnSpLocks/>
          </p:cNvCxnSpPr>
          <p:nvPr/>
        </p:nvCxnSpPr>
        <p:spPr>
          <a:xfrm flipH="1" flipV="1">
            <a:off x="4382945" y="6635185"/>
            <a:ext cx="4409954" cy="1929"/>
          </a:xfrm>
          <a:prstGeom prst="straightConnector1">
            <a:avLst/>
          </a:prstGeom>
          <a:ln w="22225">
            <a:solidFill>
              <a:schemeClr val="accent2"/>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6D867C-E507-D4E3-DCC9-DEA756A53416}"/>
              </a:ext>
            </a:extLst>
          </p:cNvPr>
          <p:cNvSpPr txBox="1"/>
          <p:nvPr/>
        </p:nvSpPr>
        <p:spPr>
          <a:xfrm>
            <a:off x="8626997" y="897037"/>
            <a:ext cx="3082895"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Add </a:t>
            </a:r>
            <a:r>
              <a:rPr lang="en-US" b="1">
                <a:cs typeface="Arial"/>
              </a:rPr>
              <a:t>#ifndef STM32G0B1xx</a:t>
            </a:r>
            <a:endParaRPr lang="en-US" b="1" err="1"/>
          </a:p>
        </p:txBody>
      </p:sp>
      <p:sp>
        <p:nvSpPr>
          <p:cNvPr id="14" name="TextBox 13">
            <a:extLst>
              <a:ext uri="{FF2B5EF4-FFF2-40B4-BE49-F238E27FC236}">
                <a16:creationId xmlns:a16="http://schemas.microsoft.com/office/drawing/2014/main" id="{AAF748DD-9168-129F-73D9-B6CBF04D56B1}"/>
              </a:ext>
            </a:extLst>
          </p:cNvPr>
          <p:cNvSpPr txBox="1"/>
          <p:nvPr/>
        </p:nvSpPr>
        <p:spPr>
          <a:xfrm>
            <a:off x="8829553" y="6404657"/>
            <a:ext cx="1377300"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Add</a:t>
            </a:r>
            <a:r>
              <a:rPr lang="en-US" b="1">
                <a:cs typeface="Arial"/>
              </a:rPr>
              <a:t> #endif</a:t>
            </a:r>
          </a:p>
        </p:txBody>
      </p:sp>
    </p:spTree>
    <p:extLst>
      <p:ext uri="{BB962C8B-B14F-4D97-AF65-F5344CB8AC3E}">
        <p14:creationId xmlns:p14="http://schemas.microsoft.com/office/powerpoint/2010/main" val="3764858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22F2B-BD20-4977-71B9-68CFAE3265FE}"/>
              </a:ext>
            </a:extLst>
          </p:cNvPr>
          <p:cNvSpPr>
            <a:spLocks noGrp="1"/>
          </p:cNvSpPr>
          <p:nvPr>
            <p:ph type="title"/>
          </p:nvPr>
        </p:nvSpPr>
        <p:spPr/>
        <p:txBody>
          <a:bodyPr/>
          <a:lstStyle/>
          <a:p>
            <a:r>
              <a:rPr lang="en-US">
                <a:cs typeface="Arial"/>
              </a:rPr>
              <a:t>Build and flash</a:t>
            </a:r>
            <a:endParaRPr lang="en-US"/>
          </a:p>
        </p:txBody>
      </p:sp>
      <p:sp>
        <p:nvSpPr>
          <p:cNvPr id="7" name="TextBox 6">
            <a:extLst>
              <a:ext uri="{FF2B5EF4-FFF2-40B4-BE49-F238E27FC236}">
                <a16:creationId xmlns:a16="http://schemas.microsoft.com/office/drawing/2014/main" id="{4F16F67E-BB32-94C2-DED1-BD8E5B3FE578}"/>
              </a:ext>
            </a:extLst>
          </p:cNvPr>
          <p:cNvSpPr txBox="1"/>
          <p:nvPr/>
        </p:nvSpPr>
        <p:spPr>
          <a:xfrm>
            <a:off x="630814" y="1959293"/>
            <a:ext cx="2249334"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AutoNum type="arabicPeriod"/>
            </a:pPr>
            <a:r>
              <a:rPr lang="en-US">
                <a:cs typeface="Arial"/>
              </a:rPr>
              <a:t>Build the project </a:t>
            </a:r>
            <a:endParaRPr lang="en-US" err="1">
              <a:cs typeface="Arial"/>
            </a:endParaRPr>
          </a:p>
        </p:txBody>
      </p:sp>
      <p:sp>
        <p:nvSpPr>
          <p:cNvPr id="9" name="TextBox 8">
            <a:extLst>
              <a:ext uri="{FF2B5EF4-FFF2-40B4-BE49-F238E27FC236}">
                <a16:creationId xmlns:a16="http://schemas.microsoft.com/office/drawing/2014/main" id="{E9560BD9-C9C6-D103-9877-C6EEFCC541EB}"/>
              </a:ext>
            </a:extLst>
          </p:cNvPr>
          <p:cNvSpPr txBox="1"/>
          <p:nvPr/>
        </p:nvSpPr>
        <p:spPr>
          <a:xfrm>
            <a:off x="4860674" y="174529"/>
            <a:ext cx="2210862"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cs typeface="Arial"/>
              </a:rPr>
              <a:t>2. Flash the project </a:t>
            </a:r>
            <a:endParaRPr lang="en-US" err="1"/>
          </a:p>
        </p:txBody>
      </p:sp>
      <p:pic>
        <p:nvPicPr>
          <p:cNvPr id="2" name="Picture 1" descr="A screenshot of a computer program&#10;&#10;AI-generated content may be incorrect.">
            <a:extLst>
              <a:ext uri="{FF2B5EF4-FFF2-40B4-BE49-F238E27FC236}">
                <a16:creationId xmlns:a16="http://schemas.microsoft.com/office/drawing/2014/main" id="{856F88C0-C53B-4587-42D8-8D922BD33578}"/>
              </a:ext>
            </a:extLst>
          </p:cNvPr>
          <p:cNvPicPr>
            <a:picLocks noChangeAspect="1"/>
          </p:cNvPicPr>
          <p:nvPr/>
        </p:nvPicPr>
        <p:blipFill>
          <a:blip r:embed="rId2"/>
          <a:stretch>
            <a:fillRect/>
          </a:stretch>
        </p:blipFill>
        <p:spPr>
          <a:xfrm>
            <a:off x="3509933" y="848810"/>
            <a:ext cx="6300666" cy="5864507"/>
          </a:xfrm>
          <a:prstGeom prst="rect">
            <a:avLst/>
          </a:prstGeom>
        </p:spPr>
      </p:pic>
      <p:cxnSp>
        <p:nvCxnSpPr>
          <p:cNvPr id="5" name="Straight Arrow Connector 4">
            <a:extLst>
              <a:ext uri="{FF2B5EF4-FFF2-40B4-BE49-F238E27FC236}">
                <a16:creationId xmlns:a16="http://schemas.microsoft.com/office/drawing/2014/main" id="{2C446C41-E679-65A5-7BCF-AC8D7EECCB2A}"/>
              </a:ext>
            </a:extLst>
          </p:cNvPr>
          <p:cNvCxnSpPr>
            <a:cxnSpLocks/>
          </p:cNvCxnSpPr>
          <p:nvPr/>
        </p:nvCxnSpPr>
        <p:spPr>
          <a:xfrm flipV="1">
            <a:off x="2753556" y="1231311"/>
            <a:ext cx="1450715" cy="902330"/>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DE0BBD-6598-0F1B-1281-B7AEACB1E1DC}"/>
              </a:ext>
            </a:extLst>
          </p:cNvPr>
          <p:cNvCxnSpPr>
            <a:cxnSpLocks/>
          </p:cNvCxnSpPr>
          <p:nvPr/>
        </p:nvCxnSpPr>
        <p:spPr>
          <a:xfrm flipH="1">
            <a:off x="6095912" y="540459"/>
            <a:ext cx="0" cy="603264"/>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060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F888238F-23ED-338C-EFA2-80BCDA901C1C}"/>
              </a:ext>
            </a:extLst>
          </p:cNvPr>
          <p:cNvPicPr>
            <a:picLocks noGrp="1" noChangeAspect="1"/>
          </p:cNvPicPr>
          <p:nvPr>
            <p:ph idx="1"/>
          </p:nvPr>
        </p:nvPicPr>
        <p:blipFill>
          <a:blip r:embed="rId2"/>
          <a:stretch>
            <a:fillRect/>
          </a:stretch>
        </p:blipFill>
        <p:spPr>
          <a:xfrm>
            <a:off x="2393970" y="1309140"/>
            <a:ext cx="7780682" cy="4783684"/>
          </a:xfrm>
          <a:prstGeom prst="rect">
            <a:avLst/>
          </a:prstGeom>
        </p:spPr>
      </p:pic>
      <p:sp>
        <p:nvSpPr>
          <p:cNvPr id="3" name="Title 2">
            <a:extLst>
              <a:ext uri="{FF2B5EF4-FFF2-40B4-BE49-F238E27FC236}">
                <a16:creationId xmlns:a16="http://schemas.microsoft.com/office/drawing/2014/main" id="{07A16B3A-8130-8974-FD4F-17E2590D6F5C}"/>
              </a:ext>
            </a:extLst>
          </p:cNvPr>
          <p:cNvSpPr>
            <a:spLocks noGrp="1"/>
          </p:cNvSpPr>
          <p:nvPr>
            <p:ph type="title"/>
          </p:nvPr>
        </p:nvSpPr>
        <p:spPr/>
        <p:txBody>
          <a:bodyPr/>
          <a:lstStyle/>
          <a:p>
            <a:r>
              <a:rPr lang="en-US">
                <a:cs typeface="Arial"/>
              </a:rPr>
              <a:t>Tera Term Logs</a:t>
            </a:r>
            <a:endParaRPr lang="en-US"/>
          </a:p>
        </p:txBody>
      </p:sp>
      <p:cxnSp>
        <p:nvCxnSpPr>
          <p:cNvPr id="6" name="Straight Arrow Connector 5">
            <a:extLst>
              <a:ext uri="{FF2B5EF4-FFF2-40B4-BE49-F238E27FC236}">
                <a16:creationId xmlns:a16="http://schemas.microsoft.com/office/drawing/2014/main" id="{7106E8BF-885F-8843-BB54-8F5774BCA585}"/>
              </a:ext>
            </a:extLst>
          </p:cNvPr>
          <p:cNvCxnSpPr>
            <a:cxnSpLocks/>
          </p:cNvCxnSpPr>
          <p:nvPr/>
        </p:nvCxnSpPr>
        <p:spPr>
          <a:xfrm flipV="1">
            <a:off x="782424" y="2457407"/>
            <a:ext cx="1594068" cy="808092"/>
          </a:xfrm>
          <a:prstGeom prst="straightConnector1">
            <a:avLst/>
          </a:prstGeom>
          <a:ln w="38100">
            <a:solidFill>
              <a:schemeClr val="accent6"/>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9D49E7-2A1A-09CE-BDC5-769BFE42DDD3}"/>
              </a:ext>
            </a:extLst>
          </p:cNvPr>
          <p:cNvSpPr txBox="1"/>
          <p:nvPr/>
        </p:nvSpPr>
        <p:spPr>
          <a:xfrm>
            <a:off x="143990" y="3241156"/>
            <a:ext cx="20522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Tera Term Logs after flashing</a:t>
            </a:r>
            <a:endParaRPr lang="en-US" err="1">
              <a:cs typeface="Arial"/>
            </a:endParaRPr>
          </a:p>
        </p:txBody>
      </p:sp>
    </p:spTree>
    <p:extLst>
      <p:ext uri="{BB962C8B-B14F-4D97-AF65-F5344CB8AC3E}">
        <p14:creationId xmlns:p14="http://schemas.microsoft.com/office/powerpoint/2010/main" val="2156511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57513-E2C6-611E-C8F7-E84B879572E7}"/>
              </a:ext>
            </a:extLst>
          </p:cNvPr>
          <p:cNvSpPr>
            <a:spLocks noGrp="1"/>
          </p:cNvSpPr>
          <p:nvPr>
            <p:ph idx="1"/>
          </p:nvPr>
        </p:nvSpPr>
        <p:spPr>
          <a:xfrm>
            <a:off x="300038" y="1303310"/>
            <a:ext cx="7433851" cy="4523846"/>
          </a:xfrm>
        </p:spPr>
        <p:txBody>
          <a:bodyPr vert="horz" lIns="91440" tIns="45720" rIns="90000" bIns="45720" rtlCol="0" anchor="t">
            <a:noAutofit/>
          </a:bodyPr>
          <a:lstStyle/>
          <a:p>
            <a:pPr marL="0" indent="0">
              <a:buNone/>
            </a:pPr>
            <a:r>
              <a:rPr lang="en-US" sz="1600">
                <a:cs typeface="Arial"/>
              </a:rPr>
              <a:t>To interface with the Wi-Fi commissioning embedded application, you can use </a:t>
            </a:r>
            <a:r>
              <a:rPr lang="en-US" sz="1600">
                <a:cs typeface="Arial"/>
                <a:hlinkClick r:id="rId2"/>
              </a:rPr>
              <a:t>STBLEToolbox Andoid/iOS application</a:t>
            </a:r>
            <a:r>
              <a:rPr lang="en-US" sz="1600">
                <a:cs typeface="Arial"/>
              </a:rPr>
              <a:t> /  </a:t>
            </a:r>
            <a:r>
              <a:rPr lang="en-US" sz="1600">
                <a:cs typeface="Arial"/>
                <a:hlinkClick r:id="rId3"/>
              </a:rPr>
              <a:t>ST Web Bluetooth® Interface</a:t>
            </a:r>
            <a:endParaRPr lang="en-US" sz="1600">
              <a:cs typeface="Arial"/>
            </a:endParaRPr>
          </a:p>
          <a:p>
            <a:pPr marL="0" indent="0">
              <a:buNone/>
            </a:pPr>
            <a:r>
              <a:rPr lang="en-US" sz="1600">
                <a:cs typeface="Arial"/>
              </a:rPr>
              <a:t>Download </a:t>
            </a:r>
            <a:r>
              <a:rPr lang="en-US" sz="1600" b="1">
                <a:cs typeface="Arial"/>
                <a:hlinkClick r:id="rId4"/>
              </a:rPr>
              <a:t>STBLEToolBox</a:t>
            </a:r>
          </a:p>
          <a:p>
            <a:pPr marL="0" indent="0">
              <a:buNone/>
            </a:pPr>
            <a:r>
              <a:rPr lang="en-US" sz="1600">
                <a:cs typeface="Arial"/>
              </a:rPr>
              <a:t>The versions supporting Wi-Fi commissioning service are </a:t>
            </a:r>
            <a:r>
              <a:rPr lang="en-US" sz="1600" b="1">
                <a:cs typeface="Arial"/>
              </a:rPr>
              <a:t>v1.4.3 for Android and 1.2.8 for iOS</a:t>
            </a:r>
            <a:endParaRPr lang="en-US"/>
          </a:p>
          <a:p>
            <a:pPr marL="0" indent="0">
              <a:buNone/>
            </a:pPr>
            <a:r>
              <a:rPr lang="en-US" sz="1600" b="1">
                <a:cs typeface="Arial"/>
              </a:rPr>
              <a:t>Steps to launch and connect to Wi-Fi AP:</a:t>
            </a:r>
          </a:p>
          <a:p>
            <a:pPr marL="342900" indent="-342900">
              <a:buAutoNum type="arabicPeriod"/>
            </a:pPr>
            <a:r>
              <a:rPr lang="en-US" sz="1600">
                <a:cs typeface="Arial"/>
              </a:rPr>
              <a:t>Launch the smartphone application and enable the scan button, if it is not already activated.</a:t>
            </a:r>
          </a:p>
          <a:p>
            <a:pPr marL="342900" indent="-342900">
              <a:buAutoNum type="arabicPeriod"/>
            </a:pPr>
            <a:r>
              <a:rPr lang="en-US" sz="1600">
                <a:cs typeface="Arial"/>
              </a:rPr>
              <a:t>You can filter scanned devices by clicking on the SHOW FILTERS button and select ST BLE Wi-Fi to show only devices with Wi-Fi commissioning service.</a:t>
            </a:r>
          </a:p>
          <a:p>
            <a:pPr marL="342900" indent="-342900">
              <a:buAutoNum type="arabicPeriod"/>
            </a:pPr>
            <a:r>
              <a:rPr lang="en-US" sz="1600">
                <a:cs typeface="Arial"/>
              </a:rPr>
              <a:t>Select your device, named </a:t>
            </a:r>
            <a:r>
              <a:rPr lang="en-US" sz="1600" err="1">
                <a:cs typeface="Arial"/>
              </a:rPr>
              <a:t>ST_WiFi_XX</a:t>
            </a:r>
            <a:r>
              <a:rPr lang="en-US" sz="1600">
                <a:cs typeface="Arial"/>
              </a:rPr>
              <a:t> where XX represents the last BD address digit, and connect to it</a:t>
            </a:r>
            <a:r>
              <a:rPr lang="en-US" sz="1600" b="1">
                <a:cs typeface="Arial"/>
              </a:rPr>
              <a:t>.</a:t>
            </a:r>
            <a:endParaRPr lang="en-US" sz="1600">
              <a:cs typeface="Arial"/>
            </a:endParaRPr>
          </a:p>
          <a:p>
            <a:pPr marL="342900" indent="-342900">
              <a:buAutoNum type="arabicPeriod"/>
            </a:pPr>
            <a:endParaRPr lang="en-US" sz="1400">
              <a:cs typeface="Arial"/>
            </a:endParaRPr>
          </a:p>
          <a:p>
            <a:pPr marL="261620" indent="-261620">
              <a:buAutoNum type="arabicPeriod"/>
            </a:pPr>
            <a:endParaRPr lang="en-US" sz="1800" b="1">
              <a:cs typeface="Arial"/>
            </a:endParaRPr>
          </a:p>
        </p:txBody>
      </p:sp>
      <p:sp>
        <p:nvSpPr>
          <p:cNvPr id="3" name="Title 2">
            <a:extLst>
              <a:ext uri="{FF2B5EF4-FFF2-40B4-BE49-F238E27FC236}">
                <a16:creationId xmlns:a16="http://schemas.microsoft.com/office/drawing/2014/main" id="{1FAF2609-22E3-9632-BA36-87E515FAF2E8}"/>
              </a:ext>
            </a:extLst>
          </p:cNvPr>
          <p:cNvSpPr>
            <a:spLocks noGrp="1"/>
          </p:cNvSpPr>
          <p:nvPr>
            <p:ph type="title"/>
          </p:nvPr>
        </p:nvSpPr>
        <p:spPr/>
        <p:txBody>
          <a:bodyPr/>
          <a:lstStyle/>
          <a:p>
            <a:r>
              <a:rPr lang="en-US">
                <a:cs typeface="Arial"/>
              </a:rPr>
              <a:t>ST </a:t>
            </a:r>
            <a:r>
              <a:rPr lang="en-US" err="1">
                <a:cs typeface="Arial"/>
              </a:rPr>
              <a:t>BLEToolbox</a:t>
            </a:r>
            <a:r>
              <a:rPr lang="en-US">
                <a:cs typeface="Arial"/>
              </a:rPr>
              <a:t>/ ST BLE Webpage</a:t>
            </a:r>
            <a:endParaRPr lang="en-US" err="1"/>
          </a:p>
        </p:txBody>
      </p:sp>
      <p:pic>
        <p:nvPicPr>
          <p:cNvPr id="4" name="Picture 3" descr="A screenshot of a computer&#10;&#10;AI-generated content may be incorrect.">
            <a:extLst>
              <a:ext uri="{FF2B5EF4-FFF2-40B4-BE49-F238E27FC236}">
                <a16:creationId xmlns:a16="http://schemas.microsoft.com/office/drawing/2014/main" id="{680119BD-6CE9-8234-ACF2-96AA8BDAA4C8}"/>
              </a:ext>
            </a:extLst>
          </p:cNvPr>
          <p:cNvPicPr>
            <a:picLocks noChangeAspect="1"/>
          </p:cNvPicPr>
          <p:nvPr/>
        </p:nvPicPr>
        <p:blipFill>
          <a:blip r:embed="rId5"/>
          <a:stretch>
            <a:fillRect/>
          </a:stretch>
        </p:blipFill>
        <p:spPr>
          <a:xfrm>
            <a:off x="8080845" y="1018234"/>
            <a:ext cx="3264605" cy="5291902"/>
          </a:xfrm>
          <a:prstGeom prst="rect">
            <a:avLst/>
          </a:prstGeom>
        </p:spPr>
      </p:pic>
    </p:spTree>
    <p:extLst>
      <p:ext uri="{BB962C8B-B14F-4D97-AF65-F5344CB8AC3E}">
        <p14:creationId xmlns:p14="http://schemas.microsoft.com/office/powerpoint/2010/main" val="2572040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7D7728-F15C-6EB2-734A-3899F6853E75}"/>
              </a:ext>
            </a:extLst>
          </p:cNvPr>
          <p:cNvSpPr>
            <a:spLocks noGrp="1"/>
          </p:cNvSpPr>
          <p:nvPr>
            <p:ph idx="1"/>
          </p:nvPr>
        </p:nvSpPr>
        <p:spPr>
          <a:xfrm>
            <a:off x="168335" y="242536"/>
            <a:ext cx="4367036" cy="977252"/>
          </a:xfrm>
        </p:spPr>
        <p:txBody>
          <a:bodyPr vert="horz" lIns="91440" tIns="45720" rIns="90000" bIns="45720" rtlCol="0" anchor="t">
            <a:noAutofit/>
          </a:bodyPr>
          <a:lstStyle/>
          <a:p>
            <a:pPr marL="0" indent="0">
              <a:buNone/>
            </a:pPr>
            <a:r>
              <a:rPr lang="en-US" sz="1600">
                <a:cs typeface="Arial"/>
              </a:rPr>
              <a:t>4. Once connected to the Bluetooth® LE device, click on Wi-Fi commissioning button to open the commissioning dedicated interface.</a:t>
            </a:r>
          </a:p>
        </p:txBody>
      </p:sp>
      <p:pic>
        <p:nvPicPr>
          <p:cNvPr id="4" name="Picture 3" descr="A screenshot of a phone&#10;&#10;AI-generated content may be incorrect.">
            <a:extLst>
              <a:ext uri="{FF2B5EF4-FFF2-40B4-BE49-F238E27FC236}">
                <a16:creationId xmlns:a16="http://schemas.microsoft.com/office/drawing/2014/main" id="{108C08FA-A029-5C95-A531-A275808F162F}"/>
              </a:ext>
            </a:extLst>
          </p:cNvPr>
          <p:cNvPicPr>
            <a:picLocks noChangeAspect="1"/>
          </p:cNvPicPr>
          <p:nvPr/>
        </p:nvPicPr>
        <p:blipFill>
          <a:blip r:embed="rId2"/>
          <a:stretch>
            <a:fillRect/>
          </a:stretch>
        </p:blipFill>
        <p:spPr>
          <a:xfrm>
            <a:off x="559565" y="1344554"/>
            <a:ext cx="2483909" cy="4347634"/>
          </a:xfrm>
          <a:prstGeom prst="rect">
            <a:avLst/>
          </a:prstGeom>
        </p:spPr>
      </p:pic>
      <p:sp>
        <p:nvSpPr>
          <p:cNvPr id="5" name="TextBox 4">
            <a:extLst>
              <a:ext uri="{FF2B5EF4-FFF2-40B4-BE49-F238E27FC236}">
                <a16:creationId xmlns:a16="http://schemas.microsoft.com/office/drawing/2014/main" id="{2D4EE20E-AE08-F1D3-F406-5D31595AF9C2}"/>
              </a:ext>
            </a:extLst>
          </p:cNvPr>
          <p:cNvSpPr txBox="1"/>
          <p:nvPr/>
        </p:nvSpPr>
        <p:spPr>
          <a:xfrm>
            <a:off x="4714993" y="124177"/>
            <a:ext cx="761068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From this interface,</a:t>
            </a:r>
            <a:endParaRPr lang="en-US" sz="1600">
              <a:cs typeface="Arial"/>
            </a:endParaRPr>
          </a:p>
          <a:p>
            <a:r>
              <a:rPr lang="en-US" sz="1600"/>
              <a:t>Launch a Wi-Fi scan (1), </a:t>
            </a:r>
            <a:endParaRPr lang="en-US" sz="1600">
              <a:cs typeface="Arial"/>
            </a:endParaRPr>
          </a:p>
          <a:p>
            <a:r>
              <a:rPr lang="en-US" sz="1600"/>
              <a:t>To detect and list all available networks(2).</a:t>
            </a:r>
            <a:endParaRPr lang="en-US" sz="1600">
              <a:cs typeface="Arial"/>
            </a:endParaRPr>
          </a:p>
          <a:p>
            <a:r>
              <a:rPr lang="en-US" sz="1600"/>
              <a:t>Once the available networks are displayed, select the one you want to connect to (2)</a:t>
            </a:r>
            <a:endParaRPr lang="en-US" sz="1600">
              <a:cs typeface="Arial"/>
            </a:endParaRPr>
          </a:p>
          <a:p>
            <a:r>
              <a:rPr lang="en-US" sz="1600"/>
              <a:t>Type a password if needed (3) </a:t>
            </a:r>
            <a:endParaRPr lang="en-US" sz="1600">
              <a:cs typeface="Arial"/>
            </a:endParaRPr>
          </a:p>
          <a:p>
            <a:r>
              <a:rPr lang="en-US" sz="1600"/>
              <a:t>Click on CONNECT button (4).</a:t>
            </a:r>
            <a:endParaRPr lang="en-US" sz="1600">
              <a:cs typeface="Arial"/>
            </a:endParaRPr>
          </a:p>
        </p:txBody>
      </p:sp>
      <p:pic>
        <p:nvPicPr>
          <p:cNvPr id="6" name="Picture 5" descr="Screens screenshots of a phone&#10;&#10;AI-generated content may be incorrect.">
            <a:extLst>
              <a:ext uri="{FF2B5EF4-FFF2-40B4-BE49-F238E27FC236}">
                <a16:creationId xmlns:a16="http://schemas.microsoft.com/office/drawing/2014/main" id="{DB5A5AF9-4DC2-97AD-478D-E4AE84B5FBF0}"/>
              </a:ext>
            </a:extLst>
          </p:cNvPr>
          <p:cNvPicPr>
            <a:picLocks noChangeAspect="1"/>
          </p:cNvPicPr>
          <p:nvPr/>
        </p:nvPicPr>
        <p:blipFill>
          <a:blip r:embed="rId3"/>
          <a:stretch>
            <a:fillRect/>
          </a:stretch>
        </p:blipFill>
        <p:spPr>
          <a:xfrm>
            <a:off x="4636676" y="2126015"/>
            <a:ext cx="7387167" cy="4336933"/>
          </a:xfrm>
          <a:prstGeom prst="rect">
            <a:avLst/>
          </a:prstGeom>
        </p:spPr>
      </p:pic>
    </p:spTree>
    <p:extLst>
      <p:ext uri="{BB962C8B-B14F-4D97-AF65-F5344CB8AC3E}">
        <p14:creationId xmlns:p14="http://schemas.microsoft.com/office/powerpoint/2010/main" val="2129375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0C1D4D-D614-1185-DDEE-D0542F146032}"/>
              </a:ext>
            </a:extLst>
          </p:cNvPr>
          <p:cNvSpPr>
            <a:spLocks noGrp="1"/>
          </p:cNvSpPr>
          <p:nvPr>
            <p:ph idx="1"/>
          </p:nvPr>
        </p:nvSpPr>
        <p:spPr>
          <a:xfrm>
            <a:off x="196556" y="317794"/>
            <a:ext cx="11836517" cy="1457031"/>
          </a:xfrm>
        </p:spPr>
        <p:txBody>
          <a:bodyPr vert="horz" lIns="91440" tIns="45720" rIns="90000" bIns="45720" rtlCol="0" anchor="t">
            <a:noAutofit/>
          </a:bodyPr>
          <a:lstStyle/>
          <a:p>
            <a:pPr marL="0" indent="0">
              <a:buNone/>
            </a:pPr>
            <a:r>
              <a:rPr lang="en-US" sz="2000">
                <a:cs typeface="Arial"/>
              </a:rPr>
              <a:t>Once the connection request is done, the connection status is displayed in the interface.</a:t>
            </a:r>
            <a:br>
              <a:rPr lang="en-US" sz="2000">
                <a:cs typeface="Arial"/>
              </a:rPr>
            </a:br>
            <a:r>
              <a:rPr lang="en-US" sz="2000">
                <a:cs typeface="Arial"/>
              </a:rPr>
              <a:t>Clicking on the Ping button start a ping test with the Wi-Fi access point and returns results in the interface.</a:t>
            </a:r>
          </a:p>
        </p:txBody>
      </p:sp>
      <p:pic>
        <p:nvPicPr>
          <p:cNvPr id="4" name="Picture 3" descr="Screenshot of a screenshot of a phone&#10;&#10;AI-generated content may be incorrect.">
            <a:extLst>
              <a:ext uri="{FF2B5EF4-FFF2-40B4-BE49-F238E27FC236}">
                <a16:creationId xmlns:a16="http://schemas.microsoft.com/office/drawing/2014/main" id="{089B40ED-4E12-B7B1-18A7-F13D9DD0906B}"/>
              </a:ext>
            </a:extLst>
          </p:cNvPr>
          <p:cNvPicPr>
            <a:picLocks noChangeAspect="1"/>
          </p:cNvPicPr>
          <p:nvPr/>
        </p:nvPicPr>
        <p:blipFill>
          <a:blip r:embed="rId2"/>
          <a:stretch>
            <a:fillRect/>
          </a:stretch>
        </p:blipFill>
        <p:spPr>
          <a:xfrm>
            <a:off x="1413174" y="1140825"/>
            <a:ext cx="5766506" cy="5394796"/>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0815C48A-9F87-746E-B99D-8D6496836FA1}"/>
              </a:ext>
            </a:extLst>
          </p:cNvPr>
          <p:cNvPicPr>
            <a:picLocks noChangeAspect="1"/>
          </p:cNvPicPr>
          <p:nvPr/>
        </p:nvPicPr>
        <p:blipFill>
          <a:blip r:embed="rId3"/>
          <a:stretch>
            <a:fillRect/>
          </a:stretch>
        </p:blipFill>
        <p:spPr>
          <a:xfrm>
            <a:off x="7389227" y="1191172"/>
            <a:ext cx="4604373" cy="5351517"/>
          </a:xfrm>
          <a:prstGeom prst="rect">
            <a:avLst/>
          </a:prstGeom>
        </p:spPr>
      </p:pic>
    </p:spTree>
    <p:extLst>
      <p:ext uri="{BB962C8B-B14F-4D97-AF65-F5344CB8AC3E}">
        <p14:creationId xmlns:p14="http://schemas.microsoft.com/office/powerpoint/2010/main" val="1789023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EC2FB-BC0C-4F81-FEF2-897952F9C2BD}"/>
              </a:ext>
            </a:extLst>
          </p:cNvPr>
          <p:cNvSpPr>
            <a:spLocks noGrp="1"/>
          </p:cNvSpPr>
          <p:nvPr>
            <p:ph idx="1"/>
          </p:nvPr>
        </p:nvSpPr>
        <p:spPr/>
        <p:txBody>
          <a:bodyPr/>
          <a:lstStyle/>
          <a:p>
            <a:endParaRPr lang="en-US"/>
          </a:p>
          <a:p>
            <a:endParaRPr lang="en-US"/>
          </a:p>
          <a:p>
            <a:endParaRPr lang="en-US"/>
          </a:p>
          <a:p>
            <a:endParaRPr lang="en-US"/>
          </a:p>
          <a:p>
            <a:endParaRPr lang="en-US"/>
          </a:p>
          <a:p>
            <a:endParaRPr lang="en-US"/>
          </a:p>
          <a:p>
            <a:endParaRPr lang="en-US"/>
          </a:p>
          <a:p>
            <a:pPr marL="0" indent="0">
              <a:buNone/>
            </a:pPr>
            <a:r>
              <a:rPr lang="en-US"/>
              <a:t>All the above submodules make use of </a:t>
            </a:r>
            <a:r>
              <a:rPr lang="en-US" err="1"/>
              <a:t>FreeRTOS</a:t>
            </a:r>
            <a:r>
              <a:rPr lang="en-US"/>
              <a:t>™</a:t>
            </a:r>
          </a:p>
        </p:txBody>
      </p:sp>
      <p:sp>
        <p:nvSpPr>
          <p:cNvPr id="9" name="Title 2">
            <a:extLst>
              <a:ext uri="{FF2B5EF4-FFF2-40B4-BE49-F238E27FC236}">
                <a16:creationId xmlns:a16="http://schemas.microsoft.com/office/drawing/2014/main" id="{EF2A2C4F-1617-BE61-8DBF-D388678899B6}"/>
              </a:ext>
            </a:extLst>
          </p:cNvPr>
          <p:cNvSpPr>
            <a:spLocks noGrp="1"/>
          </p:cNvSpPr>
          <p:nvPr>
            <p:ph type="title"/>
          </p:nvPr>
        </p:nvSpPr>
        <p:spPr/>
        <p:txBody>
          <a:bodyPr/>
          <a:lstStyle/>
          <a:p>
            <a:r>
              <a:rPr lang="en-US" sz="3600"/>
              <a:t>X-CUBE-ST67W1</a:t>
            </a:r>
            <a:r>
              <a:rPr lang="en-US"/>
              <a:t> middleware</a:t>
            </a:r>
          </a:p>
        </p:txBody>
      </p:sp>
      <p:sp>
        <p:nvSpPr>
          <p:cNvPr id="6" name="Slide Number Placeholder 5">
            <a:extLst>
              <a:ext uri="{FF2B5EF4-FFF2-40B4-BE49-F238E27FC236}">
                <a16:creationId xmlns:a16="http://schemas.microsoft.com/office/drawing/2014/main" id="{4485C632-6DCB-8347-C42B-0A8E5D53B3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A7B169-58CE-4E65-B1F9-ACF9E46440C2}" type="slidenum">
              <a:rPr kumimoji="0" lang="en-US" sz="1100" b="0" i="0" u="none" strike="noStrike" kern="1200" cap="none" spc="0" normalizeH="0" baseline="0" noProof="0" smtClean="0">
                <a:ln>
                  <a:noFill/>
                </a:ln>
                <a:solidFill>
                  <a:srgbClr val="525A63"/>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a:ln>
                <a:noFill/>
              </a:ln>
              <a:solidFill>
                <a:srgbClr val="525A63"/>
              </a:solidFill>
              <a:effectLst/>
              <a:uLnTx/>
              <a:uFillTx/>
              <a:latin typeface="Arial"/>
              <a:ea typeface="+mn-ea"/>
              <a:cs typeface="+mn-cs"/>
            </a:endParaRPr>
          </a:p>
        </p:txBody>
      </p:sp>
      <p:graphicFrame>
        <p:nvGraphicFramePr>
          <p:cNvPr id="4" name="Table 4">
            <a:extLst>
              <a:ext uri="{FF2B5EF4-FFF2-40B4-BE49-F238E27FC236}">
                <a16:creationId xmlns:a16="http://schemas.microsoft.com/office/drawing/2014/main" id="{929FF86F-6F0E-AB7C-C299-7338BCC8BA42}"/>
              </a:ext>
            </a:extLst>
          </p:cNvPr>
          <p:cNvGraphicFramePr>
            <a:graphicFrameLocks noGrp="1"/>
          </p:cNvGraphicFramePr>
          <p:nvPr/>
        </p:nvGraphicFramePr>
        <p:xfrm>
          <a:off x="851770" y="1426055"/>
          <a:ext cx="10759856" cy="3210560"/>
        </p:xfrm>
        <a:graphic>
          <a:graphicData uri="http://schemas.openxmlformats.org/drawingml/2006/table">
            <a:tbl>
              <a:tblPr firstRow="1" bandRow="1">
                <a:tableStyleId>{5C22544A-7EE6-4342-B048-85BDC9FD1C3A}</a:tableStyleId>
              </a:tblPr>
              <a:tblGrid>
                <a:gridCol w="2014804">
                  <a:extLst>
                    <a:ext uri="{9D8B030D-6E8A-4147-A177-3AD203B41FA5}">
                      <a16:colId xmlns:a16="http://schemas.microsoft.com/office/drawing/2014/main" val="1657283954"/>
                    </a:ext>
                  </a:extLst>
                </a:gridCol>
                <a:gridCol w="8745052">
                  <a:extLst>
                    <a:ext uri="{9D8B030D-6E8A-4147-A177-3AD203B41FA5}">
                      <a16:colId xmlns:a16="http://schemas.microsoft.com/office/drawing/2014/main" val="202278523"/>
                    </a:ext>
                  </a:extLst>
                </a:gridCol>
              </a:tblGrid>
              <a:tr h="370840">
                <a:tc>
                  <a:txBody>
                    <a:bodyPr/>
                    <a:lstStyle/>
                    <a:p>
                      <a:endParaRPr lang="en-US"/>
                    </a:p>
                  </a:txBody>
                  <a:tcPr/>
                </a:tc>
                <a:tc>
                  <a:txBody>
                    <a:bodyPr/>
                    <a:lstStyle/>
                    <a:p>
                      <a:r>
                        <a:rPr lang="en-US"/>
                        <a:t>Scope / description</a:t>
                      </a:r>
                    </a:p>
                  </a:txBody>
                  <a:tcPr/>
                </a:tc>
                <a:extLst>
                  <a:ext uri="{0D108BD9-81ED-4DB2-BD59-A6C34878D82A}">
                    <a16:rowId xmlns:a16="http://schemas.microsoft.com/office/drawing/2014/main" val="1806378283"/>
                  </a:ext>
                </a:extLst>
              </a:tr>
              <a:tr h="370840">
                <a:tc>
                  <a:txBody>
                    <a:bodyPr/>
                    <a:lstStyle/>
                    <a:p>
                      <a:r>
                        <a:rPr lang="en-US"/>
                        <a:t>W61_bus</a:t>
                      </a:r>
                    </a:p>
                  </a:txBody>
                  <a:tcPr/>
                </a:tc>
                <a:tc>
                  <a:txBody>
                    <a:bodyPr/>
                    <a:lstStyle/>
                    <a:p>
                      <a:r>
                        <a:rPr lang="en-US"/>
                        <a:t>This is the SPI driver for communication between the host and the ST67W61.</a:t>
                      </a:r>
                    </a:p>
                  </a:txBody>
                  <a:tcPr/>
                </a:tc>
                <a:extLst>
                  <a:ext uri="{0D108BD9-81ED-4DB2-BD59-A6C34878D82A}">
                    <a16:rowId xmlns:a16="http://schemas.microsoft.com/office/drawing/2014/main" val="2307383642"/>
                  </a:ext>
                </a:extLst>
              </a:tr>
              <a:tr h="370840">
                <a:tc>
                  <a:txBody>
                    <a:bodyPr/>
                    <a:lstStyle/>
                    <a:p>
                      <a:r>
                        <a:rPr lang="en-US"/>
                        <a:t>W61_at</a:t>
                      </a:r>
                    </a:p>
                  </a:txBody>
                  <a:tcPr/>
                </a:tc>
                <a:tc>
                  <a:txBody>
                    <a:bodyPr/>
                    <a:lstStyle/>
                    <a:p>
                      <a:r>
                        <a:rPr lang="en-US"/>
                        <a:t>It does the formatting of the AT commands to be sent and it implements a receive tasks to decode the received messages from the W61 and dispatch them to the correspondent module.</a:t>
                      </a:r>
                    </a:p>
                  </a:txBody>
                  <a:tcPr/>
                </a:tc>
                <a:extLst>
                  <a:ext uri="{0D108BD9-81ED-4DB2-BD59-A6C34878D82A}">
                    <a16:rowId xmlns:a16="http://schemas.microsoft.com/office/drawing/2014/main" val="10278444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2052"/>
                          </a:solidFill>
                          <a:latin typeface="Arial" panose="020B0604020202020204" pitchFamily="34" charset="0"/>
                          <a:ea typeface="Calibri" panose="020F0502020204030204" pitchFamily="34" charset="0"/>
                          <a:cs typeface="Times New Roman" panose="02020603050405020304" pitchFamily="18" charset="0"/>
                        </a:rPr>
                        <a:t>W6x service API</a:t>
                      </a:r>
                    </a:p>
                    <a:p>
                      <a:endParaRPr lang="en-US"/>
                    </a:p>
                  </a:txBody>
                  <a:tcPr/>
                </a:tc>
                <a:tc>
                  <a:txBody>
                    <a:bodyPr/>
                    <a:lstStyle/>
                    <a:p>
                      <a:r>
                        <a:rPr lang="en-US"/>
                        <a:t>The Core directory implements an adaptation layer between the W61 AT driver and the API proposed to the application. The APIs are "Zephyr-like" for the Wi-Fi</a:t>
                      </a:r>
                      <a:r>
                        <a:rPr lang="en-US" baseline="30000"/>
                        <a:t>®</a:t>
                      </a:r>
                      <a:r>
                        <a:rPr lang="en-US"/>
                        <a:t> and socket API for the network operations.</a:t>
                      </a:r>
                    </a:p>
                  </a:txBody>
                  <a:tcPr/>
                </a:tc>
                <a:extLst>
                  <a:ext uri="{0D108BD9-81ED-4DB2-BD59-A6C34878D82A}">
                    <a16:rowId xmlns:a16="http://schemas.microsoft.com/office/drawing/2014/main" val="2981664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2052"/>
                          </a:solidFill>
                          <a:latin typeface="Arial" panose="020B0604020202020204" pitchFamily="34" charset="0"/>
                          <a:ea typeface="Calibri" panose="020F0502020204030204" pitchFamily="34" charset="0"/>
                          <a:cs typeface="Times New Roman" panose="02020603050405020304" pitchFamily="18" charset="0"/>
                        </a:rPr>
                        <a:t>Utils</a:t>
                      </a: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Console handling, debug, trace, performance measurements.</a:t>
                      </a:r>
                    </a:p>
                  </a:txBody>
                  <a:tcPr/>
                </a:tc>
                <a:extLst>
                  <a:ext uri="{0D108BD9-81ED-4DB2-BD59-A6C34878D82A}">
                    <a16:rowId xmlns:a16="http://schemas.microsoft.com/office/drawing/2014/main" val="1595635458"/>
                  </a:ext>
                </a:extLst>
              </a:tr>
            </a:tbl>
          </a:graphicData>
        </a:graphic>
      </p:graphicFrame>
    </p:spTree>
    <p:extLst>
      <p:ext uri="{BB962C8B-B14F-4D97-AF65-F5344CB8AC3E}">
        <p14:creationId xmlns:p14="http://schemas.microsoft.com/office/powerpoint/2010/main" val="3491044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ECBF6-65FD-3BF6-81B9-4BDA6DA5C260}"/>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7427734E-051B-B788-4FF6-522FA0B7D64D}"/>
              </a:ext>
            </a:extLst>
          </p:cNvPr>
          <p:cNvSpPr>
            <a:spLocks noGrp="1"/>
          </p:cNvSpPr>
          <p:nvPr>
            <p:ph type="ctrTitle"/>
          </p:nvPr>
        </p:nvSpPr>
        <p:spPr/>
        <p:txBody>
          <a:bodyPr/>
          <a:lstStyle/>
          <a:p>
            <a:r>
              <a:rPr lang="en-US" sz="3200" b="1">
                <a:effectLst/>
                <a:ea typeface="Times New Roman" panose="02020603050405020304" pitchFamily="18" charset="0"/>
                <a:cs typeface="Aptos" panose="020B0004020202020204" pitchFamily="34" charset="0"/>
              </a:rPr>
              <a:t>Walk through of the MQTT application</a:t>
            </a:r>
            <a:endParaRPr lang="en-US" sz="3200" b="0"/>
          </a:p>
        </p:txBody>
      </p:sp>
      <p:pic>
        <p:nvPicPr>
          <p:cNvPr id="3" name="Picture Placeholder 2">
            <a:extLst>
              <a:ext uri="{FF2B5EF4-FFF2-40B4-BE49-F238E27FC236}">
                <a16:creationId xmlns:a16="http://schemas.microsoft.com/office/drawing/2014/main" id="{CA8141C6-AF14-E8BC-15BD-F5FF7BACEC5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
        <p:nvSpPr>
          <p:cNvPr id="4" name="TextBox 3">
            <a:extLst>
              <a:ext uri="{FF2B5EF4-FFF2-40B4-BE49-F238E27FC236}">
                <a16:creationId xmlns:a16="http://schemas.microsoft.com/office/drawing/2014/main" id="{158E3927-C082-833B-0CF5-1438786CEA77}"/>
              </a:ext>
            </a:extLst>
          </p:cNvPr>
          <p:cNvSpPr txBox="1"/>
          <p:nvPr/>
        </p:nvSpPr>
        <p:spPr>
          <a:xfrm>
            <a:off x="6557460" y="6449745"/>
            <a:ext cx="6091740" cy="306655"/>
          </a:xfrm>
          <a:prstGeom prst="rect">
            <a:avLst/>
          </a:prstGeom>
          <a:noFill/>
        </p:spPr>
        <p:txBody>
          <a:bodyPr wrap="square">
            <a:spAutoFit/>
          </a:bodyPr>
          <a:lstStyle/>
          <a:p>
            <a:r>
              <a:rPr lang="en-US" sz="1400">
                <a:hlinkClick r:id="rId4"/>
              </a:rPr>
              <a:t>ST67W611M Wi-Fi® – ST67W6X_MQTT Demonstration - stm32mcu</a:t>
            </a:r>
            <a:endParaRPr lang="en-US" sz="1400"/>
          </a:p>
        </p:txBody>
      </p:sp>
    </p:spTree>
    <p:extLst>
      <p:ext uri="{BB962C8B-B14F-4D97-AF65-F5344CB8AC3E}">
        <p14:creationId xmlns:p14="http://schemas.microsoft.com/office/powerpoint/2010/main" val="42846009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23148A7-27EB-0F30-B8C8-7B24D1163C72}"/>
              </a:ext>
            </a:extLst>
          </p:cNvPr>
          <p:cNvSpPr>
            <a:spLocks noGrp="1"/>
          </p:cNvSpPr>
          <p:nvPr>
            <p:ph idx="1"/>
          </p:nvPr>
        </p:nvSpPr>
        <p:spPr>
          <a:xfrm>
            <a:off x="164871" y="1124744"/>
            <a:ext cx="11609159" cy="5062696"/>
          </a:xfrm>
        </p:spPr>
        <p:txBody>
          <a:bodyPr/>
          <a:lstStyle/>
          <a:p>
            <a:r>
              <a:rPr lang="en-US" sz="1800" b="1"/>
              <a:t>Description</a:t>
            </a:r>
          </a:p>
          <a:p>
            <a:pPr marL="269875" lvl="1" indent="0">
              <a:buNone/>
            </a:pPr>
            <a:r>
              <a:rPr lang="en-US" sz="1600"/>
              <a:t>The MQTT demonstration available in the X-CUBE-ST67W61 expansion package implements an MQTT client which connects to an MQTT Broker in order to publish environmental sensor data and device local information and subscribe on MQTT topics to receive command.</a:t>
            </a:r>
          </a:p>
          <a:p>
            <a:r>
              <a:rPr lang="en-US" sz="1600"/>
              <a:t>In this example, the subscribed topic can be used to receive additional 'control’ actions from a remote client publishing to the same topic. </a:t>
            </a:r>
          </a:p>
          <a:p>
            <a:pPr marL="342900" indent="-342900">
              <a:buFont typeface="+mj-lt"/>
              <a:buAutoNum type="arabicPeriod"/>
            </a:pPr>
            <a:r>
              <a:rPr lang="en-US" sz="1600"/>
              <a:t>Change the LED state on the host board</a:t>
            </a:r>
          </a:p>
          <a:p>
            <a:r>
              <a:rPr lang="en-US" sz="1600"/>
              <a:t>To monitor the data sent and received, to/from the topics, a MQTT client can be installed on a PC, smartphone or tablet. Subscribing to the configured topics, allows the client to be notified every time the device publishes data to this topic.</a:t>
            </a:r>
          </a:p>
          <a:p>
            <a:r>
              <a:rPr lang="en-US" sz="1600" b="1"/>
              <a:t>Requirements</a:t>
            </a:r>
          </a:p>
          <a:p>
            <a:pPr lvl="1"/>
            <a:r>
              <a:rPr lang="en-US" sz="1600"/>
              <a:t>A X-NUCLEO-67W61M1 Wi-Fi Expansion board.</a:t>
            </a:r>
          </a:p>
          <a:p>
            <a:pPr lvl="1"/>
            <a:r>
              <a:rPr lang="en-US" sz="1600"/>
              <a:t>A NUCLEO-U575ZI-Q Host board.</a:t>
            </a:r>
          </a:p>
          <a:p>
            <a:pPr lvl="1"/>
            <a:r>
              <a:rPr lang="en-US" sz="1600"/>
              <a:t>A Wi-Fi Access Point with internet access and no firewall blocking the MQTT requests.</a:t>
            </a:r>
          </a:p>
          <a:p>
            <a:pPr lvl="1"/>
            <a:r>
              <a:rPr lang="en-US" sz="1600"/>
              <a:t>[Optional] A X-NUCLEO-IKS4A1 Environmental sensors expansion board.</a:t>
            </a:r>
          </a:p>
        </p:txBody>
      </p:sp>
      <p:sp>
        <p:nvSpPr>
          <p:cNvPr id="4" name="Title 3">
            <a:extLst>
              <a:ext uri="{FF2B5EF4-FFF2-40B4-BE49-F238E27FC236}">
                <a16:creationId xmlns:a16="http://schemas.microsoft.com/office/drawing/2014/main" id="{6488A00D-3023-CF86-5A04-B35DD0F60841}"/>
              </a:ext>
            </a:extLst>
          </p:cNvPr>
          <p:cNvSpPr>
            <a:spLocks noGrp="1"/>
          </p:cNvSpPr>
          <p:nvPr>
            <p:ph type="title"/>
          </p:nvPr>
        </p:nvSpPr>
        <p:spPr/>
        <p:txBody>
          <a:bodyPr/>
          <a:lstStyle/>
          <a:p>
            <a:r>
              <a:rPr lang="en-US"/>
              <a:t>ST67W6X MQTT</a:t>
            </a:r>
            <a:br>
              <a:rPr lang="en-US"/>
            </a:br>
            <a:r>
              <a:rPr lang="en-US" sz="2400"/>
              <a:t>Overview</a:t>
            </a:r>
          </a:p>
        </p:txBody>
      </p:sp>
    </p:spTree>
    <p:extLst>
      <p:ext uri="{BB962C8B-B14F-4D97-AF65-F5344CB8AC3E}">
        <p14:creationId xmlns:p14="http://schemas.microsoft.com/office/powerpoint/2010/main" val="40972716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88A00D-3023-CF86-5A04-B35DD0F60841}"/>
              </a:ext>
            </a:extLst>
          </p:cNvPr>
          <p:cNvSpPr>
            <a:spLocks noGrp="1"/>
          </p:cNvSpPr>
          <p:nvPr>
            <p:ph type="title"/>
          </p:nvPr>
        </p:nvSpPr>
        <p:spPr/>
        <p:txBody>
          <a:bodyPr/>
          <a:lstStyle/>
          <a:p>
            <a:r>
              <a:rPr lang="en-US"/>
              <a:t>ST67W6X MQTT</a:t>
            </a:r>
            <a:br>
              <a:rPr lang="en-US"/>
            </a:br>
            <a:r>
              <a:rPr lang="en-US" sz="2400"/>
              <a:t>Topology</a:t>
            </a:r>
          </a:p>
        </p:txBody>
      </p:sp>
      <p:pic>
        <p:nvPicPr>
          <p:cNvPr id="8" name="Graphic 7">
            <a:extLst>
              <a:ext uri="{FF2B5EF4-FFF2-40B4-BE49-F238E27FC236}">
                <a16:creationId xmlns:a16="http://schemas.microsoft.com/office/drawing/2014/main" id="{4C1D80A6-083C-BEE4-A32C-FAA16A404A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36712" y="1539922"/>
            <a:ext cx="952500" cy="952500"/>
          </a:xfrm>
          <a:prstGeom prst="rect">
            <a:avLst/>
          </a:prstGeom>
        </p:spPr>
      </p:pic>
      <p:pic>
        <p:nvPicPr>
          <p:cNvPr id="9" name="Graphic 8">
            <a:extLst>
              <a:ext uri="{FF2B5EF4-FFF2-40B4-BE49-F238E27FC236}">
                <a16:creationId xmlns:a16="http://schemas.microsoft.com/office/drawing/2014/main" id="{711E7625-1294-C00C-93AB-320C32BAEE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5777353" y="1494724"/>
            <a:ext cx="952500" cy="952500"/>
          </a:xfrm>
          <a:prstGeom prst="rect">
            <a:avLst/>
          </a:prstGeom>
        </p:spPr>
      </p:pic>
      <p:pic>
        <p:nvPicPr>
          <p:cNvPr id="10" name="Graphic 9">
            <a:extLst>
              <a:ext uri="{FF2B5EF4-FFF2-40B4-BE49-F238E27FC236}">
                <a16:creationId xmlns:a16="http://schemas.microsoft.com/office/drawing/2014/main" id="{80409620-5F16-CFBE-B6D8-29D5D4673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411" y="4897944"/>
            <a:ext cx="2059916" cy="1512751"/>
          </a:xfrm>
          <a:prstGeom prst="rect">
            <a:avLst/>
          </a:prstGeom>
        </p:spPr>
      </p:pic>
      <p:sp>
        <p:nvSpPr>
          <p:cNvPr id="12" name="TextBox 11">
            <a:extLst>
              <a:ext uri="{FF2B5EF4-FFF2-40B4-BE49-F238E27FC236}">
                <a16:creationId xmlns:a16="http://schemas.microsoft.com/office/drawing/2014/main" id="{ACD08270-0BED-A3E4-A166-1F23328FA061}"/>
              </a:ext>
            </a:extLst>
          </p:cNvPr>
          <p:cNvSpPr txBox="1"/>
          <p:nvPr/>
        </p:nvSpPr>
        <p:spPr>
          <a:xfrm>
            <a:off x="2051459" y="4617200"/>
            <a:ext cx="1338828" cy="369332"/>
          </a:xfrm>
          <a:prstGeom prst="rect">
            <a:avLst/>
          </a:prstGeom>
          <a:noFill/>
        </p:spPr>
        <p:txBody>
          <a:bodyPr wrap="none" rtlCol="0">
            <a:spAutoFit/>
          </a:bodyPr>
          <a:lstStyle/>
          <a:p>
            <a:pPr algn="l"/>
            <a:r>
              <a:rPr lang="en-US" b="1">
                <a:solidFill>
                  <a:schemeClr val="accent3"/>
                </a:solidFill>
              </a:rPr>
              <a:t>USB serial</a:t>
            </a:r>
          </a:p>
        </p:txBody>
      </p:sp>
      <p:sp>
        <p:nvSpPr>
          <p:cNvPr id="13" name="TextBox 12">
            <a:extLst>
              <a:ext uri="{FF2B5EF4-FFF2-40B4-BE49-F238E27FC236}">
                <a16:creationId xmlns:a16="http://schemas.microsoft.com/office/drawing/2014/main" id="{6259EFB3-1DCF-2EF8-A498-242ECA28F52C}"/>
              </a:ext>
            </a:extLst>
          </p:cNvPr>
          <p:cNvSpPr txBox="1"/>
          <p:nvPr/>
        </p:nvSpPr>
        <p:spPr>
          <a:xfrm>
            <a:off x="1288768" y="6193549"/>
            <a:ext cx="2591479" cy="369332"/>
          </a:xfrm>
          <a:prstGeom prst="rect">
            <a:avLst/>
          </a:prstGeom>
          <a:noFill/>
        </p:spPr>
        <p:txBody>
          <a:bodyPr wrap="none" rtlCol="0">
            <a:spAutoFit/>
          </a:bodyPr>
          <a:lstStyle/>
          <a:p>
            <a:pPr algn="l"/>
            <a:r>
              <a:rPr lang="en-US"/>
              <a:t>PC with Hyper Terminal</a:t>
            </a:r>
          </a:p>
        </p:txBody>
      </p:sp>
      <p:pic>
        <p:nvPicPr>
          <p:cNvPr id="14" name="Graphic 13">
            <a:extLst>
              <a:ext uri="{FF2B5EF4-FFF2-40B4-BE49-F238E27FC236}">
                <a16:creationId xmlns:a16="http://schemas.microsoft.com/office/drawing/2014/main" id="{2DD71B91-57CB-656C-C1C3-B1C48FEF23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5857" y="1586259"/>
            <a:ext cx="952500" cy="952500"/>
          </a:xfrm>
          <a:prstGeom prst="rect">
            <a:avLst/>
          </a:prstGeom>
        </p:spPr>
      </p:pic>
      <p:sp>
        <p:nvSpPr>
          <p:cNvPr id="16" name="TextBox 15">
            <a:extLst>
              <a:ext uri="{FF2B5EF4-FFF2-40B4-BE49-F238E27FC236}">
                <a16:creationId xmlns:a16="http://schemas.microsoft.com/office/drawing/2014/main" id="{A2C5908C-D887-AA61-57B1-C0420D372BDB}"/>
              </a:ext>
            </a:extLst>
          </p:cNvPr>
          <p:cNvSpPr txBox="1"/>
          <p:nvPr/>
        </p:nvSpPr>
        <p:spPr>
          <a:xfrm>
            <a:off x="8991426" y="1248057"/>
            <a:ext cx="966931" cy="369332"/>
          </a:xfrm>
          <a:prstGeom prst="rect">
            <a:avLst/>
          </a:prstGeom>
          <a:noFill/>
        </p:spPr>
        <p:txBody>
          <a:bodyPr wrap="none" rtlCol="0">
            <a:spAutoFit/>
          </a:bodyPr>
          <a:lstStyle/>
          <a:p>
            <a:pPr algn="l"/>
            <a:r>
              <a:rPr lang="en-US"/>
              <a:t>Internet</a:t>
            </a:r>
          </a:p>
        </p:txBody>
      </p:sp>
      <p:sp>
        <p:nvSpPr>
          <p:cNvPr id="17" name="TextBox 16">
            <a:extLst>
              <a:ext uri="{FF2B5EF4-FFF2-40B4-BE49-F238E27FC236}">
                <a16:creationId xmlns:a16="http://schemas.microsoft.com/office/drawing/2014/main" id="{A0DD2239-3A20-72D3-9B14-935133D78B5A}"/>
              </a:ext>
            </a:extLst>
          </p:cNvPr>
          <p:cNvSpPr txBox="1"/>
          <p:nvPr/>
        </p:nvSpPr>
        <p:spPr>
          <a:xfrm>
            <a:off x="5253289" y="1501261"/>
            <a:ext cx="746871" cy="369332"/>
          </a:xfrm>
          <a:prstGeom prst="rect">
            <a:avLst/>
          </a:prstGeom>
          <a:noFill/>
        </p:spPr>
        <p:txBody>
          <a:bodyPr wrap="none" rtlCol="0">
            <a:spAutoFit/>
          </a:bodyPr>
          <a:lstStyle/>
          <a:p>
            <a:pPr algn="l"/>
            <a:r>
              <a:rPr lang="en-US" b="1">
                <a:solidFill>
                  <a:schemeClr val="accent3"/>
                </a:solidFill>
              </a:rPr>
              <a:t>Wi-Fi</a:t>
            </a:r>
          </a:p>
        </p:txBody>
      </p:sp>
      <p:sp>
        <p:nvSpPr>
          <p:cNvPr id="18" name="TextBox 17">
            <a:extLst>
              <a:ext uri="{FF2B5EF4-FFF2-40B4-BE49-F238E27FC236}">
                <a16:creationId xmlns:a16="http://schemas.microsoft.com/office/drawing/2014/main" id="{29AF9D7C-54F0-19AA-6F54-36B425643F3F}"/>
              </a:ext>
            </a:extLst>
          </p:cNvPr>
          <p:cNvSpPr txBox="1"/>
          <p:nvPr/>
        </p:nvSpPr>
        <p:spPr>
          <a:xfrm>
            <a:off x="1007568" y="1535466"/>
            <a:ext cx="1567609" cy="369332"/>
          </a:xfrm>
          <a:prstGeom prst="rect">
            <a:avLst/>
          </a:prstGeom>
          <a:noFill/>
        </p:spPr>
        <p:txBody>
          <a:bodyPr wrap="none" rtlCol="0">
            <a:spAutoFit/>
          </a:bodyPr>
          <a:lstStyle/>
          <a:p>
            <a:pPr algn="l"/>
            <a:r>
              <a:rPr lang="en-US" b="1">
                <a:solidFill>
                  <a:schemeClr val="accent3"/>
                </a:solidFill>
              </a:rPr>
              <a:t>Wi-Fi station</a:t>
            </a:r>
          </a:p>
        </p:txBody>
      </p:sp>
      <p:sp>
        <p:nvSpPr>
          <p:cNvPr id="19" name="Rectangle 18">
            <a:extLst>
              <a:ext uri="{FF2B5EF4-FFF2-40B4-BE49-F238E27FC236}">
                <a16:creationId xmlns:a16="http://schemas.microsoft.com/office/drawing/2014/main" id="{EB3B04AE-3AE3-DD8F-6359-0C0F30B6995D}"/>
              </a:ext>
            </a:extLst>
          </p:cNvPr>
          <p:cNvSpPr/>
          <p:nvPr/>
        </p:nvSpPr>
        <p:spPr>
          <a:xfrm>
            <a:off x="993939" y="1503572"/>
            <a:ext cx="4233066" cy="30901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err="1"/>
          </a:p>
        </p:txBody>
      </p:sp>
      <p:grpSp>
        <p:nvGrpSpPr>
          <p:cNvPr id="20" name="Group 19">
            <a:extLst>
              <a:ext uri="{FF2B5EF4-FFF2-40B4-BE49-F238E27FC236}">
                <a16:creationId xmlns:a16="http://schemas.microsoft.com/office/drawing/2014/main" id="{A0E8D31F-4AAC-ABA8-D45C-B665971D40B9}"/>
              </a:ext>
            </a:extLst>
          </p:cNvPr>
          <p:cNvGrpSpPr/>
          <p:nvPr/>
        </p:nvGrpSpPr>
        <p:grpSpPr>
          <a:xfrm>
            <a:off x="1134691" y="1612679"/>
            <a:ext cx="2667454" cy="2394034"/>
            <a:chOff x="2363565" y="235443"/>
            <a:chExt cx="6876288" cy="6171454"/>
          </a:xfrm>
        </p:grpSpPr>
        <p:pic>
          <p:nvPicPr>
            <p:cNvPr id="21" name="Picture 20" descr="A white electronic board with black and blue components&#10;&#10;Description automatically generated with medium confidence">
              <a:extLst>
                <a:ext uri="{FF2B5EF4-FFF2-40B4-BE49-F238E27FC236}">
                  <a16:creationId xmlns:a16="http://schemas.microsoft.com/office/drawing/2014/main" id="{D8082815-C434-EAF8-AC6C-3186C054D3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3565" y="1274065"/>
              <a:ext cx="6876288" cy="5132832"/>
            </a:xfrm>
            <a:prstGeom prst="rect">
              <a:avLst/>
            </a:prstGeom>
          </p:spPr>
        </p:pic>
        <p:pic>
          <p:nvPicPr>
            <p:cNvPr id="22" name="Picture 21">
              <a:extLst>
                <a:ext uri="{FF2B5EF4-FFF2-40B4-BE49-F238E27FC236}">
                  <a16:creationId xmlns:a16="http://schemas.microsoft.com/office/drawing/2014/main" id="{80DFF981-29A1-2AF5-BD88-606F7187817C}"/>
                </a:ext>
              </a:extLst>
            </p:cNvPr>
            <p:cNvPicPr>
              <a:picLocks noChangeAspect="1"/>
            </p:cNvPicPr>
            <p:nvPr/>
          </p:nvPicPr>
          <p:blipFill>
            <a:blip r:embed="rId9"/>
            <a:stretch>
              <a:fillRect/>
            </a:stretch>
          </p:blipFill>
          <p:spPr>
            <a:xfrm>
              <a:off x="4834068" y="235443"/>
              <a:ext cx="4405785" cy="3873996"/>
            </a:xfrm>
            <a:prstGeom prst="rect">
              <a:avLst/>
            </a:prstGeom>
          </p:spPr>
        </p:pic>
      </p:grpSp>
      <p:sp>
        <p:nvSpPr>
          <p:cNvPr id="23" name="TextBox 22">
            <a:extLst>
              <a:ext uri="{FF2B5EF4-FFF2-40B4-BE49-F238E27FC236}">
                <a16:creationId xmlns:a16="http://schemas.microsoft.com/office/drawing/2014/main" id="{E0AE3314-4ECD-466D-8287-2550AD0AE97E}"/>
              </a:ext>
            </a:extLst>
          </p:cNvPr>
          <p:cNvSpPr txBox="1"/>
          <p:nvPr/>
        </p:nvSpPr>
        <p:spPr>
          <a:xfrm>
            <a:off x="1823986" y="571394"/>
            <a:ext cx="2505814" cy="923330"/>
          </a:xfrm>
          <a:prstGeom prst="rect">
            <a:avLst/>
          </a:prstGeom>
          <a:noFill/>
        </p:spPr>
        <p:txBody>
          <a:bodyPr wrap="none" rtlCol="0">
            <a:spAutoFit/>
          </a:bodyPr>
          <a:lstStyle/>
          <a:p>
            <a:pPr algn="ctr"/>
            <a:r>
              <a:rPr lang="en-US" b="1"/>
              <a:t>NUCLEO-U575ZI-Q</a:t>
            </a:r>
            <a:br>
              <a:rPr lang="en-US" b="1"/>
            </a:br>
            <a:r>
              <a:rPr lang="en-US" b="1"/>
              <a:t>X-NUCLEO-67W61M1</a:t>
            </a:r>
          </a:p>
          <a:p>
            <a:pPr algn="ctr"/>
            <a:r>
              <a:rPr lang="en-US" b="1" i="0">
                <a:solidFill>
                  <a:srgbClr val="03234B"/>
                </a:solidFill>
                <a:effectLst/>
                <a:latin typeface="Arial" panose="020B0604020202020204" pitchFamily="34" charset="0"/>
              </a:rPr>
              <a:t>X-NUCLEO-IKS4A1</a:t>
            </a:r>
          </a:p>
        </p:txBody>
      </p:sp>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810B8329-4363-8BFB-38A4-AAC046A09BAE}"/>
                  </a:ext>
                </a:extLst>
              </p:cNvPr>
              <p:cNvGraphicFramePr>
                <a:graphicFrameLocks noChangeAspect="1"/>
              </p:cNvGraphicFramePr>
              <p:nvPr/>
            </p:nvGraphicFramePr>
            <p:xfrm>
              <a:off x="3228643" y="3324954"/>
              <a:ext cx="1624910" cy="1157419"/>
            </p:xfrm>
            <a:graphic>
              <a:graphicData uri="http://schemas.microsoft.com/office/drawing/2017/model3d">
                <am3d:model3d r:embed="rId10">
                  <am3d:spPr>
                    <a:xfrm>
                      <a:off x="0" y="0"/>
                      <a:ext cx="1624910" cy="1157419"/>
                    </a:xfrm>
                    <a:prstGeom prst="rect">
                      <a:avLst/>
                    </a:prstGeom>
                  </am3d:spPr>
                  <am3d:camera>
                    <am3d:pos x="0" y="0" z="57675068"/>
                    <am3d:up dx="0" dy="36000000" dz="0"/>
                    <am3d:lookAt x="0" y="0" z="0"/>
                    <am3d:perspective fov="2700000"/>
                  </am3d:camera>
                  <am3d:trans>
                    <am3d:meterPerModelUnit n="1154734" d="1000000"/>
                    <am3d:preTrans dx="540418" dy="2057738" dz="-12990764"/>
                    <am3d:scale>
                      <am3d:sx n="1000000" d="1000000"/>
                      <am3d:sy n="1000000" d="1000000"/>
                      <am3d:sz n="1000000" d="1000000"/>
                    </am3d:scale>
                    <am3d:rot/>
                    <am3d:postTrans dx="0" dy="0" dz="0"/>
                  </am3d:trans>
                  <am3d:raster rName="Office3DRenderer" rVer="16.0.8326">
                    <am3d:blip r:embed="rId11"/>
                  </am3d:raster>
                  <am3d:objViewport viewportSz="21470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810B8329-4363-8BFB-38A4-AAC046A09BAE}"/>
                  </a:ext>
                </a:extLst>
              </p:cNvPr>
              <p:cNvPicPr>
                <a:picLocks noGrp="1" noRot="1" noChangeAspect="1" noMove="1" noResize="1" noEditPoints="1" noAdjustHandles="1" noChangeArrowheads="1" noChangeShapeType="1" noCrop="1"/>
              </p:cNvPicPr>
              <p:nvPr/>
            </p:nvPicPr>
            <p:blipFill>
              <a:blip r:embed="rId11"/>
              <a:stretch>
                <a:fillRect/>
              </a:stretch>
            </p:blipFill>
            <p:spPr>
              <a:xfrm>
                <a:off x="3228643" y="3324954"/>
                <a:ext cx="1624910" cy="1157419"/>
              </a:xfrm>
              <a:prstGeom prst="rect">
                <a:avLst/>
              </a:prstGeom>
            </p:spPr>
          </p:pic>
        </mc:Fallback>
      </mc:AlternateContent>
      <p:pic>
        <p:nvPicPr>
          <p:cNvPr id="25" name="Picture 2" descr="HiveMQ - Enterprise ready MQTT to move your IoT data">
            <a:extLst>
              <a:ext uri="{FF2B5EF4-FFF2-40B4-BE49-F238E27FC236}">
                <a16:creationId xmlns:a16="http://schemas.microsoft.com/office/drawing/2014/main" id="{73615417-C9C1-9E95-4F2A-3BAD68C45B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14729" y="4206103"/>
            <a:ext cx="1110496" cy="6601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cloud-internet-symbol | Stream Circle">
            <a:extLst>
              <a:ext uri="{FF2B5EF4-FFF2-40B4-BE49-F238E27FC236}">
                <a16:creationId xmlns:a16="http://schemas.microsoft.com/office/drawing/2014/main" id="{C1824147-519B-255E-77E8-51D336C2A06E}"/>
              </a:ext>
            </a:extLst>
          </p:cNvPr>
          <p:cNvPicPr>
            <a:picLocks noChangeAspect="1" noChangeArrowheads="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72237" y="3500414"/>
            <a:ext cx="1836959" cy="18369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7284AF4B-4037-A5FD-C542-446138229370}"/>
              </a:ext>
            </a:extLst>
          </p:cNvPr>
          <p:cNvPicPr>
            <a:picLocks noChangeAspect="1"/>
          </p:cNvPicPr>
          <p:nvPr/>
        </p:nvPicPr>
        <p:blipFill>
          <a:blip r:embed="rId14"/>
          <a:stretch>
            <a:fillRect/>
          </a:stretch>
        </p:blipFill>
        <p:spPr>
          <a:xfrm>
            <a:off x="6583708" y="3429000"/>
            <a:ext cx="2775593" cy="1573511"/>
          </a:xfrm>
          <a:prstGeom prst="roundRect">
            <a:avLst>
              <a:gd name="adj" fmla="val 268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TextBox 27">
            <a:extLst>
              <a:ext uri="{FF2B5EF4-FFF2-40B4-BE49-F238E27FC236}">
                <a16:creationId xmlns:a16="http://schemas.microsoft.com/office/drawing/2014/main" id="{942AA00A-7CA1-0FFD-DBCB-A4E34AB49EED}"/>
              </a:ext>
            </a:extLst>
          </p:cNvPr>
          <p:cNvSpPr txBox="1"/>
          <p:nvPr/>
        </p:nvSpPr>
        <p:spPr>
          <a:xfrm>
            <a:off x="6706514" y="4977111"/>
            <a:ext cx="2775593" cy="369332"/>
          </a:xfrm>
          <a:prstGeom prst="rect">
            <a:avLst/>
          </a:prstGeom>
          <a:noFill/>
        </p:spPr>
        <p:txBody>
          <a:bodyPr wrap="square" rtlCol="0">
            <a:spAutoFit/>
          </a:bodyPr>
          <a:lstStyle/>
          <a:p>
            <a:pPr algn="ctr"/>
            <a:r>
              <a:rPr lang="fr-FR" sz="1800" b="1" i="0" u="none" strike="noStrike">
                <a:solidFill>
                  <a:srgbClr val="03234B"/>
                </a:solidFill>
                <a:effectLst/>
                <a:latin typeface="Arial" panose="020B0604020202020204" pitchFamily="34" charset="0"/>
              </a:rPr>
              <a:t>MQTT </a:t>
            </a:r>
            <a:r>
              <a:rPr lang="fr-FR" sz="1800" b="1" i="0" u="none" strike="noStrike" err="1">
                <a:solidFill>
                  <a:srgbClr val="03234B"/>
                </a:solidFill>
                <a:effectLst/>
                <a:latin typeface="Arial" panose="020B0604020202020204" pitchFamily="34" charset="0"/>
              </a:rPr>
              <a:t>dashboard</a:t>
            </a:r>
            <a:endParaRPr lang="en-US" sz="1400" b="1">
              <a:solidFill>
                <a:srgbClr val="00B0F0"/>
              </a:solidFill>
              <a:latin typeface="Arial Narrow" panose="020B0606020202030204" pitchFamily="34" charset="0"/>
            </a:endParaRPr>
          </a:p>
        </p:txBody>
      </p:sp>
      <p:sp>
        <p:nvSpPr>
          <p:cNvPr id="31" name="TextBox 30">
            <a:extLst>
              <a:ext uri="{FF2B5EF4-FFF2-40B4-BE49-F238E27FC236}">
                <a16:creationId xmlns:a16="http://schemas.microsoft.com/office/drawing/2014/main" id="{5ECD6A26-3820-69E7-EB3D-1942BEE85BA8}"/>
              </a:ext>
            </a:extLst>
          </p:cNvPr>
          <p:cNvSpPr txBox="1"/>
          <p:nvPr/>
        </p:nvSpPr>
        <p:spPr>
          <a:xfrm>
            <a:off x="10153438" y="4977111"/>
            <a:ext cx="1680950" cy="369332"/>
          </a:xfrm>
          <a:prstGeom prst="rect">
            <a:avLst/>
          </a:prstGeom>
          <a:noFill/>
        </p:spPr>
        <p:txBody>
          <a:bodyPr wrap="square" rtlCol="0">
            <a:spAutoFit/>
          </a:bodyPr>
          <a:lstStyle/>
          <a:p>
            <a:pPr algn="ctr"/>
            <a:r>
              <a:rPr lang="fr-FR" sz="1800" b="1" i="0" u="none" strike="noStrike">
                <a:solidFill>
                  <a:srgbClr val="03234B"/>
                </a:solidFill>
                <a:effectLst/>
                <a:latin typeface="Arial" panose="020B0604020202020204" pitchFamily="34" charset="0"/>
              </a:rPr>
              <a:t>MQTT </a:t>
            </a:r>
            <a:r>
              <a:rPr lang="fr-FR" b="1">
                <a:solidFill>
                  <a:srgbClr val="03234B"/>
                </a:solidFill>
                <a:latin typeface="Arial" panose="020B0604020202020204" pitchFamily="34" charset="0"/>
              </a:rPr>
              <a:t>Broker</a:t>
            </a:r>
            <a:endParaRPr lang="en-US" sz="1400" b="1">
              <a:solidFill>
                <a:srgbClr val="00B0F0"/>
              </a:solidFill>
              <a:latin typeface="Arial Narrow" panose="020B0606020202030204" pitchFamily="34" charset="0"/>
            </a:endParaRPr>
          </a:p>
        </p:txBody>
      </p:sp>
      <p:cxnSp>
        <p:nvCxnSpPr>
          <p:cNvPr id="11" name="Straight Arrow Connector 10">
            <a:extLst>
              <a:ext uri="{FF2B5EF4-FFF2-40B4-BE49-F238E27FC236}">
                <a16:creationId xmlns:a16="http://schemas.microsoft.com/office/drawing/2014/main" id="{E63241C4-246C-B423-B70E-9ED92E656B2D}"/>
              </a:ext>
            </a:extLst>
          </p:cNvPr>
          <p:cNvCxnSpPr>
            <a:cxnSpLocks/>
          </p:cNvCxnSpPr>
          <p:nvPr/>
        </p:nvCxnSpPr>
        <p:spPr>
          <a:xfrm flipV="1">
            <a:off x="2093050" y="4006713"/>
            <a:ext cx="0" cy="1056941"/>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Wireless router with solid fill">
            <a:extLst>
              <a:ext uri="{FF2B5EF4-FFF2-40B4-BE49-F238E27FC236}">
                <a16:creationId xmlns:a16="http://schemas.microsoft.com/office/drawing/2014/main" id="{32C30EE0-5797-8971-6642-CADEA2410F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95634" y="1533470"/>
            <a:ext cx="1251146" cy="1251146"/>
          </a:xfrm>
          <a:prstGeom prst="rect">
            <a:avLst/>
          </a:prstGeom>
        </p:spPr>
      </p:pic>
      <p:cxnSp>
        <p:nvCxnSpPr>
          <p:cNvPr id="49" name="Straight Arrow Connector 48">
            <a:extLst>
              <a:ext uri="{FF2B5EF4-FFF2-40B4-BE49-F238E27FC236}">
                <a16:creationId xmlns:a16="http://schemas.microsoft.com/office/drawing/2014/main" id="{30EF0ED8-579D-48A9-9A1D-12F36B5505F9}"/>
              </a:ext>
            </a:extLst>
          </p:cNvPr>
          <p:cNvCxnSpPr>
            <a:cxnSpLocks/>
            <a:endCxn id="14" idx="1"/>
          </p:cNvCxnSpPr>
          <p:nvPr/>
        </p:nvCxnSpPr>
        <p:spPr>
          <a:xfrm>
            <a:off x="7598235" y="2062509"/>
            <a:ext cx="1407622" cy="0"/>
          </a:xfrm>
          <a:prstGeom prst="straightConnector1">
            <a:avLst/>
          </a:prstGeom>
          <a:ln w="38100">
            <a:solidFill>
              <a:schemeClr val="accent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3B085-A0BD-5CE4-BB8B-8705057C5BCF}"/>
              </a:ext>
            </a:extLst>
          </p:cNvPr>
          <p:cNvCxnSpPr>
            <a:cxnSpLocks/>
            <a:stCxn id="27" idx="0"/>
          </p:cNvCxnSpPr>
          <p:nvPr/>
        </p:nvCxnSpPr>
        <p:spPr>
          <a:xfrm flipV="1">
            <a:off x="7971505" y="2492422"/>
            <a:ext cx="1108364" cy="936578"/>
          </a:xfrm>
          <a:prstGeom prst="straightConnector1">
            <a:avLst/>
          </a:prstGeom>
          <a:ln w="38100">
            <a:solidFill>
              <a:schemeClr val="accent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9312439-A3E5-018F-FC31-C4066C4D076F}"/>
              </a:ext>
            </a:extLst>
          </p:cNvPr>
          <p:cNvCxnSpPr>
            <a:cxnSpLocks/>
            <a:stCxn id="26" idx="0"/>
          </p:cNvCxnSpPr>
          <p:nvPr/>
        </p:nvCxnSpPr>
        <p:spPr>
          <a:xfrm flipH="1" flipV="1">
            <a:off x="9890760" y="2503052"/>
            <a:ext cx="1099957" cy="997362"/>
          </a:xfrm>
          <a:prstGeom prst="straightConnector1">
            <a:avLst/>
          </a:prstGeom>
          <a:ln w="38100">
            <a:solidFill>
              <a:schemeClr val="accent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39CB364-C84C-D896-CCA5-300563D0EF8E}"/>
              </a:ext>
            </a:extLst>
          </p:cNvPr>
          <p:cNvSpPr txBox="1"/>
          <p:nvPr/>
        </p:nvSpPr>
        <p:spPr>
          <a:xfrm>
            <a:off x="6253603" y="976198"/>
            <a:ext cx="1518364" cy="646331"/>
          </a:xfrm>
          <a:prstGeom prst="rect">
            <a:avLst/>
          </a:prstGeom>
          <a:noFill/>
        </p:spPr>
        <p:txBody>
          <a:bodyPr wrap="none" rtlCol="0">
            <a:spAutoFit/>
          </a:bodyPr>
          <a:lstStyle/>
          <a:p>
            <a:pPr algn="ctr"/>
            <a:r>
              <a:rPr lang="en-US"/>
              <a:t>Wi-Fi</a:t>
            </a:r>
            <a:br>
              <a:rPr lang="en-US"/>
            </a:br>
            <a:r>
              <a:rPr lang="en-US"/>
              <a:t>Access Point</a:t>
            </a:r>
          </a:p>
        </p:txBody>
      </p:sp>
    </p:spTree>
    <p:extLst>
      <p:ext uri="{BB962C8B-B14F-4D97-AF65-F5344CB8AC3E}">
        <p14:creationId xmlns:p14="http://schemas.microsoft.com/office/powerpoint/2010/main" val="87493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23148A7-27EB-0F30-B8C8-7B24D1163C72}"/>
              </a:ext>
            </a:extLst>
          </p:cNvPr>
          <p:cNvSpPr>
            <a:spLocks noGrp="1"/>
          </p:cNvSpPr>
          <p:nvPr>
            <p:ph idx="1"/>
          </p:nvPr>
        </p:nvSpPr>
        <p:spPr/>
        <p:txBody>
          <a:bodyPr/>
          <a:lstStyle/>
          <a:p>
            <a:r>
              <a:rPr lang="en-US"/>
              <a:t>Initialization of Wi-Fi, Net and MQTT modules in the Network Coprocessor.</a:t>
            </a:r>
          </a:p>
          <a:p>
            <a:r>
              <a:rPr lang="en-US"/>
              <a:t>Wi-Fi connection establishment with the local Access Point.</a:t>
            </a:r>
          </a:p>
          <a:p>
            <a:r>
              <a:rPr lang="en-US"/>
              <a:t>Synchronization of local time in using the Network Coprocessor SNTP client.</a:t>
            </a:r>
          </a:p>
          <a:p>
            <a:r>
              <a:rPr lang="en-US"/>
              <a:t>Initialization of MEMS expansion board to get environmental sensor values.</a:t>
            </a:r>
          </a:p>
          <a:p>
            <a:r>
              <a:rPr lang="en-US"/>
              <a:t>Connection of MQTT Client to a remote MQTT broker.</a:t>
            </a:r>
          </a:p>
          <a:p>
            <a:r>
              <a:rPr lang="en-US"/>
              <a:t>MQTT topic subscription to receive messages from cloud.</a:t>
            </a:r>
          </a:p>
          <a:p>
            <a:r>
              <a:rPr lang="en-US"/>
              <a:t>Periodic publication of message including:</a:t>
            </a:r>
          </a:p>
          <a:p>
            <a:pPr lvl="1"/>
            <a:r>
              <a:rPr lang="en-US"/>
              <a:t>Environmental sensor values**</a:t>
            </a:r>
          </a:p>
          <a:p>
            <a:pPr lvl="1"/>
            <a:r>
              <a:rPr lang="en-US"/>
              <a:t>Local time</a:t>
            </a:r>
          </a:p>
          <a:p>
            <a:pPr lvl="1"/>
            <a:r>
              <a:rPr lang="en-US"/>
              <a:t>RSSI of Access Point</a:t>
            </a:r>
          </a:p>
        </p:txBody>
      </p:sp>
      <p:sp>
        <p:nvSpPr>
          <p:cNvPr id="4" name="Title 3">
            <a:extLst>
              <a:ext uri="{FF2B5EF4-FFF2-40B4-BE49-F238E27FC236}">
                <a16:creationId xmlns:a16="http://schemas.microsoft.com/office/drawing/2014/main" id="{6488A00D-3023-CF86-5A04-B35DD0F60841}"/>
              </a:ext>
            </a:extLst>
          </p:cNvPr>
          <p:cNvSpPr>
            <a:spLocks noGrp="1"/>
          </p:cNvSpPr>
          <p:nvPr>
            <p:ph type="title"/>
          </p:nvPr>
        </p:nvSpPr>
        <p:spPr/>
        <p:txBody>
          <a:bodyPr/>
          <a:lstStyle/>
          <a:p>
            <a:r>
              <a:rPr lang="en-US"/>
              <a:t>ST67W6X MQTT</a:t>
            </a:r>
            <a:br>
              <a:rPr lang="en-US"/>
            </a:br>
            <a:r>
              <a:rPr lang="en-US" sz="2400"/>
              <a:t>Usage</a:t>
            </a:r>
          </a:p>
        </p:txBody>
      </p:sp>
      <p:sp>
        <p:nvSpPr>
          <p:cNvPr id="2" name="TextBox 1">
            <a:extLst>
              <a:ext uri="{FF2B5EF4-FFF2-40B4-BE49-F238E27FC236}">
                <a16:creationId xmlns:a16="http://schemas.microsoft.com/office/drawing/2014/main" id="{389E28D7-2DAF-663D-AFAD-A1D1AB9D2302}"/>
              </a:ext>
            </a:extLst>
          </p:cNvPr>
          <p:cNvSpPr txBox="1"/>
          <p:nvPr/>
        </p:nvSpPr>
        <p:spPr>
          <a:xfrm>
            <a:off x="1120461" y="6484513"/>
            <a:ext cx="9472412" cy="307777"/>
          </a:xfrm>
          <a:prstGeom prst="rect">
            <a:avLst/>
          </a:prstGeom>
          <a:noFill/>
        </p:spPr>
        <p:txBody>
          <a:bodyPr wrap="square" rtlCol="0">
            <a:spAutoFit/>
          </a:bodyPr>
          <a:lstStyle/>
          <a:p>
            <a:pPr algn="l"/>
            <a:r>
              <a:rPr lang="en-US" sz="1400"/>
              <a:t>**If MEMS board is not included these values will not be published</a:t>
            </a:r>
          </a:p>
        </p:txBody>
      </p:sp>
    </p:spTree>
    <p:extLst>
      <p:ext uri="{BB962C8B-B14F-4D97-AF65-F5344CB8AC3E}">
        <p14:creationId xmlns:p14="http://schemas.microsoft.com/office/powerpoint/2010/main" val="23409015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0306BF-DF91-9883-2490-C3E65F95E922}"/>
              </a:ext>
            </a:extLst>
          </p:cNvPr>
          <p:cNvSpPr>
            <a:spLocks noGrp="1"/>
          </p:cNvSpPr>
          <p:nvPr>
            <p:ph type="title"/>
          </p:nvPr>
        </p:nvSpPr>
        <p:spPr/>
        <p:txBody>
          <a:bodyPr/>
          <a:lstStyle/>
          <a:p>
            <a:r>
              <a:rPr lang="en-US"/>
              <a:t>MQTT Initialization process</a:t>
            </a:r>
          </a:p>
        </p:txBody>
      </p:sp>
      <p:pic>
        <p:nvPicPr>
          <p:cNvPr id="5" name="Picture 4">
            <a:extLst>
              <a:ext uri="{FF2B5EF4-FFF2-40B4-BE49-F238E27FC236}">
                <a16:creationId xmlns:a16="http://schemas.microsoft.com/office/drawing/2014/main" id="{0EECD73C-D727-4F23-FFBD-A7CF6E1E1EDF}"/>
              </a:ext>
            </a:extLst>
          </p:cNvPr>
          <p:cNvPicPr>
            <a:picLocks noChangeAspect="1"/>
          </p:cNvPicPr>
          <p:nvPr/>
        </p:nvPicPr>
        <p:blipFill>
          <a:blip r:embed="rId2"/>
          <a:stretch>
            <a:fillRect/>
          </a:stretch>
        </p:blipFill>
        <p:spPr>
          <a:xfrm>
            <a:off x="943426" y="1304924"/>
            <a:ext cx="10498819" cy="4502213"/>
          </a:xfrm>
          <a:prstGeom prst="rect">
            <a:avLst/>
          </a:prstGeom>
        </p:spPr>
      </p:pic>
    </p:spTree>
    <p:extLst>
      <p:ext uri="{BB962C8B-B14F-4D97-AF65-F5344CB8AC3E}">
        <p14:creationId xmlns:p14="http://schemas.microsoft.com/office/powerpoint/2010/main" val="38941896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9E183E-4A7C-9AEC-3AEC-3AEEEFD3F952}"/>
              </a:ext>
            </a:extLst>
          </p:cNvPr>
          <p:cNvSpPr>
            <a:spLocks noGrp="1"/>
          </p:cNvSpPr>
          <p:nvPr>
            <p:ph type="title"/>
          </p:nvPr>
        </p:nvSpPr>
        <p:spPr/>
        <p:txBody>
          <a:bodyPr/>
          <a:lstStyle/>
          <a:p>
            <a:r>
              <a:rPr lang="en-US"/>
              <a:t>MQTT Application Process</a:t>
            </a:r>
          </a:p>
        </p:txBody>
      </p:sp>
      <p:pic>
        <p:nvPicPr>
          <p:cNvPr id="5" name="Picture 4">
            <a:extLst>
              <a:ext uri="{FF2B5EF4-FFF2-40B4-BE49-F238E27FC236}">
                <a16:creationId xmlns:a16="http://schemas.microsoft.com/office/drawing/2014/main" id="{5980F2CA-BFCD-DAE2-3488-FA5372FEE534}"/>
              </a:ext>
            </a:extLst>
          </p:cNvPr>
          <p:cNvPicPr>
            <a:picLocks noChangeAspect="1"/>
          </p:cNvPicPr>
          <p:nvPr/>
        </p:nvPicPr>
        <p:blipFill>
          <a:blip r:embed="rId2"/>
          <a:stretch>
            <a:fillRect/>
          </a:stretch>
        </p:blipFill>
        <p:spPr>
          <a:xfrm>
            <a:off x="1182616" y="1554297"/>
            <a:ext cx="10114034" cy="4743371"/>
          </a:xfrm>
          <a:prstGeom prst="rect">
            <a:avLst/>
          </a:prstGeom>
        </p:spPr>
      </p:pic>
    </p:spTree>
    <p:extLst>
      <p:ext uri="{BB962C8B-B14F-4D97-AF65-F5344CB8AC3E}">
        <p14:creationId xmlns:p14="http://schemas.microsoft.com/office/powerpoint/2010/main" val="2159209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0EBDA-1AE5-9E79-6E85-4DAA456A14F5}"/>
              </a:ext>
            </a:extLst>
          </p:cNvPr>
          <p:cNvSpPr>
            <a:spLocks noGrp="1"/>
          </p:cNvSpPr>
          <p:nvPr>
            <p:ph idx="1"/>
          </p:nvPr>
        </p:nvSpPr>
        <p:spPr>
          <a:xfrm>
            <a:off x="429340" y="1220363"/>
            <a:ext cx="11591925" cy="4608512"/>
          </a:xfrm>
          <a:noFill/>
        </p:spPr>
        <p:txBody>
          <a:bodyPr/>
          <a:lstStyle/>
          <a:p>
            <a:r>
              <a:rPr lang="en-US"/>
              <a:t>Local Access Point credentials: </a:t>
            </a:r>
            <a:r>
              <a:rPr lang="en-US" sz="2000" i="1" err="1"/>
              <a:t>App_MQTT</a:t>
            </a:r>
            <a:r>
              <a:rPr lang="en-US" sz="2000" i="1"/>
              <a:t>\App\</a:t>
            </a:r>
            <a:r>
              <a:rPr lang="en-US" sz="2000" i="1" err="1"/>
              <a:t>app_config.h</a:t>
            </a:r>
            <a:endParaRPr lang="en-US" sz="2000" i="1"/>
          </a:p>
          <a:p>
            <a:pPr marL="269875" lvl="1" indent="0">
              <a:buNone/>
            </a:pPr>
            <a:r>
              <a:rPr lang="it-IT" sz="1400">
                <a:latin typeface="Courier New" panose="02070309020205020404" pitchFamily="49" charset="0"/>
                <a:cs typeface="Courier New" panose="02070309020205020404" pitchFamily="49" charset="0"/>
              </a:rPr>
              <a:t>#define WIFI_SSID              "ST_DEMO"</a:t>
            </a:r>
          </a:p>
          <a:p>
            <a:pPr marL="269875" lvl="1" indent="0">
              <a:buNone/>
            </a:pPr>
            <a:r>
              <a:rPr lang="it-IT" sz="1400">
                <a:latin typeface="Courier New" panose="02070309020205020404" pitchFamily="49" charset="0"/>
                <a:cs typeface="Courier New" panose="02070309020205020404" pitchFamily="49" charset="0"/>
              </a:rPr>
              <a:t>#define WIFI_PASSWORD          "stdemo01"</a:t>
            </a:r>
          </a:p>
          <a:p>
            <a:pPr marL="269875" lvl="1" indent="0">
              <a:buNone/>
            </a:pPr>
            <a:endParaRPr lang="en-US" sz="1400"/>
          </a:p>
          <a:p>
            <a:r>
              <a:rPr lang="en-US"/>
              <a:t>MQTT parameters: </a:t>
            </a:r>
            <a:r>
              <a:rPr lang="en-US" sz="2000" i="1" err="1"/>
              <a:t>App_MQTT</a:t>
            </a:r>
            <a:r>
              <a:rPr lang="en-US" sz="2000" i="1"/>
              <a:t>\App\</a:t>
            </a:r>
            <a:r>
              <a:rPr lang="en-US" sz="2000" i="1" err="1"/>
              <a:t>app_config.h</a:t>
            </a:r>
            <a:endParaRPr lang="en-US" sz="2000" i="1"/>
          </a:p>
          <a:p>
            <a:pPr marL="269875" marR="0" lvl="1" indent="0">
              <a:buNone/>
            </a:pPr>
            <a:r>
              <a:rPr lang="en-US" sz="1400">
                <a:latin typeface="Courier New" panose="02070309020205020404" pitchFamily="49" charset="0"/>
                <a:cs typeface="Courier New" panose="02070309020205020404" pitchFamily="49" charset="0"/>
              </a:rPr>
              <a:t>#define MQTT_HOST_NAME "broker.emqx.io"</a:t>
            </a:r>
          </a:p>
          <a:p>
            <a:pPr marL="269875" marR="0" lvl="1" indent="0">
              <a:buNone/>
            </a:pPr>
            <a:endParaRPr lang="en-US" sz="1400">
              <a:latin typeface="Courier New" panose="02070309020205020404" pitchFamily="49" charset="0"/>
              <a:cs typeface="Courier New" panose="02070309020205020404" pitchFamily="49" charset="0"/>
            </a:endParaRPr>
          </a:p>
          <a:p>
            <a:pPr marL="269875" marR="0" lvl="1" indent="0">
              <a:buNone/>
            </a:pPr>
            <a:r>
              <a:rPr lang="en-US" sz="1400">
                <a:latin typeface="Courier New" panose="02070309020205020404" pitchFamily="49" charset="0"/>
                <a:cs typeface="Courier New" panose="02070309020205020404" pitchFamily="49" charset="0"/>
              </a:rPr>
              <a:t>#define MQTT_HOST_PORT 1883</a:t>
            </a:r>
          </a:p>
          <a:p>
            <a:pPr marL="269875" marR="0" lvl="1" indent="0">
              <a:buNone/>
            </a:pPr>
            <a:endParaRPr lang="en-US" sz="1400">
              <a:latin typeface="Courier New" panose="02070309020205020404" pitchFamily="49" charset="0"/>
              <a:cs typeface="Courier New" panose="02070309020205020404" pitchFamily="49" charset="0"/>
            </a:endParaRPr>
          </a:p>
          <a:p>
            <a:pPr marL="269875" marR="0" lvl="1" indent="0">
              <a:buNone/>
            </a:pPr>
            <a:r>
              <a:rPr lang="en-US" sz="1400">
                <a:latin typeface="Courier New" panose="02070309020205020404" pitchFamily="49" charset="0"/>
                <a:cs typeface="Courier New" panose="02070309020205020404" pitchFamily="49" charset="0"/>
              </a:rPr>
              <a:t>#define MQTT_SECURITY_LEVEL 0</a:t>
            </a:r>
          </a:p>
          <a:p>
            <a:pPr marL="269875" marR="0" lvl="1" indent="0">
              <a:buNone/>
            </a:pPr>
            <a:endParaRPr lang="en-US" sz="1400">
              <a:latin typeface="Courier New" panose="02070309020205020404" pitchFamily="49" charset="0"/>
              <a:cs typeface="Courier New" panose="02070309020205020404" pitchFamily="49" charset="0"/>
            </a:endParaRPr>
          </a:p>
          <a:p>
            <a:pPr marL="269875" marR="0" lvl="1" indent="0">
              <a:buNone/>
            </a:pPr>
            <a:r>
              <a:rPr lang="en-US" sz="1400">
                <a:latin typeface="Courier New" panose="02070309020205020404" pitchFamily="49" charset="0"/>
                <a:cs typeface="Courier New" panose="02070309020205020404" pitchFamily="49" charset="0"/>
              </a:rPr>
              <a:t>#define MQTT_CLIENT_ID "mySTM32_772"</a:t>
            </a:r>
          </a:p>
          <a:p>
            <a:pPr marL="269875" marR="0" lvl="1" indent="0">
              <a:buNone/>
            </a:pPr>
            <a:endParaRPr lang="en-US" sz="1400">
              <a:latin typeface="Courier New" panose="02070309020205020404" pitchFamily="49" charset="0"/>
              <a:cs typeface="Courier New" panose="02070309020205020404" pitchFamily="49" charset="0"/>
            </a:endParaRPr>
          </a:p>
          <a:p>
            <a:pPr marL="269875" marR="0" lvl="1" indent="0">
              <a:buNone/>
            </a:pPr>
            <a:r>
              <a:rPr lang="en-US" sz="1400">
                <a:latin typeface="Courier New" panose="02070309020205020404" pitchFamily="49" charset="0"/>
                <a:cs typeface="Courier New" panose="02070309020205020404" pitchFamily="49" charset="0"/>
              </a:rPr>
              <a:t>#define MQTT_USERNAME ""</a:t>
            </a:r>
          </a:p>
          <a:p>
            <a:pPr marL="269875" marR="0" lvl="1" indent="0">
              <a:buNone/>
            </a:pPr>
            <a:endParaRPr lang="en-US" sz="1400">
              <a:latin typeface="Courier New" panose="02070309020205020404" pitchFamily="49" charset="0"/>
              <a:cs typeface="Courier New" panose="02070309020205020404" pitchFamily="49" charset="0"/>
            </a:endParaRPr>
          </a:p>
          <a:p>
            <a:pPr marL="269875" marR="0" lvl="1" indent="0">
              <a:buNone/>
            </a:pPr>
            <a:r>
              <a:rPr lang="en-US" sz="1400">
                <a:latin typeface="Courier New" panose="02070309020205020404" pitchFamily="49" charset="0"/>
                <a:cs typeface="Courier New" panose="02070309020205020404" pitchFamily="49" charset="0"/>
              </a:rPr>
              <a:t>#define MQTT_USER_PASSWORD ""</a:t>
            </a:r>
          </a:p>
        </p:txBody>
      </p:sp>
      <p:sp>
        <p:nvSpPr>
          <p:cNvPr id="5" name="Title 2">
            <a:extLst>
              <a:ext uri="{FF2B5EF4-FFF2-40B4-BE49-F238E27FC236}">
                <a16:creationId xmlns:a16="http://schemas.microsoft.com/office/drawing/2014/main" id="{1841F956-9B13-5E32-1245-57E4FA4F063E}"/>
              </a:ext>
            </a:extLst>
          </p:cNvPr>
          <p:cNvSpPr>
            <a:spLocks noGrp="1"/>
          </p:cNvSpPr>
          <p:nvPr>
            <p:ph type="title"/>
          </p:nvPr>
        </p:nvSpPr>
        <p:spPr/>
        <p:txBody>
          <a:bodyPr/>
          <a:lstStyle/>
          <a:p>
            <a:r>
              <a:rPr lang="en-US"/>
              <a:t>ST67W6X MQTT</a:t>
            </a:r>
            <a:br>
              <a:rPr lang="en-US"/>
            </a:br>
            <a:r>
              <a:rPr lang="en-US" sz="2400"/>
              <a:t>User setup</a:t>
            </a:r>
            <a:endParaRPr lang="en-US"/>
          </a:p>
        </p:txBody>
      </p:sp>
      <p:sp>
        <p:nvSpPr>
          <p:cNvPr id="2" name="Slide Number Placeholder 1">
            <a:extLst>
              <a:ext uri="{FF2B5EF4-FFF2-40B4-BE49-F238E27FC236}">
                <a16:creationId xmlns:a16="http://schemas.microsoft.com/office/drawing/2014/main" id="{4594394B-B035-9E58-AEEF-23571689F8F8}"/>
              </a:ext>
            </a:extLst>
          </p:cNvPr>
          <p:cNvSpPr>
            <a:spLocks noGrp="1"/>
          </p:cNvSpPr>
          <p:nvPr>
            <p:ph type="sldNum" sz="quarter" idx="12"/>
          </p:nvPr>
        </p:nvSpPr>
        <p:spPr/>
        <p:txBody>
          <a:bodyPr/>
          <a:lstStyle/>
          <a:p>
            <a:fld id="{40A7B169-58CE-4E65-B1F9-ACF9E46440C2}" type="slidenum">
              <a:rPr lang="en-US" smtClean="0"/>
              <a:t>86</a:t>
            </a:fld>
            <a:endParaRPr lang="en-US"/>
          </a:p>
        </p:txBody>
      </p:sp>
      <p:sp>
        <p:nvSpPr>
          <p:cNvPr id="8" name="Speech Bubble: Rectangle 7">
            <a:extLst>
              <a:ext uri="{FF2B5EF4-FFF2-40B4-BE49-F238E27FC236}">
                <a16:creationId xmlns:a16="http://schemas.microsoft.com/office/drawing/2014/main" id="{01B25B47-0039-12F0-D15C-D78FC9B15825}"/>
              </a:ext>
            </a:extLst>
          </p:cNvPr>
          <p:cNvSpPr/>
          <p:nvPr/>
        </p:nvSpPr>
        <p:spPr>
          <a:xfrm>
            <a:off x="5455951" y="3243310"/>
            <a:ext cx="6565314" cy="1231641"/>
          </a:xfrm>
          <a:prstGeom prst="wedgeRectCallout">
            <a:avLst>
              <a:gd name="adj1" fmla="val -58846"/>
              <a:gd name="adj2" fmla="val -33949"/>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en-US" u="sng"/>
              <a:t>Notes :</a:t>
            </a:r>
          </a:p>
          <a:p>
            <a:pPr lvl="1"/>
            <a:r>
              <a:rPr lang="en-US"/>
              <a:t>It uses a public broker </a:t>
            </a:r>
          </a:p>
          <a:p>
            <a:pPr lvl="1"/>
            <a:r>
              <a:rPr lang="en-US"/>
              <a:t>Requires at least one device publisher and one subscriber</a:t>
            </a:r>
          </a:p>
          <a:p>
            <a:pPr lvl="1"/>
            <a:r>
              <a:rPr lang="en-US"/>
              <a:t>TLS (secure broker connection)</a:t>
            </a:r>
            <a:endParaRPr lang="en-US" u="sng"/>
          </a:p>
        </p:txBody>
      </p:sp>
    </p:spTree>
    <p:extLst>
      <p:ext uri="{BB962C8B-B14F-4D97-AF65-F5344CB8AC3E}">
        <p14:creationId xmlns:p14="http://schemas.microsoft.com/office/powerpoint/2010/main" val="2681099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4664B1-19D3-1790-6FA4-C28DC6CBDE62}"/>
              </a:ext>
            </a:extLst>
          </p:cNvPr>
          <p:cNvSpPr>
            <a:spLocks noGrp="1"/>
          </p:cNvSpPr>
          <p:nvPr>
            <p:ph idx="1"/>
          </p:nvPr>
        </p:nvSpPr>
        <p:spPr/>
        <p:txBody>
          <a:bodyPr/>
          <a:lstStyle/>
          <a:p>
            <a:pPr marL="261620" indent="-261620"/>
            <a:r>
              <a:rPr lang="en-US"/>
              <a:t>Smartphone client : IoT MQTT Panel</a:t>
            </a:r>
            <a:endParaRPr lang="en-US">
              <a:cs typeface="Arial"/>
            </a:endParaRPr>
          </a:p>
          <a:p>
            <a:pPr lvl="1"/>
            <a:r>
              <a:rPr lang="en-US"/>
              <a:t>Android play store: </a:t>
            </a:r>
            <a:r>
              <a:rPr lang="en-US">
                <a:hlinkClick r:id="rId2"/>
              </a:rPr>
              <a:t>IoT MQTT Panel - Apps on Google Play</a:t>
            </a:r>
            <a:endParaRPr lang="en-US"/>
          </a:p>
          <a:p>
            <a:pPr lvl="1"/>
            <a:r>
              <a:rPr lang="en-US"/>
              <a:t>Android APK-pure: </a:t>
            </a:r>
            <a:r>
              <a:rPr lang="en-US">
                <a:solidFill>
                  <a:schemeClr val="accent3"/>
                </a:solidFill>
                <a:hlinkClick r:id="rId3">
                  <a:extLst>
                    <a:ext uri="{A12FA001-AC4F-418D-AE19-62706E023703}">
                      <ahyp:hlinkClr xmlns:ahyp="http://schemas.microsoft.com/office/drawing/2018/hyperlinkcolor" val="tx"/>
                    </a:ext>
                  </a:extLst>
                </a:hlinkClick>
              </a:rPr>
              <a:t>https://apkpure.com/iot-mqtt-panel/snr.lab.iotmqttpanel.prod</a:t>
            </a:r>
            <a:endParaRPr lang="en-US">
              <a:solidFill>
                <a:schemeClr val="accent3"/>
              </a:solidFill>
            </a:endParaRPr>
          </a:p>
          <a:p>
            <a:pPr lvl="1"/>
            <a:r>
              <a:rPr lang="en-US"/>
              <a:t>Apple store: </a:t>
            </a:r>
            <a:r>
              <a:rPr lang="en-US">
                <a:hlinkClick r:id="rId4"/>
              </a:rPr>
              <a:t>IoT MQTT Panel on the App Store</a:t>
            </a:r>
            <a:endParaRPr lang="en-US">
              <a:solidFill>
                <a:srgbClr val="00B0F0"/>
              </a:solidFill>
            </a:endParaRPr>
          </a:p>
          <a:p>
            <a:pPr marL="261620" indent="-261620"/>
            <a:r>
              <a:rPr lang="en-US"/>
              <a:t>PC / Web client (no firewall)</a:t>
            </a:r>
            <a:endParaRPr lang="en-US">
              <a:cs typeface="Arial"/>
            </a:endParaRPr>
          </a:p>
          <a:p>
            <a:pPr lvl="1"/>
            <a:r>
              <a:rPr lang="en-US" err="1"/>
              <a:t>HiveMQ</a:t>
            </a:r>
            <a:r>
              <a:rPr lang="en-US"/>
              <a:t>: </a:t>
            </a:r>
            <a:r>
              <a:rPr lang="en-US">
                <a:hlinkClick r:id="rId5"/>
              </a:rPr>
              <a:t>MQTT Client by </a:t>
            </a:r>
            <a:r>
              <a:rPr lang="en-US" err="1">
                <a:hlinkClick r:id="rId5"/>
              </a:rPr>
              <a:t>HiveMQ</a:t>
            </a:r>
            <a:endParaRPr lang="en-US"/>
          </a:p>
          <a:p>
            <a:pPr lvl="1"/>
            <a:r>
              <a:rPr lang="en-US" err="1"/>
              <a:t>Mosquitto</a:t>
            </a:r>
            <a:r>
              <a:rPr lang="en-US"/>
              <a:t>: </a:t>
            </a:r>
            <a:r>
              <a:rPr lang="en-US">
                <a:hlinkClick r:id="rId6"/>
              </a:rPr>
              <a:t>Eclipse </a:t>
            </a:r>
            <a:r>
              <a:rPr lang="en-US" err="1">
                <a:hlinkClick r:id="rId6"/>
              </a:rPr>
              <a:t>Mosquitto</a:t>
            </a:r>
            <a:endParaRPr lang="en-US">
              <a:cs typeface="Arial"/>
            </a:endParaRPr>
          </a:p>
        </p:txBody>
      </p:sp>
      <p:sp>
        <p:nvSpPr>
          <p:cNvPr id="5" name="Title 2">
            <a:extLst>
              <a:ext uri="{FF2B5EF4-FFF2-40B4-BE49-F238E27FC236}">
                <a16:creationId xmlns:a16="http://schemas.microsoft.com/office/drawing/2014/main" id="{1841F956-9B13-5E32-1245-57E4FA4F063E}"/>
              </a:ext>
            </a:extLst>
          </p:cNvPr>
          <p:cNvSpPr>
            <a:spLocks noGrp="1"/>
          </p:cNvSpPr>
          <p:nvPr>
            <p:ph type="title"/>
          </p:nvPr>
        </p:nvSpPr>
        <p:spPr/>
        <p:txBody>
          <a:bodyPr/>
          <a:lstStyle/>
          <a:p>
            <a:r>
              <a:rPr lang="en-US"/>
              <a:t>ST67W6X MQTT</a:t>
            </a:r>
            <a:br>
              <a:rPr lang="en-US"/>
            </a:br>
            <a:r>
              <a:rPr lang="en-US" sz="2400"/>
              <a:t>IoT MQTT panel app</a:t>
            </a:r>
          </a:p>
        </p:txBody>
      </p:sp>
      <p:sp>
        <p:nvSpPr>
          <p:cNvPr id="3" name="Slide Number Placeholder 2">
            <a:extLst>
              <a:ext uri="{FF2B5EF4-FFF2-40B4-BE49-F238E27FC236}">
                <a16:creationId xmlns:a16="http://schemas.microsoft.com/office/drawing/2014/main" id="{72CB886C-EECE-EBD7-57CC-E4DDF150C6B6}"/>
              </a:ext>
            </a:extLst>
          </p:cNvPr>
          <p:cNvSpPr>
            <a:spLocks noGrp="1"/>
          </p:cNvSpPr>
          <p:nvPr>
            <p:ph type="sldNum" sz="quarter" idx="12"/>
          </p:nvPr>
        </p:nvSpPr>
        <p:spPr/>
        <p:txBody>
          <a:bodyPr/>
          <a:lstStyle/>
          <a:p>
            <a:fld id="{40A7B169-58CE-4E65-B1F9-ACF9E46440C2}" type="slidenum">
              <a:rPr lang="en-US" smtClean="0"/>
              <a:t>87</a:t>
            </a:fld>
            <a:endParaRPr lang="en-US"/>
          </a:p>
        </p:txBody>
      </p:sp>
      <p:pic>
        <p:nvPicPr>
          <p:cNvPr id="4" name="Picture 3">
            <a:extLst>
              <a:ext uri="{FF2B5EF4-FFF2-40B4-BE49-F238E27FC236}">
                <a16:creationId xmlns:a16="http://schemas.microsoft.com/office/drawing/2014/main" id="{DC1ABC65-9ECC-6527-93D8-E259333C8430}"/>
              </a:ext>
            </a:extLst>
          </p:cNvPr>
          <p:cNvPicPr>
            <a:picLocks noChangeAspect="1"/>
          </p:cNvPicPr>
          <p:nvPr/>
        </p:nvPicPr>
        <p:blipFill>
          <a:blip r:embed="rId7"/>
          <a:stretch>
            <a:fillRect/>
          </a:stretch>
        </p:blipFill>
        <p:spPr>
          <a:xfrm>
            <a:off x="5715935" y="765175"/>
            <a:ext cx="1144946" cy="1144946"/>
          </a:xfrm>
          <a:prstGeom prst="rect">
            <a:avLst/>
          </a:prstGeom>
        </p:spPr>
      </p:pic>
    </p:spTree>
    <p:extLst>
      <p:ext uri="{BB962C8B-B14F-4D97-AF65-F5344CB8AC3E}">
        <p14:creationId xmlns:p14="http://schemas.microsoft.com/office/powerpoint/2010/main" val="1303810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8D778-4EA3-ECB9-96FD-D7243DAE0B08}"/>
              </a:ext>
            </a:extLst>
          </p:cNvPr>
          <p:cNvSpPr txBox="1"/>
          <p:nvPr/>
        </p:nvSpPr>
        <p:spPr>
          <a:xfrm>
            <a:off x="256261" y="367567"/>
            <a:ext cx="11156966" cy="2031325"/>
          </a:xfrm>
          <a:prstGeom prst="rect">
            <a:avLst/>
          </a:prstGeom>
          <a:noFill/>
        </p:spPr>
        <p:txBody>
          <a:bodyPr wrap="square" rtlCol="0">
            <a:spAutoFit/>
          </a:bodyPr>
          <a:lstStyle/>
          <a:p>
            <a:pPr algn="l"/>
            <a:r>
              <a:rPr lang="en-US" b="1"/>
              <a:t>Build and flash the </a:t>
            </a:r>
            <a:r>
              <a:rPr lang="en-US" b="1" err="1"/>
              <a:t>MQTT_App</a:t>
            </a:r>
            <a:endParaRPr lang="en-US" b="1"/>
          </a:p>
          <a:p>
            <a:pPr algn="l"/>
            <a:r>
              <a:rPr lang="en-US"/>
              <a:t>The AP would directly connect to the ST67 with the set WIFI_SSID and WIFI_PASSWORD</a:t>
            </a:r>
          </a:p>
          <a:p>
            <a:pPr algn="l"/>
            <a:r>
              <a:rPr lang="en-US"/>
              <a:t>Once connected the MQTT portion of the application will automatically start!</a:t>
            </a:r>
          </a:p>
          <a:p>
            <a:pPr algn="l"/>
            <a:endParaRPr lang="en-US"/>
          </a:p>
          <a:p>
            <a:r>
              <a:rPr lang="en-US"/>
              <a:t>The topics (sensor, RSSI, and time) data displayed in MQTT application on smartphone, where only RSSI will be updated within the graphs.</a:t>
            </a:r>
          </a:p>
          <a:p>
            <a:pPr algn="l"/>
            <a:endParaRPr lang="en-US"/>
          </a:p>
        </p:txBody>
      </p:sp>
      <p:pic>
        <p:nvPicPr>
          <p:cNvPr id="6" name="Picture 5" descr="A screenshot of a computer&#10;&#10;Description automatically generated">
            <a:extLst>
              <a:ext uri="{FF2B5EF4-FFF2-40B4-BE49-F238E27FC236}">
                <a16:creationId xmlns:a16="http://schemas.microsoft.com/office/drawing/2014/main" id="{862DD8A5-E9BD-D23C-E0CB-A3C04E5C2E57}"/>
              </a:ext>
            </a:extLst>
          </p:cNvPr>
          <p:cNvPicPr>
            <a:picLocks noChangeAspect="1"/>
          </p:cNvPicPr>
          <p:nvPr/>
        </p:nvPicPr>
        <p:blipFill>
          <a:blip r:embed="rId2">
            <a:extLst>
              <a:ext uri="{28A0092B-C50C-407E-A947-70E740481C1C}">
                <a14:useLocalDpi xmlns:a14="http://schemas.microsoft.com/office/drawing/2010/main" val="0"/>
              </a:ext>
            </a:extLst>
          </a:blip>
          <a:srcRect b="4869"/>
          <a:stretch/>
        </p:blipFill>
        <p:spPr>
          <a:xfrm>
            <a:off x="7388810" y="2398892"/>
            <a:ext cx="2741491" cy="4172828"/>
          </a:xfrm>
          <a:prstGeom prst="rect">
            <a:avLst/>
          </a:prstGeom>
        </p:spPr>
      </p:pic>
      <p:pic>
        <p:nvPicPr>
          <p:cNvPr id="7" name="Picture 6">
            <a:extLst>
              <a:ext uri="{FF2B5EF4-FFF2-40B4-BE49-F238E27FC236}">
                <a16:creationId xmlns:a16="http://schemas.microsoft.com/office/drawing/2014/main" id="{8A40A645-0E8B-3FA8-DAFF-00864B7C7784}"/>
              </a:ext>
            </a:extLst>
          </p:cNvPr>
          <p:cNvPicPr>
            <a:picLocks noChangeAspect="1"/>
          </p:cNvPicPr>
          <p:nvPr/>
        </p:nvPicPr>
        <p:blipFill>
          <a:blip r:embed="rId3"/>
          <a:stretch>
            <a:fillRect/>
          </a:stretch>
        </p:blipFill>
        <p:spPr>
          <a:xfrm>
            <a:off x="3997459" y="2021912"/>
            <a:ext cx="2741491" cy="4172611"/>
          </a:xfrm>
          <a:prstGeom prst="rect">
            <a:avLst/>
          </a:prstGeom>
        </p:spPr>
      </p:pic>
    </p:spTree>
    <p:extLst>
      <p:ext uri="{BB962C8B-B14F-4D97-AF65-F5344CB8AC3E}">
        <p14:creationId xmlns:p14="http://schemas.microsoft.com/office/powerpoint/2010/main" val="30291395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CB313-C0A1-12ED-E6DB-8E578B8239A4}"/>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50F5372F-59A7-F006-61A2-F19F9E457185}"/>
              </a:ext>
            </a:extLst>
          </p:cNvPr>
          <p:cNvSpPr>
            <a:spLocks noGrp="1"/>
          </p:cNvSpPr>
          <p:nvPr>
            <p:ph type="ctrTitle"/>
          </p:nvPr>
        </p:nvSpPr>
        <p:spPr/>
        <p:txBody>
          <a:bodyPr/>
          <a:lstStyle/>
          <a:p>
            <a:r>
              <a:rPr lang="en-US" sz="2800"/>
              <a:t>MLC - Machine Learning Core</a:t>
            </a:r>
            <a:endParaRPr lang="en-US" sz="2800" b="0"/>
          </a:p>
        </p:txBody>
      </p:sp>
      <p:pic>
        <p:nvPicPr>
          <p:cNvPr id="3" name="Picture Placeholder 2">
            <a:extLst>
              <a:ext uri="{FF2B5EF4-FFF2-40B4-BE49-F238E27FC236}">
                <a16:creationId xmlns:a16="http://schemas.microsoft.com/office/drawing/2014/main" id="{2CA3490A-DBE4-B41D-CF03-D39432F5681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3889650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662FD6-B463-C800-446C-26212DEC7C7C}"/>
            </a:ext>
          </a:extLst>
        </p:cNvPr>
        <p:cNvGrpSpPr/>
        <p:nvPr/>
      </p:nvGrpSpPr>
      <p:grpSpPr>
        <a:xfrm>
          <a:off x="0" y="0"/>
          <a:ext cx="0" cy="0"/>
          <a:chOff x="0" y="0"/>
          <a:chExt cx="0" cy="0"/>
        </a:xfrm>
      </p:grpSpPr>
      <p:sp>
        <p:nvSpPr>
          <p:cNvPr id="9" name="Title 2">
            <a:extLst>
              <a:ext uri="{FF2B5EF4-FFF2-40B4-BE49-F238E27FC236}">
                <a16:creationId xmlns:a16="http://schemas.microsoft.com/office/drawing/2014/main" id="{917C535C-4FDD-2AE7-D49B-4C873BCCED03}"/>
              </a:ext>
            </a:extLst>
          </p:cNvPr>
          <p:cNvSpPr>
            <a:spLocks noGrp="1"/>
          </p:cNvSpPr>
          <p:nvPr>
            <p:ph type="title"/>
          </p:nvPr>
        </p:nvSpPr>
        <p:spPr/>
        <p:txBody>
          <a:bodyPr/>
          <a:lstStyle/>
          <a:p>
            <a:r>
              <a:rPr lang="en-US" sz="3600"/>
              <a:t>X-CUBE-ST67W1</a:t>
            </a:r>
            <a:r>
              <a:rPr lang="en-US"/>
              <a:t> AT Commands</a:t>
            </a:r>
          </a:p>
        </p:txBody>
      </p:sp>
      <p:sp>
        <p:nvSpPr>
          <p:cNvPr id="6" name="Slide Number Placeholder 5">
            <a:extLst>
              <a:ext uri="{FF2B5EF4-FFF2-40B4-BE49-F238E27FC236}">
                <a16:creationId xmlns:a16="http://schemas.microsoft.com/office/drawing/2014/main" id="{7446E612-46CB-BF32-F3A6-62DCA76A16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A7B169-58CE-4E65-B1F9-ACF9E46440C2}" type="slidenum">
              <a:rPr kumimoji="0" lang="en-US" sz="1100" b="0" i="0" u="none" strike="noStrike" kern="1200" cap="none" spc="0" normalizeH="0" baseline="0" noProof="0" smtClean="0">
                <a:ln>
                  <a:noFill/>
                </a:ln>
                <a:solidFill>
                  <a:srgbClr val="525A63"/>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525A63"/>
              </a:solidFill>
              <a:effectLst/>
              <a:uLnTx/>
              <a:uFillTx/>
              <a:latin typeface="Arial"/>
              <a:ea typeface="+mn-ea"/>
              <a:cs typeface="+mn-cs"/>
            </a:endParaRPr>
          </a:p>
        </p:txBody>
      </p:sp>
      <p:sp>
        <p:nvSpPr>
          <p:cNvPr id="5" name="TextBox 4">
            <a:extLst>
              <a:ext uri="{FF2B5EF4-FFF2-40B4-BE49-F238E27FC236}">
                <a16:creationId xmlns:a16="http://schemas.microsoft.com/office/drawing/2014/main" id="{23EB2953-D7C4-5860-6272-02DB2C9DE221}"/>
              </a:ext>
            </a:extLst>
          </p:cNvPr>
          <p:cNvSpPr txBox="1"/>
          <p:nvPr/>
        </p:nvSpPr>
        <p:spPr>
          <a:xfrm>
            <a:off x="425450" y="1304924"/>
            <a:ext cx="11341100" cy="523220"/>
          </a:xfrm>
          <a:prstGeom prst="rect">
            <a:avLst/>
          </a:prstGeom>
          <a:noFill/>
        </p:spPr>
        <p:txBody>
          <a:bodyPr wrap="square">
            <a:spAutoFit/>
          </a:bodyPr>
          <a:lstStyle/>
          <a:p>
            <a:r>
              <a:rPr lang="en-US" sz="1400">
                <a:solidFill>
                  <a:srgbClr val="03234B"/>
                </a:solidFill>
                <a:latin typeface="Arial"/>
              </a:rPr>
              <a:t>The command set includes basic AT commands, Wi-Fi function AT commands, TCP/IP toolbox AT commands, and Bluetooth® LE related AT commands.</a:t>
            </a:r>
          </a:p>
        </p:txBody>
      </p:sp>
      <p:pic>
        <p:nvPicPr>
          <p:cNvPr id="8" name="Picture 7">
            <a:extLst>
              <a:ext uri="{FF2B5EF4-FFF2-40B4-BE49-F238E27FC236}">
                <a16:creationId xmlns:a16="http://schemas.microsoft.com/office/drawing/2014/main" id="{1356CC41-2740-DD63-AE79-6CE6FF342395}"/>
              </a:ext>
            </a:extLst>
          </p:cNvPr>
          <p:cNvPicPr>
            <a:picLocks noChangeAspect="1"/>
          </p:cNvPicPr>
          <p:nvPr/>
        </p:nvPicPr>
        <p:blipFill>
          <a:blip r:embed="rId3"/>
          <a:stretch>
            <a:fillRect/>
          </a:stretch>
        </p:blipFill>
        <p:spPr>
          <a:xfrm>
            <a:off x="511384" y="1989014"/>
            <a:ext cx="11071325" cy="1221545"/>
          </a:xfrm>
          <a:prstGeom prst="rect">
            <a:avLst/>
          </a:prstGeom>
        </p:spPr>
      </p:pic>
      <p:sp>
        <p:nvSpPr>
          <p:cNvPr id="10" name="TextBox 9">
            <a:extLst>
              <a:ext uri="{FF2B5EF4-FFF2-40B4-BE49-F238E27FC236}">
                <a16:creationId xmlns:a16="http://schemas.microsoft.com/office/drawing/2014/main" id="{31CD5706-B409-8035-ACCD-0B37F8EC1516}"/>
              </a:ext>
            </a:extLst>
          </p:cNvPr>
          <p:cNvSpPr txBox="1"/>
          <p:nvPr/>
        </p:nvSpPr>
        <p:spPr>
          <a:xfrm>
            <a:off x="434066" y="3454400"/>
            <a:ext cx="11341100" cy="2677656"/>
          </a:xfrm>
          <a:prstGeom prst="rect">
            <a:avLst/>
          </a:prstGeom>
          <a:noFill/>
        </p:spPr>
        <p:txBody>
          <a:bodyPr wrap="square">
            <a:spAutoFit/>
          </a:bodyPr>
          <a:lstStyle/>
          <a:p>
            <a:r>
              <a:rPr lang="en-US" sz="1400">
                <a:solidFill>
                  <a:srgbClr val="03234B"/>
                </a:solidFill>
                <a:latin typeface="Arial"/>
              </a:rPr>
              <a:t>There are two types of AT messages returned from the AT command port: AT responses messages and AT message reports:</a:t>
            </a:r>
          </a:p>
          <a:p>
            <a:endParaRPr lang="en-US" sz="1400">
              <a:solidFill>
                <a:srgbClr val="03234B"/>
              </a:solidFill>
              <a:latin typeface="Arial"/>
            </a:endParaRPr>
          </a:p>
          <a:p>
            <a:pPr marL="342900" indent="-342900">
              <a:buAutoNum type="arabicPeriod"/>
            </a:pPr>
            <a:r>
              <a:rPr lang="en-US" sz="1400" b="1">
                <a:solidFill>
                  <a:srgbClr val="03234B"/>
                </a:solidFill>
                <a:latin typeface="Arial"/>
              </a:rPr>
              <a:t>Response Messages</a:t>
            </a:r>
            <a:r>
              <a:rPr lang="en-US" sz="1400">
                <a:solidFill>
                  <a:srgbClr val="03234B"/>
                </a:solidFill>
                <a:latin typeface="Arial"/>
              </a:rPr>
              <a:t>: Each AT command input returns response messages to tell the sender the result of the AT command. </a:t>
            </a:r>
          </a:p>
          <a:p>
            <a:r>
              <a:rPr lang="en-US" sz="1400">
                <a:solidFill>
                  <a:srgbClr val="03234B"/>
                </a:solidFill>
                <a:latin typeface="Arial"/>
              </a:rPr>
              <a:t>       The last message of a response will always be either "OK" or "ERROR".</a:t>
            </a:r>
          </a:p>
          <a:p>
            <a:r>
              <a:rPr lang="en-US" sz="1400">
                <a:solidFill>
                  <a:srgbClr val="03234B"/>
                </a:solidFill>
                <a:latin typeface="Arial"/>
              </a:rPr>
              <a:t> </a:t>
            </a:r>
          </a:p>
          <a:p>
            <a:endParaRPr lang="en-US" sz="1400">
              <a:solidFill>
                <a:srgbClr val="03234B"/>
              </a:solidFill>
              <a:latin typeface="Arial"/>
            </a:endParaRPr>
          </a:p>
          <a:p>
            <a:endParaRPr lang="en-US" sz="1400">
              <a:solidFill>
                <a:srgbClr val="03234B"/>
              </a:solidFill>
              <a:latin typeface="Arial"/>
            </a:endParaRPr>
          </a:p>
          <a:p>
            <a:endParaRPr lang="en-US" sz="1400">
              <a:solidFill>
                <a:srgbClr val="03234B"/>
              </a:solidFill>
              <a:latin typeface="Arial"/>
            </a:endParaRPr>
          </a:p>
          <a:p>
            <a:endParaRPr lang="en-US" sz="1400">
              <a:solidFill>
                <a:srgbClr val="03234B"/>
              </a:solidFill>
              <a:latin typeface="Arial"/>
            </a:endParaRPr>
          </a:p>
          <a:p>
            <a:endParaRPr lang="en-US" sz="1400">
              <a:solidFill>
                <a:srgbClr val="03234B"/>
              </a:solidFill>
              <a:latin typeface="Arial"/>
            </a:endParaRPr>
          </a:p>
          <a:p>
            <a:endParaRPr lang="en-US" sz="1400">
              <a:solidFill>
                <a:srgbClr val="03234B"/>
              </a:solidFill>
              <a:latin typeface="Arial"/>
            </a:endParaRPr>
          </a:p>
          <a:p>
            <a:endParaRPr lang="en-US" sz="1400">
              <a:solidFill>
                <a:srgbClr val="03234B"/>
              </a:solidFill>
              <a:latin typeface="Arial"/>
            </a:endParaRPr>
          </a:p>
        </p:txBody>
      </p:sp>
      <p:pic>
        <p:nvPicPr>
          <p:cNvPr id="12" name="Picture 11">
            <a:extLst>
              <a:ext uri="{FF2B5EF4-FFF2-40B4-BE49-F238E27FC236}">
                <a16:creationId xmlns:a16="http://schemas.microsoft.com/office/drawing/2014/main" id="{08AF5750-5E96-E7B1-A65D-5BC321D976EA}"/>
              </a:ext>
            </a:extLst>
          </p:cNvPr>
          <p:cNvPicPr>
            <a:picLocks noChangeAspect="1"/>
          </p:cNvPicPr>
          <p:nvPr/>
        </p:nvPicPr>
        <p:blipFill>
          <a:blip r:embed="rId4"/>
          <a:stretch>
            <a:fillRect/>
          </a:stretch>
        </p:blipFill>
        <p:spPr>
          <a:xfrm>
            <a:off x="2543384" y="4621063"/>
            <a:ext cx="6662300" cy="1304925"/>
          </a:xfrm>
          <a:prstGeom prst="rect">
            <a:avLst/>
          </a:prstGeom>
        </p:spPr>
      </p:pic>
      <p:sp>
        <p:nvSpPr>
          <p:cNvPr id="13" name="TextBox 12">
            <a:extLst>
              <a:ext uri="{FF2B5EF4-FFF2-40B4-BE49-F238E27FC236}">
                <a16:creationId xmlns:a16="http://schemas.microsoft.com/office/drawing/2014/main" id="{B923501C-1A4A-538F-A815-914C0D524867}"/>
              </a:ext>
            </a:extLst>
          </p:cNvPr>
          <p:cNvSpPr txBox="1"/>
          <p:nvPr/>
        </p:nvSpPr>
        <p:spPr>
          <a:xfrm>
            <a:off x="8742997" y="6034294"/>
            <a:ext cx="3639820" cy="261610"/>
          </a:xfrm>
          <a:prstGeom prst="rect">
            <a:avLst/>
          </a:prstGeom>
          <a:noFill/>
        </p:spPr>
        <p:txBody>
          <a:bodyPr wrap="square">
            <a:spAutoFit/>
          </a:bodyPr>
          <a:lstStyle/>
          <a:p>
            <a:r>
              <a:rPr lang="en-US" sz="1100">
                <a:hlinkClick r:id="rId5"/>
              </a:rPr>
              <a:t>Connectivity:ST67W611M AT Command - stm32mcu</a:t>
            </a:r>
            <a:endParaRPr lang="en-US" sz="1100"/>
          </a:p>
        </p:txBody>
      </p:sp>
    </p:spTree>
    <p:extLst>
      <p:ext uri="{BB962C8B-B14F-4D97-AF65-F5344CB8AC3E}">
        <p14:creationId xmlns:p14="http://schemas.microsoft.com/office/powerpoint/2010/main" val="38460054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4BBAB-EF39-84E5-E9F0-6E8AF682D7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061CEC0-AF24-0579-F4C0-2EA644C240AB}"/>
              </a:ext>
            </a:extLst>
          </p:cNvPr>
          <p:cNvSpPr/>
          <p:nvPr/>
        </p:nvSpPr>
        <p:spPr>
          <a:xfrm>
            <a:off x="3791" y="1309178"/>
            <a:ext cx="9347038" cy="776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93353" tIns="0" rIns="126888" bIns="0" rtlCol="0" anchor="ctr" anchorCtr="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1999" b="1" i="0" u="none" strike="noStrike" kern="1200" cap="none" spc="0" normalizeH="0" baseline="0" noProof="0">
                <a:ln>
                  <a:noFill/>
                </a:ln>
                <a:solidFill>
                  <a:srgbClr val="FFFFFF"/>
                </a:solidFill>
                <a:effectLst/>
                <a:uLnTx/>
                <a:uFillTx/>
                <a:latin typeface="Arial"/>
                <a:ea typeface="+mn-ea"/>
                <a:cs typeface="+mn-cs"/>
              </a:rPr>
              <a:t>MLC is an in-sensor classification engine based on a decision tree logic</a:t>
            </a:r>
          </a:p>
        </p:txBody>
      </p:sp>
      <p:sp>
        <p:nvSpPr>
          <p:cNvPr id="7" name="Title 6">
            <a:extLst>
              <a:ext uri="{FF2B5EF4-FFF2-40B4-BE49-F238E27FC236}">
                <a16:creationId xmlns:a16="http://schemas.microsoft.com/office/drawing/2014/main" id="{837F7ED8-B3E2-F5F3-DB86-575B6487B9CD}"/>
              </a:ext>
            </a:extLst>
          </p:cNvPr>
          <p:cNvSpPr>
            <a:spLocks noGrp="1"/>
          </p:cNvSpPr>
          <p:nvPr>
            <p:ph type="title"/>
          </p:nvPr>
        </p:nvSpPr>
        <p:spPr>
          <a:xfrm>
            <a:off x="303643" y="2233"/>
            <a:ext cx="11601938" cy="1304075"/>
          </a:xfrm>
        </p:spPr>
        <p:txBody>
          <a:bodyPr anchor="ctr">
            <a:normAutofit/>
          </a:bodyPr>
          <a:lstStyle/>
          <a:p>
            <a:pPr>
              <a:spcAft>
                <a:spcPct val="0"/>
              </a:spcAft>
              <a:buClr>
                <a:srgbClr val="03234B"/>
              </a:buClr>
            </a:pPr>
            <a:r>
              <a:rPr lang="en-US" sz="3600" b="1"/>
              <a:t>MLC</a:t>
            </a:r>
            <a:r>
              <a:rPr lang="en-US" sz="3600"/>
              <a:t> - </a:t>
            </a:r>
            <a:r>
              <a:rPr lang="en-US" sz="3600" b="1"/>
              <a:t>M</a:t>
            </a:r>
            <a:r>
              <a:rPr lang="en-US" sz="3600"/>
              <a:t>achine </a:t>
            </a:r>
            <a:r>
              <a:rPr lang="en-US" sz="3600" b="1"/>
              <a:t>L</a:t>
            </a:r>
            <a:r>
              <a:rPr lang="en-US" sz="3600"/>
              <a:t>earning </a:t>
            </a:r>
            <a:r>
              <a:rPr lang="en-US" sz="3600" b="1"/>
              <a:t>C</a:t>
            </a:r>
            <a:r>
              <a:rPr lang="en-US" sz="3600"/>
              <a:t>ore</a:t>
            </a:r>
            <a:endParaRPr lang="en-US">
              <a:solidFill>
                <a:srgbClr val="03234B"/>
              </a:solidFill>
              <a:latin typeface="Arial" panose="020B0604020202020204" pitchFamily="34" charset="0"/>
            </a:endParaRPr>
          </a:p>
        </p:txBody>
      </p:sp>
      <p:sp>
        <p:nvSpPr>
          <p:cNvPr id="5" name="Rectangle 4">
            <a:extLst>
              <a:ext uri="{FF2B5EF4-FFF2-40B4-BE49-F238E27FC236}">
                <a16:creationId xmlns:a16="http://schemas.microsoft.com/office/drawing/2014/main" id="{C2866457-0490-C7C4-2B30-A71CF6590DC2}"/>
              </a:ext>
            </a:extLst>
          </p:cNvPr>
          <p:cNvSpPr/>
          <p:nvPr/>
        </p:nvSpPr>
        <p:spPr>
          <a:xfrm>
            <a:off x="1641988" y="5544917"/>
            <a:ext cx="8925248" cy="62979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359" anchor="ctr" anchorCtr="0">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799" b="0" i="0" u="none" strike="noStrike" kern="1200" cap="none" spc="0" normalizeH="0" baseline="0" noProof="0">
                <a:ln>
                  <a:noFill/>
                </a:ln>
                <a:solidFill>
                  <a:srgbClr val="FFFFFF"/>
                </a:solidFill>
                <a:effectLst/>
                <a:uLnTx/>
                <a:uFillTx/>
                <a:latin typeface="Arial"/>
                <a:ea typeface="+mn-ea"/>
                <a:cs typeface="+mn-cs"/>
              </a:rPr>
              <a:t>MLC is able to </a:t>
            </a:r>
            <a:r>
              <a:rPr kumimoji="0" lang="en-US" sz="1799" b="1" i="0" u="none" strike="noStrike" kern="1200" cap="none" spc="0" normalizeH="0" baseline="0" noProof="0">
                <a:ln>
                  <a:noFill/>
                </a:ln>
                <a:solidFill>
                  <a:srgbClr val="FFFFFF"/>
                </a:solidFill>
                <a:effectLst/>
                <a:uLnTx/>
                <a:uFillTx/>
                <a:latin typeface="Arial"/>
                <a:ea typeface="+mn-ea"/>
                <a:cs typeface="+mn-cs"/>
              </a:rPr>
              <a:t>increase accuracy </a:t>
            </a:r>
            <a:r>
              <a:rPr kumimoji="0" lang="en-US" sz="1799" b="0" i="0" u="none" strike="noStrike" kern="1200" cap="none" spc="0" normalizeH="0" baseline="0" noProof="0">
                <a:ln>
                  <a:noFill/>
                </a:ln>
                <a:solidFill>
                  <a:srgbClr val="FFFFFF"/>
                </a:solidFill>
                <a:effectLst/>
                <a:uLnTx/>
                <a:uFillTx/>
                <a:latin typeface="Arial"/>
                <a:ea typeface="+mn-ea"/>
                <a:cs typeface="+mn-cs"/>
              </a:rPr>
              <a:t>with a </a:t>
            </a:r>
            <a:r>
              <a:rPr kumimoji="0" lang="en-US" sz="1799" b="1" i="0" u="none" strike="noStrike" kern="1200" cap="none" spc="0" normalizeH="0" baseline="0" noProof="0">
                <a:ln>
                  <a:noFill/>
                </a:ln>
                <a:solidFill>
                  <a:srgbClr val="FFFFFF"/>
                </a:solidFill>
                <a:effectLst/>
                <a:uLnTx/>
                <a:uFillTx/>
                <a:latin typeface="Arial"/>
                <a:ea typeface="+mn-ea"/>
                <a:cs typeface="+mn-cs"/>
              </a:rPr>
              <a:t>better context detectability</a:t>
            </a:r>
            <a:r>
              <a:rPr kumimoji="0" lang="en-US" sz="1799" b="0" i="0" u="none" strike="noStrike" kern="1200" cap="none" spc="0" normalizeH="0" baseline="0" noProof="0">
                <a:ln>
                  <a:noFill/>
                </a:ln>
                <a:solidFill>
                  <a:srgbClr val="FFFFFF"/>
                </a:solidFill>
                <a:effectLst/>
                <a:uLnTx/>
                <a:uFillTx/>
                <a:latin typeface="Arial"/>
                <a:ea typeface="+mn-ea"/>
                <a:cs typeface="+mn-cs"/>
              </a:rPr>
              <a:t>, </a:t>
            </a:r>
          </a:p>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799" b="1" i="0" u="none" strike="noStrike" kern="1200" cap="none" spc="0" normalizeH="0" baseline="0" noProof="0">
                <a:ln>
                  <a:noFill/>
                </a:ln>
                <a:solidFill>
                  <a:srgbClr val="FFFFFF"/>
                </a:solidFill>
                <a:effectLst/>
                <a:uLnTx/>
                <a:uFillTx/>
                <a:latin typeface="Arial"/>
                <a:ea typeface="+mn-ea"/>
                <a:cs typeface="+mn-cs"/>
              </a:rPr>
              <a:t>offloading the main processor </a:t>
            </a:r>
            <a:r>
              <a:rPr kumimoji="0" lang="en-US" sz="1799" b="0" i="0" u="none" strike="noStrike" kern="1200" cap="none" spc="0" normalizeH="0" baseline="0" noProof="0">
                <a:ln>
                  <a:noFill/>
                </a:ln>
                <a:solidFill>
                  <a:srgbClr val="FFFFFF"/>
                </a:solidFill>
                <a:effectLst/>
                <a:uLnTx/>
                <a:uFillTx/>
                <a:latin typeface="Arial"/>
                <a:ea typeface="+mn-ea"/>
                <a:cs typeface="+mn-cs"/>
              </a:rPr>
              <a:t>while the built-in sensors identify motion data</a:t>
            </a:r>
          </a:p>
        </p:txBody>
      </p:sp>
      <p:sp>
        <p:nvSpPr>
          <p:cNvPr id="8" name="Rectangle 7">
            <a:extLst>
              <a:ext uri="{FF2B5EF4-FFF2-40B4-BE49-F238E27FC236}">
                <a16:creationId xmlns:a16="http://schemas.microsoft.com/office/drawing/2014/main" id="{EF20685B-47E1-CF12-4638-3C817AD009D1}"/>
              </a:ext>
            </a:extLst>
          </p:cNvPr>
          <p:cNvSpPr/>
          <p:nvPr/>
        </p:nvSpPr>
        <p:spPr>
          <a:xfrm>
            <a:off x="1641988" y="2301747"/>
            <a:ext cx="8925248" cy="3169610"/>
          </a:xfrm>
          <a:prstGeom prst="rect">
            <a:avLst/>
          </a:prstGeom>
          <a:solidFill>
            <a:srgbClr val="E8E8E9"/>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91359" rIns="91440" bIns="45720" rtlCol="0" anchor="t"/>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fr-FR" sz="2800" b="1" i="0" u="none" strike="noStrike" kern="1200" cap="none" spc="0" normalizeH="0" baseline="0" noProof="0">
                <a:ln>
                  <a:noFill/>
                </a:ln>
                <a:solidFill>
                  <a:srgbClr val="E6007E"/>
                </a:solidFill>
                <a:effectLst/>
                <a:uLnTx/>
                <a:uFillTx/>
                <a:latin typeface="Arial Narrow"/>
                <a:ea typeface="+mn-ea"/>
                <a:cs typeface="+mn-cs"/>
              </a:rPr>
              <a:t>SENSOR</a:t>
            </a:r>
            <a:endParaRPr kumimoji="0" lang="fr-FR" sz="2800" b="1" i="0" u="none" strike="noStrike" kern="1200" cap="none" spc="0" normalizeH="0" baseline="0" noProof="0">
              <a:ln>
                <a:noFill/>
              </a:ln>
              <a:solidFill>
                <a:srgbClr val="E6007E"/>
              </a:solidFill>
              <a:effectLst/>
              <a:uLnTx/>
              <a:uFillTx/>
              <a:latin typeface="Arial Narrow" panose="020B0606020202030204" pitchFamily="34" charset="0"/>
              <a:ea typeface="+mn-ea"/>
              <a:cs typeface="+mn-cs"/>
            </a:endParaRPr>
          </a:p>
        </p:txBody>
      </p:sp>
      <p:sp>
        <p:nvSpPr>
          <p:cNvPr id="28" name="Chevron 27">
            <a:extLst>
              <a:ext uri="{FF2B5EF4-FFF2-40B4-BE49-F238E27FC236}">
                <a16:creationId xmlns:a16="http://schemas.microsoft.com/office/drawing/2014/main" id="{A02CA6E6-CAB3-8282-2ABB-F4758CD7F1ED}"/>
              </a:ext>
            </a:extLst>
          </p:cNvPr>
          <p:cNvSpPr/>
          <p:nvPr/>
        </p:nvSpPr>
        <p:spPr>
          <a:xfrm>
            <a:off x="1872750" y="4388917"/>
            <a:ext cx="2592908" cy="365437"/>
          </a:xfrm>
          <a:prstGeom prst="rect">
            <a:avLst/>
          </a:prstGeom>
          <a:solidFill>
            <a:srgbClr val="FFF4BF"/>
          </a:soli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marL="0" marR="0" lvl="1"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5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Accelerometer</a:t>
            </a:r>
          </a:p>
        </p:txBody>
      </p:sp>
      <p:sp>
        <p:nvSpPr>
          <p:cNvPr id="29" name="Chevron 28">
            <a:extLst>
              <a:ext uri="{FF2B5EF4-FFF2-40B4-BE49-F238E27FC236}">
                <a16:creationId xmlns:a16="http://schemas.microsoft.com/office/drawing/2014/main" id="{CBFB2BB1-F464-EF79-FA1F-59D4E4784681}"/>
              </a:ext>
            </a:extLst>
          </p:cNvPr>
          <p:cNvSpPr/>
          <p:nvPr/>
        </p:nvSpPr>
        <p:spPr>
          <a:xfrm>
            <a:off x="7785413" y="4834930"/>
            <a:ext cx="2592908" cy="365437"/>
          </a:xfrm>
          <a:prstGeom prst="rect">
            <a:avLst/>
          </a:prstGeom>
          <a:solidFill>
            <a:srgbClr val="C0C8D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5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Results</a:t>
            </a:r>
          </a:p>
        </p:txBody>
      </p:sp>
      <p:sp>
        <p:nvSpPr>
          <p:cNvPr id="32" name="Chevron 31">
            <a:extLst>
              <a:ext uri="{FF2B5EF4-FFF2-40B4-BE49-F238E27FC236}">
                <a16:creationId xmlns:a16="http://schemas.microsoft.com/office/drawing/2014/main" id="{BFEC99A2-B0A9-ECCE-DD6D-4F8418DB741E}"/>
              </a:ext>
            </a:extLst>
          </p:cNvPr>
          <p:cNvSpPr/>
          <p:nvPr/>
        </p:nvSpPr>
        <p:spPr>
          <a:xfrm>
            <a:off x="1872750" y="4834930"/>
            <a:ext cx="2592908" cy="365437"/>
          </a:xfrm>
          <a:prstGeom prst="rect">
            <a:avLst/>
          </a:prstGeom>
          <a:solidFill>
            <a:srgbClr val="FFF4BF"/>
          </a:soli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marL="0" marR="0" lvl="1"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5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Gyroscope</a:t>
            </a:r>
          </a:p>
        </p:txBody>
      </p:sp>
      <p:sp>
        <p:nvSpPr>
          <p:cNvPr id="33" name="Chevron 32">
            <a:extLst>
              <a:ext uri="{FF2B5EF4-FFF2-40B4-BE49-F238E27FC236}">
                <a16:creationId xmlns:a16="http://schemas.microsoft.com/office/drawing/2014/main" id="{B4C3393C-1639-1616-32FB-EBEC827F0525}"/>
              </a:ext>
            </a:extLst>
          </p:cNvPr>
          <p:cNvSpPr/>
          <p:nvPr/>
        </p:nvSpPr>
        <p:spPr>
          <a:xfrm>
            <a:off x="3792" y="4754354"/>
            <a:ext cx="1279030" cy="7170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9" tIns="91359" rIns="91359" bIns="45679" numCol="1" spcCol="0" rtlCol="0" fromWordArt="0" anchor="ctr" anchorCtr="0" forceAA="0" compatLnSpc="1">
            <a:prstTxWarp prst="textNoShape">
              <a:avLst/>
            </a:prstTxWarp>
            <a:no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fr-FR" sz="15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External sensors</a:t>
            </a:r>
            <a:endParaRPr kumimoji="0" lang="en-US" sz="15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p:txBody>
      </p:sp>
      <p:sp>
        <p:nvSpPr>
          <p:cNvPr id="34" name="Chevron 33">
            <a:extLst>
              <a:ext uri="{FF2B5EF4-FFF2-40B4-BE49-F238E27FC236}">
                <a16:creationId xmlns:a16="http://schemas.microsoft.com/office/drawing/2014/main" id="{2571871C-EABD-702B-309C-3DB5A48EB9E0}"/>
              </a:ext>
            </a:extLst>
          </p:cNvPr>
          <p:cNvSpPr/>
          <p:nvPr/>
        </p:nvSpPr>
        <p:spPr>
          <a:xfrm>
            <a:off x="4835129" y="4834930"/>
            <a:ext cx="2592908" cy="365437"/>
          </a:xfrm>
          <a:prstGeom prst="rect">
            <a:avLst/>
          </a:prstGeom>
          <a:solidFill>
            <a:srgbClr val="CEECF9"/>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5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Digital Pre-defined Features</a:t>
            </a:r>
          </a:p>
        </p:txBody>
      </p:sp>
      <p:sp>
        <p:nvSpPr>
          <p:cNvPr id="35" name="Chevron 34">
            <a:extLst>
              <a:ext uri="{FF2B5EF4-FFF2-40B4-BE49-F238E27FC236}">
                <a16:creationId xmlns:a16="http://schemas.microsoft.com/office/drawing/2014/main" id="{99A76E5E-2F59-9845-5772-488D42C71936}"/>
              </a:ext>
            </a:extLst>
          </p:cNvPr>
          <p:cNvSpPr/>
          <p:nvPr/>
        </p:nvSpPr>
        <p:spPr>
          <a:xfrm>
            <a:off x="4835129" y="4388917"/>
            <a:ext cx="2592908" cy="365437"/>
          </a:xfrm>
          <a:prstGeom prst="rect">
            <a:avLst/>
          </a:prstGeom>
          <a:solidFill>
            <a:srgbClr val="CEECF9"/>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5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Filters</a:t>
            </a:r>
          </a:p>
        </p:txBody>
      </p:sp>
      <p:sp>
        <p:nvSpPr>
          <p:cNvPr id="36" name="Chevron 35">
            <a:extLst>
              <a:ext uri="{FF2B5EF4-FFF2-40B4-BE49-F238E27FC236}">
                <a16:creationId xmlns:a16="http://schemas.microsoft.com/office/drawing/2014/main" id="{5994291C-0D53-C575-E917-7677EB7F5262}"/>
              </a:ext>
            </a:extLst>
          </p:cNvPr>
          <p:cNvSpPr/>
          <p:nvPr/>
        </p:nvSpPr>
        <p:spPr>
          <a:xfrm>
            <a:off x="7785413" y="4388917"/>
            <a:ext cx="2592908" cy="365437"/>
          </a:xfrm>
          <a:prstGeom prst="rect">
            <a:avLst/>
          </a:prstGeom>
          <a:solidFill>
            <a:srgbClr val="C0C8D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5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Meta-classifier</a:t>
            </a:r>
          </a:p>
        </p:txBody>
      </p:sp>
      <p:sp>
        <p:nvSpPr>
          <p:cNvPr id="37" name="Rounded Rectangle 8">
            <a:extLst>
              <a:ext uri="{FF2B5EF4-FFF2-40B4-BE49-F238E27FC236}">
                <a16:creationId xmlns:a16="http://schemas.microsoft.com/office/drawing/2014/main" id="{51F8F019-11C6-B811-CB24-6735E0F73513}"/>
              </a:ext>
            </a:extLst>
          </p:cNvPr>
          <p:cNvSpPr/>
          <p:nvPr/>
        </p:nvSpPr>
        <p:spPr>
          <a:xfrm>
            <a:off x="1874860" y="2853607"/>
            <a:ext cx="2590798" cy="1461750"/>
          </a:xfrm>
          <a:prstGeom prst="rect">
            <a:avLst/>
          </a:prstGeom>
          <a:ln>
            <a:solidFill>
              <a:schemeClr val="bg1"/>
            </a:solidFill>
          </a:ln>
        </p:spPr>
        <p:style>
          <a:lnRef idx="3">
            <a:schemeClr val="lt1"/>
          </a:lnRef>
          <a:fillRef idx="1">
            <a:schemeClr val="accent4"/>
          </a:fillRef>
          <a:effectRef idx="1">
            <a:schemeClr val="accent4"/>
          </a:effectRef>
          <a:fontRef idx="minor">
            <a:schemeClr val="lt1"/>
          </a:fontRef>
        </p:style>
        <p:txBody>
          <a:bodyPr bIns="182719" rtlCol="0" anchor="b">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999" b="1"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Sensor Data</a:t>
            </a:r>
          </a:p>
        </p:txBody>
      </p:sp>
      <p:sp>
        <p:nvSpPr>
          <p:cNvPr id="38" name="Rounded Rectangle 9">
            <a:extLst>
              <a:ext uri="{FF2B5EF4-FFF2-40B4-BE49-F238E27FC236}">
                <a16:creationId xmlns:a16="http://schemas.microsoft.com/office/drawing/2014/main" id="{6D3C0CB0-0A81-65FE-13FD-F2988FC94876}"/>
              </a:ext>
            </a:extLst>
          </p:cNvPr>
          <p:cNvSpPr/>
          <p:nvPr/>
        </p:nvSpPr>
        <p:spPr>
          <a:xfrm>
            <a:off x="7785413" y="2853607"/>
            <a:ext cx="2590798" cy="1461750"/>
          </a:xfrm>
          <a:prstGeom prst="rect">
            <a:avLst/>
          </a:prstGeom>
          <a:ln>
            <a:solidFill>
              <a:schemeClr val="bg1"/>
            </a:solidFill>
          </a:ln>
        </p:spPr>
        <p:style>
          <a:lnRef idx="3">
            <a:schemeClr val="lt1"/>
          </a:lnRef>
          <a:fillRef idx="1">
            <a:schemeClr val="accent1"/>
          </a:fillRef>
          <a:effectRef idx="1">
            <a:schemeClr val="accent1"/>
          </a:effectRef>
          <a:fontRef idx="minor">
            <a:schemeClr val="lt1"/>
          </a:fontRef>
        </p:style>
        <p:txBody>
          <a:bodyPr bIns="182719" rtlCol="0" anchor="b">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999" b="1"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t>Decision Tree</a:t>
            </a:r>
          </a:p>
        </p:txBody>
      </p:sp>
      <p:sp>
        <p:nvSpPr>
          <p:cNvPr id="39" name="Rounded Rectangle 10">
            <a:extLst>
              <a:ext uri="{FF2B5EF4-FFF2-40B4-BE49-F238E27FC236}">
                <a16:creationId xmlns:a16="http://schemas.microsoft.com/office/drawing/2014/main" id="{B210813F-A6ED-81E4-945A-06A208EAE05E}"/>
              </a:ext>
            </a:extLst>
          </p:cNvPr>
          <p:cNvSpPr/>
          <p:nvPr/>
        </p:nvSpPr>
        <p:spPr>
          <a:xfrm>
            <a:off x="4837239" y="2853607"/>
            <a:ext cx="2590798" cy="146175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bIns="182719" rtlCol="0" anchor="b">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999" b="1"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t>Computation Block</a:t>
            </a:r>
          </a:p>
        </p:txBody>
      </p:sp>
      <p:sp>
        <p:nvSpPr>
          <p:cNvPr id="27" name="Isosceles Triangle 26">
            <a:extLst>
              <a:ext uri="{FF2B5EF4-FFF2-40B4-BE49-F238E27FC236}">
                <a16:creationId xmlns:a16="http://schemas.microsoft.com/office/drawing/2014/main" id="{CE7C7D7D-93FE-4560-6FB6-6510A8EE9F9F}"/>
              </a:ext>
            </a:extLst>
          </p:cNvPr>
          <p:cNvSpPr/>
          <p:nvPr/>
        </p:nvSpPr>
        <p:spPr>
          <a:xfrm rot="5400000">
            <a:off x="7230166" y="3238749"/>
            <a:ext cx="814846" cy="664556"/>
          </a:xfrm>
          <a:prstGeom prst="triangle">
            <a:avLst/>
          </a:prstGeom>
          <a:solidFill>
            <a:srgbClr val="A2A2A7"/>
          </a:solidFill>
          <a:ln w="1016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sp>
        <p:nvSpPr>
          <p:cNvPr id="45" name="Isosceles Triangle 44">
            <a:extLst>
              <a:ext uri="{FF2B5EF4-FFF2-40B4-BE49-F238E27FC236}">
                <a16:creationId xmlns:a16="http://schemas.microsoft.com/office/drawing/2014/main" id="{03FCAF46-9C02-7ED9-7690-CF0EFC1506E4}"/>
              </a:ext>
            </a:extLst>
          </p:cNvPr>
          <p:cNvSpPr/>
          <p:nvPr/>
        </p:nvSpPr>
        <p:spPr>
          <a:xfrm rot="5400000">
            <a:off x="4251128" y="3238749"/>
            <a:ext cx="814846" cy="664556"/>
          </a:xfrm>
          <a:prstGeom prst="triangle">
            <a:avLst/>
          </a:prstGeom>
          <a:solidFill>
            <a:srgbClr val="A2A2A7"/>
          </a:solidFill>
          <a:ln w="1016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23" name="Graphic 22">
            <a:extLst>
              <a:ext uri="{FF2B5EF4-FFF2-40B4-BE49-F238E27FC236}">
                <a16:creationId xmlns:a16="http://schemas.microsoft.com/office/drawing/2014/main" id="{DC117BDC-07F5-93F5-A990-8F490C0D346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03776" y="3065668"/>
            <a:ext cx="730855" cy="730855"/>
          </a:xfrm>
          <a:prstGeom prst="rect">
            <a:avLst/>
          </a:prstGeom>
        </p:spPr>
      </p:pic>
      <p:pic>
        <p:nvPicPr>
          <p:cNvPr id="24" name="Graphic 23">
            <a:extLst>
              <a:ext uri="{FF2B5EF4-FFF2-40B4-BE49-F238E27FC236}">
                <a16:creationId xmlns:a16="http://schemas.microsoft.com/office/drawing/2014/main" id="{249F99F9-A82D-B80D-7D09-34DB7D6D8C3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20241" y="2951880"/>
            <a:ext cx="921143" cy="921143"/>
          </a:xfrm>
          <a:prstGeom prst="rect">
            <a:avLst/>
          </a:prstGeom>
        </p:spPr>
      </p:pic>
      <p:sp>
        <p:nvSpPr>
          <p:cNvPr id="41" name="Rectangle 40">
            <a:extLst>
              <a:ext uri="{FF2B5EF4-FFF2-40B4-BE49-F238E27FC236}">
                <a16:creationId xmlns:a16="http://schemas.microsoft.com/office/drawing/2014/main" id="{6F56CBA6-6341-B772-882A-2DDC7AEA0986}"/>
              </a:ext>
            </a:extLst>
          </p:cNvPr>
          <p:cNvSpPr/>
          <p:nvPr/>
        </p:nvSpPr>
        <p:spPr>
          <a:xfrm>
            <a:off x="10912098" y="2301747"/>
            <a:ext cx="1279031" cy="31696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1359" rtlCol="0" anchor="ct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fr-FR" sz="17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Main processor</a:t>
            </a:r>
            <a:endParaRPr kumimoji="0" lang="en-US" sz="1799" b="0"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p:txBody>
      </p:sp>
      <p:sp>
        <p:nvSpPr>
          <p:cNvPr id="46" name="Isosceles Triangle 45">
            <a:extLst>
              <a:ext uri="{FF2B5EF4-FFF2-40B4-BE49-F238E27FC236}">
                <a16:creationId xmlns:a16="http://schemas.microsoft.com/office/drawing/2014/main" id="{1CA7DF26-2B69-8BA3-378C-3EC4684A48BC}"/>
              </a:ext>
            </a:extLst>
          </p:cNvPr>
          <p:cNvSpPr/>
          <p:nvPr/>
        </p:nvSpPr>
        <p:spPr>
          <a:xfrm rot="5400000">
            <a:off x="10538321" y="3650286"/>
            <a:ext cx="411749" cy="335805"/>
          </a:xfrm>
          <a:prstGeom prst="triangle">
            <a:avLst/>
          </a:prstGeom>
          <a:solidFill>
            <a:schemeClr val="accent1"/>
          </a:solidFill>
          <a:ln w="1016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sp>
        <p:nvSpPr>
          <p:cNvPr id="26" name="Isosceles Triangle 25">
            <a:extLst>
              <a:ext uri="{FF2B5EF4-FFF2-40B4-BE49-F238E27FC236}">
                <a16:creationId xmlns:a16="http://schemas.microsoft.com/office/drawing/2014/main" id="{4AC94063-D029-0B32-0A3E-7C4134DEFF6A}"/>
              </a:ext>
            </a:extLst>
          </p:cNvPr>
          <p:cNvSpPr/>
          <p:nvPr/>
        </p:nvSpPr>
        <p:spPr>
          <a:xfrm rot="5400000">
            <a:off x="1329674" y="4934257"/>
            <a:ext cx="260382" cy="335805"/>
          </a:xfrm>
          <a:prstGeom prst="triangle">
            <a:avLst/>
          </a:prstGeom>
          <a:solidFill>
            <a:schemeClr val="accent1"/>
          </a:solidFill>
          <a:ln w="1016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31" name="Graphic 30">
            <a:extLst>
              <a:ext uri="{FF2B5EF4-FFF2-40B4-BE49-F238E27FC236}">
                <a16:creationId xmlns:a16="http://schemas.microsoft.com/office/drawing/2014/main" id="{0464163F-1D51-4D55-39E4-317B1D389293}"/>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80247" y="2999310"/>
            <a:ext cx="841702" cy="841702"/>
          </a:xfrm>
          <a:prstGeom prst="rect">
            <a:avLst/>
          </a:prstGeom>
        </p:spPr>
      </p:pic>
      <p:sp>
        <p:nvSpPr>
          <p:cNvPr id="40" name="Rectangle 39">
            <a:extLst>
              <a:ext uri="{FF2B5EF4-FFF2-40B4-BE49-F238E27FC236}">
                <a16:creationId xmlns:a16="http://schemas.microsoft.com/office/drawing/2014/main" id="{416E5BA1-D4B5-13E2-EFBB-A30CAAC4D45D}"/>
              </a:ext>
            </a:extLst>
          </p:cNvPr>
          <p:cNvSpPr/>
          <p:nvPr/>
        </p:nvSpPr>
        <p:spPr>
          <a:xfrm>
            <a:off x="3790" y="2301014"/>
            <a:ext cx="1279864" cy="2324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1419" rtlCol="0" anchor="ct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fr-FR" sz="18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Motion sensing</a:t>
            </a:r>
            <a:endParaRPr kumimoji="0" lang="en-US" sz="18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p:txBody>
      </p:sp>
      <p:sp>
        <p:nvSpPr>
          <p:cNvPr id="42" name="Isosceles Triangle 41">
            <a:extLst>
              <a:ext uri="{FF2B5EF4-FFF2-40B4-BE49-F238E27FC236}">
                <a16:creationId xmlns:a16="http://schemas.microsoft.com/office/drawing/2014/main" id="{A417F4B7-7386-CF1B-E2A9-5628A9FF0B5C}"/>
              </a:ext>
            </a:extLst>
          </p:cNvPr>
          <p:cNvSpPr/>
          <p:nvPr/>
        </p:nvSpPr>
        <p:spPr>
          <a:xfrm rot="5400000">
            <a:off x="1254804" y="3650430"/>
            <a:ext cx="412017" cy="336024"/>
          </a:xfrm>
          <a:prstGeom prst="triangle">
            <a:avLst/>
          </a:prstGeom>
          <a:solidFill>
            <a:schemeClr val="accent1"/>
          </a:solidFill>
          <a:ln w="1016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8453709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30AB-42C5-43AE-9800-556D415BB736}"/>
              </a:ext>
            </a:extLst>
          </p:cNvPr>
          <p:cNvSpPr>
            <a:spLocks noGrp="1"/>
          </p:cNvSpPr>
          <p:nvPr>
            <p:ph type="title"/>
          </p:nvPr>
        </p:nvSpPr>
        <p:spPr>
          <a:xfrm>
            <a:off x="300037" y="-1"/>
            <a:ext cx="11609159" cy="1304925"/>
          </a:xfrm>
        </p:spPr>
        <p:txBody>
          <a:bodyPr anchor="ctr">
            <a:normAutofit/>
          </a:bodyPr>
          <a:lstStyle/>
          <a:p>
            <a:pPr>
              <a:spcAft>
                <a:spcPct val="0"/>
              </a:spcAft>
            </a:pPr>
            <a:r>
              <a:rPr lang="en-US" altLang="ja-JP">
                <a:solidFill>
                  <a:srgbClr val="03234B"/>
                </a:solidFill>
                <a:latin typeface="Arial" panose="020B0604020202020204" pitchFamily="34" charset="0"/>
              </a:rPr>
              <a:t>ML model training</a:t>
            </a:r>
          </a:p>
        </p:txBody>
      </p:sp>
      <p:pic>
        <p:nvPicPr>
          <p:cNvPr id="117" name="Picture 116">
            <a:extLst>
              <a:ext uri="{FF2B5EF4-FFF2-40B4-BE49-F238E27FC236}">
                <a16:creationId xmlns:a16="http://schemas.microsoft.com/office/drawing/2014/main" id="{994558D1-2F2C-4F8E-A8B6-1409EEC2C5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36959" y="1988416"/>
            <a:ext cx="4355039" cy="3243487"/>
          </a:xfrm>
          <a:prstGeom prst="rect">
            <a:avLst/>
          </a:prstGeom>
        </p:spPr>
      </p:pic>
      <p:sp>
        <p:nvSpPr>
          <p:cNvPr id="118" name="Cylinder 117">
            <a:extLst>
              <a:ext uri="{FF2B5EF4-FFF2-40B4-BE49-F238E27FC236}">
                <a16:creationId xmlns:a16="http://schemas.microsoft.com/office/drawing/2014/main" id="{5DADE921-AB3F-4F7D-836F-9E0CB5BFEA16}"/>
              </a:ext>
            </a:extLst>
          </p:cNvPr>
          <p:cNvSpPr/>
          <p:nvPr/>
        </p:nvSpPr>
        <p:spPr>
          <a:xfrm>
            <a:off x="300038" y="2503973"/>
            <a:ext cx="1505658" cy="1846784"/>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Dataset</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Houses</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1" lang="en-US" altLang="ja-JP" sz="1800" b="0" i="0" u="none" strike="noStrike" kern="1200" cap="none" spc="0" normalizeH="0" baseline="0" noProof="0">
                <a:ln>
                  <a:noFill/>
                </a:ln>
                <a:solidFill>
                  <a:srgbClr val="FFFFFF"/>
                </a:solidFill>
                <a:effectLst/>
                <a:uLnTx/>
                <a:uFillTx/>
                <a:latin typeface="Arial"/>
                <a:ea typeface="+mn-ea"/>
                <a:cs typeface="+mn-cs"/>
              </a:rPr>
              <a:t>Tokyo</a:t>
            </a:r>
          </a:p>
        </p:txBody>
      </p:sp>
      <p:cxnSp>
        <p:nvCxnSpPr>
          <p:cNvPr id="120" name="Straight Arrow Connector 119">
            <a:extLst>
              <a:ext uri="{FF2B5EF4-FFF2-40B4-BE49-F238E27FC236}">
                <a16:creationId xmlns:a16="http://schemas.microsoft.com/office/drawing/2014/main" id="{679F3E69-B92B-424D-833F-43B4F8F2F55D}"/>
              </a:ext>
            </a:extLst>
          </p:cNvPr>
          <p:cNvCxnSpPr>
            <a:cxnSpLocks noChangeAspect="1"/>
          </p:cNvCxnSpPr>
          <p:nvPr/>
        </p:nvCxnSpPr>
        <p:spPr>
          <a:xfrm>
            <a:off x="1805696" y="4168834"/>
            <a:ext cx="5934233"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EA5C9C89-685D-49DE-9092-A3E1B9C4B375}"/>
              </a:ext>
            </a:extLst>
          </p:cNvPr>
          <p:cNvSpPr txBox="1"/>
          <p:nvPr/>
        </p:nvSpPr>
        <p:spPr>
          <a:xfrm>
            <a:off x="1861162" y="2720705"/>
            <a:ext cx="6471048" cy="1323439"/>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03234B"/>
                </a:solidFill>
                <a:effectLst/>
                <a:uLnTx/>
                <a:uFillTx/>
                <a:latin typeface="Arial"/>
                <a:ea typeface="+mn-ea"/>
                <a:cs typeface="+mn-cs"/>
              </a:rPr>
              <a:t>The</a:t>
            </a:r>
            <a:r>
              <a:rPr kumimoji="1" lang="en-US" altLang="ja-JP" sz="2000" b="1" i="0" u="none" strike="noStrike" kern="1200" cap="none" spc="0" normalizeH="0" baseline="0" noProof="0">
                <a:ln>
                  <a:noFill/>
                </a:ln>
                <a:solidFill>
                  <a:srgbClr val="3CB4E6"/>
                </a:solidFill>
                <a:effectLst/>
                <a:uLnTx/>
                <a:uFillTx/>
                <a:latin typeface="Arial"/>
                <a:ea typeface="+mn-ea"/>
                <a:cs typeface="+mn-cs"/>
              </a:rPr>
              <a:t> features </a:t>
            </a:r>
            <a:r>
              <a:rPr kumimoji="1" lang="en-US" altLang="ja-JP" sz="2000" b="0" i="0" u="none" strike="noStrike" kern="1200" cap="none" spc="0" normalizeH="0" baseline="0" noProof="0">
                <a:ln>
                  <a:noFill/>
                </a:ln>
                <a:solidFill>
                  <a:srgbClr val="03234B"/>
                </a:solidFill>
                <a:effectLst/>
                <a:uLnTx/>
                <a:uFillTx/>
                <a:latin typeface="Arial"/>
                <a:ea typeface="+mn-ea"/>
                <a:cs typeface="+mn-cs"/>
              </a:rPr>
              <a:t>that</a:t>
            </a:r>
            <a:r>
              <a:rPr kumimoji="1" lang="en-US" altLang="ja-JP" sz="2000" b="1" i="0" u="none" strike="noStrike" kern="1200" cap="none" spc="0" normalizeH="0" baseline="0" noProof="0">
                <a:ln>
                  <a:noFill/>
                </a:ln>
                <a:solidFill>
                  <a:srgbClr val="3CB4E6"/>
                </a:solidFill>
                <a:effectLst/>
                <a:uLnTx/>
                <a:uFillTx/>
                <a:latin typeface="Arial"/>
                <a:ea typeface="+mn-ea"/>
                <a:cs typeface="+mn-cs"/>
              </a:rPr>
              <a:t> </a:t>
            </a:r>
            <a:r>
              <a:rPr kumimoji="1" lang="en-US" altLang="ja-JP" sz="2000" b="0" i="0" u="none" strike="noStrike" kern="1200" cap="none" spc="0" normalizeH="0" baseline="0" noProof="0">
                <a:ln>
                  <a:noFill/>
                </a:ln>
                <a:solidFill>
                  <a:srgbClr val="03234B"/>
                </a:solidFill>
                <a:effectLst/>
                <a:uLnTx/>
                <a:uFillTx/>
                <a:latin typeface="Arial"/>
                <a:ea typeface="+mn-ea"/>
                <a:cs typeface="+mn-cs"/>
              </a:rPr>
              <a:t>will be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03234B"/>
                </a:solidFill>
                <a:effectLst/>
                <a:uLnTx/>
                <a:uFillTx/>
                <a:latin typeface="Arial"/>
                <a:ea typeface="+mn-ea"/>
                <a:cs typeface="+mn-cs"/>
              </a:rPr>
              <a:t>In which </a:t>
            </a:r>
            <a:r>
              <a:rPr kumimoji="1" lang="en-US" altLang="ja-JP" sz="2000" b="1" i="0" u="none" strike="noStrike" kern="1200" cap="none" spc="0" normalizeH="0" baseline="0" noProof="0">
                <a:ln>
                  <a:noFill/>
                </a:ln>
                <a:solidFill>
                  <a:srgbClr val="3CB4E6"/>
                </a:solidFill>
                <a:effectLst/>
                <a:uLnTx/>
                <a:uFillTx/>
                <a:latin typeface="Arial"/>
                <a:ea typeface="+mn-ea"/>
                <a:cs typeface="+mn-cs"/>
              </a:rPr>
              <a:t>decision nodes </a:t>
            </a:r>
            <a:r>
              <a:rPr kumimoji="1" lang="en-US" altLang="ja-JP" sz="2000" b="0" i="0" u="none" strike="noStrike" kern="1200" cap="none" spc="0" normalizeH="0" baseline="0" noProof="0">
                <a:ln>
                  <a:noFill/>
                </a:ln>
                <a:solidFill>
                  <a:srgbClr val="03234B"/>
                </a:solidFill>
                <a:effectLst/>
                <a:uLnTx/>
                <a:uFillTx/>
                <a:latin typeface="Arial"/>
                <a:ea typeface="+mn-ea"/>
                <a:cs typeface="+mn-cs"/>
              </a:rPr>
              <a:t>the </a:t>
            </a:r>
            <a:r>
              <a:rPr kumimoji="1" lang="en-US" altLang="ja-JP" sz="2000" b="1" i="0" u="none" strike="noStrike" kern="1200" cap="none" spc="0" normalizeH="0" baseline="0" noProof="0">
                <a:ln>
                  <a:noFill/>
                </a:ln>
                <a:solidFill>
                  <a:srgbClr val="3CB4E6"/>
                </a:solidFill>
                <a:effectLst/>
                <a:uLnTx/>
                <a:uFillTx/>
                <a:latin typeface="Arial"/>
                <a:ea typeface="+mn-ea"/>
                <a:cs typeface="+mn-cs"/>
              </a:rPr>
              <a:t>features</a:t>
            </a:r>
            <a:r>
              <a:rPr kumimoji="1" lang="en-US" altLang="ja-JP" sz="2000" b="0" i="0" u="none" strike="noStrike" kern="1200" cap="none" spc="0" normalizeH="0" baseline="0" noProof="0">
                <a:ln>
                  <a:noFill/>
                </a:ln>
                <a:solidFill>
                  <a:srgbClr val="03234B"/>
                </a:solidFill>
                <a:effectLst/>
                <a:uLnTx/>
                <a:uFillTx/>
                <a:latin typeface="Arial"/>
                <a:ea typeface="+mn-ea"/>
                <a:cs typeface="+mn-cs"/>
              </a:rPr>
              <a:t> will be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03234B"/>
                </a:solidFill>
                <a:effectLst/>
                <a:uLnTx/>
                <a:uFillTx/>
                <a:latin typeface="Arial"/>
                <a:ea typeface="+mn-ea"/>
                <a:cs typeface="+mn-cs"/>
              </a:rPr>
              <a:t>The</a:t>
            </a:r>
            <a:r>
              <a:rPr kumimoji="1" lang="en-US" altLang="ja-JP" sz="2000" b="1" i="0" u="none" strike="noStrike" kern="1200" cap="none" spc="0" normalizeH="0" baseline="0" noProof="0">
                <a:ln>
                  <a:noFill/>
                </a:ln>
                <a:solidFill>
                  <a:srgbClr val="3CB4E6"/>
                </a:solidFill>
                <a:effectLst/>
                <a:uLnTx/>
                <a:uFillTx/>
                <a:latin typeface="Arial"/>
                <a:ea typeface="+mn-ea"/>
                <a:cs typeface="+mn-cs"/>
              </a:rPr>
              <a:t> threshold values </a:t>
            </a:r>
            <a:r>
              <a:rPr kumimoji="1" lang="en-US" altLang="ja-JP" sz="2000" b="0" i="0" u="none" strike="noStrike" kern="1200" cap="none" spc="0" normalizeH="0" baseline="0" noProof="0">
                <a:ln>
                  <a:noFill/>
                </a:ln>
                <a:solidFill>
                  <a:srgbClr val="03234B"/>
                </a:solidFill>
                <a:effectLst/>
                <a:uLnTx/>
                <a:uFillTx/>
                <a:latin typeface="Arial"/>
                <a:ea typeface="+mn-ea"/>
                <a:cs typeface="+mn-cs"/>
              </a:rPr>
              <a:t>for </a:t>
            </a:r>
            <a:r>
              <a:rPr kumimoji="1" lang="en-US" altLang="ja-JP" sz="2000" b="1" i="0" u="none" strike="noStrike" kern="1200" cap="none" spc="0" normalizeH="0" baseline="0" noProof="0">
                <a:ln>
                  <a:noFill/>
                </a:ln>
                <a:solidFill>
                  <a:srgbClr val="3CB4E6"/>
                </a:solidFill>
                <a:effectLst/>
                <a:uLnTx/>
                <a:uFillTx/>
                <a:latin typeface="Arial"/>
                <a:ea typeface="+mn-ea"/>
                <a:cs typeface="+mn-cs"/>
              </a:rPr>
              <a:t>decision</a:t>
            </a:r>
            <a:r>
              <a:rPr kumimoji="1" lang="en-US" altLang="ja-JP" sz="2000" b="0" i="0" u="none" strike="noStrike" kern="1200" cap="none" spc="0" normalizeH="0" baseline="0" noProof="0">
                <a:ln>
                  <a:noFill/>
                </a:ln>
                <a:solidFill>
                  <a:srgbClr val="03234B"/>
                </a:solidFill>
                <a:effectLst/>
                <a:uLnTx/>
                <a:uFillTx/>
                <a:latin typeface="Arial"/>
                <a:ea typeface="+mn-ea"/>
                <a:cs typeface="+mn-cs"/>
              </a:rPr>
              <a:t> </a:t>
            </a:r>
            <a:r>
              <a:rPr kumimoji="1" lang="en-US" altLang="ja-JP" sz="2000" b="1" i="0" u="none" strike="noStrike" kern="1200" cap="none" spc="0" normalizeH="0" baseline="0" noProof="0">
                <a:ln>
                  <a:noFill/>
                </a:ln>
                <a:solidFill>
                  <a:srgbClr val="3CB4E6"/>
                </a:solidFill>
                <a:effectLst/>
                <a:uLnTx/>
                <a:uFillTx/>
                <a:latin typeface="Arial"/>
                <a:ea typeface="+mn-ea"/>
                <a:cs typeface="+mn-cs"/>
              </a:rPr>
              <a:t>nodes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03234B"/>
                </a:solidFill>
                <a:effectLst/>
                <a:uLnTx/>
                <a:uFillTx/>
                <a:latin typeface="Arial"/>
                <a:ea typeface="+mn-ea"/>
                <a:cs typeface="+mn-cs"/>
              </a:rPr>
              <a:t>The results for the</a:t>
            </a:r>
            <a:r>
              <a:rPr kumimoji="1" lang="en-US" altLang="ja-JP" sz="2000" b="1" i="0" u="none" strike="noStrike" kern="1200" cap="none" spc="0" normalizeH="0" baseline="0" noProof="0">
                <a:ln>
                  <a:noFill/>
                </a:ln>
                <a:solidFill>
                  <a:srgbClr val="3CB4E6"/>
                </a:solidFill>
                <a:effectLst/>
                <a:uLnTx/>
                <a:uFillTx/>
                <a:latin typeface="Arial"/>
                <a:ea typeface="+mn-ea"/>
                <a:cs typeface="+mn-cs"/>
              </a:rPr>
              <a:t> leaf nodes</a:t>
            </a:r>
          </a:p>
        </p:txBody>
      </p:sp>
      <p:sp>
        <p:nvSpPr>
          <p:cNvPr id="123" name="TextBox 122">
            <a:extLst>
              <a:ext uri="{FF2B5EF4-FFF2-40B4-BE49-F238E27FC236}">
                <a16:creationId xmlns:a16="http://schemas.microsoft.com/office/drawing/2014/main" id="{A5288A1B-A634-439B-8338-7FF6E5047730}"/>
              </a:ext>
            </a:extLst>
          </p:cNvPr>
          <p:cNvSpPr txBox="1"/>
          <p:nvPr/>
        </p:nvSpPr>
        <p:spPr>
          <a:xfrm>
            <a:off x="0" y="5365387"/>
            <a:ext cx="12191999" cy="70788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a:ln>
                  <a:noFill/>
                </a:ln>
                <a:solidFill>
                  <a:srgbClr val="FFFFFF"/>
                </a:solidFill>
                <a:effectLst/>
                <a:uLnTx/>
                <a:uFillTx/>
                <a:latin typeface="Arial"/>
                <a:ea typeface="+mn-ea"/>
                <a:cs typeface="+mn-cs"/>
              </a:rPr>
              <a:t>Training the same Machine Learning Model with another dataset (i.e. houses in Milan),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a:ln>
                  <a:noFill/>
                </a:ln>
                <a:solidFill>
                  <a:srgbClr val="FFFFFF"/>
                </a:solidFill>
                <a:effectLst/>
                <a:uLnTx/>
                <a:uFillTx/>
                <a:latin typeface="Arial"/>
                <a:ea typeface="+mn-ea"/>
                <a:cs typeface="+mn-cs"/>
              </a:rPr>
              <a:t>the resulting decision tree will be different in order to </a:t>
            </a:r>
            <a:r>
              <a:rPr kumimoji="1" lang="en-US" altLang="ja-JP" sz="2000" b="0" i="0" u="none" strike="noStrike" kern="1200" cap="none" spc="0" normalizeH="0" baseline="0" noProof="0">
                <a:ln>
                  <a:noFill/>
                </a:ln>
                <a:solidFill>
                  <a:srgbClr val="FFD200"/>
                </a:solidFill>
                <a:effectLst/>
                <a:uLnTx/>
                <a:uFillTx/>
                <a:latin typeface="Arial"/>
                <a:ea typeface="+mn-ea"/>
                <a:cs typeface="+mn-cs"/>
              </a:rPr>
              <a:t>“best fit”</a:t>
            </a:r>
            <a:r>
              <a:rPr kumimoji="1" lang="en-US" altLang="ja-JP" sz="2000" b="0" i="0" u="none" strike="noStrike" kern="1200" cap="none" spc="0" normalizeH="0" baseline="0" noProof="0">
                <a:ln>
                  <a:noFill/>
                </a:ln>
                <a:solidFill>
                  <a:srgbClr val="FFFFFF"/>
                </a:solidFill>
                <a:effectLst/>
                <a:uLnTx/>
                <a:uFillTx/>
                <a:latin typeface="Arial"/>
                <a:ea typeface="+mn-ea"/>
                <a:cs typeface="+mn-cs"/>
              </a:rPr>
              <a:t> the new data given for training</a:t>
            </a:r>
          </a:p>
        </p:txBody>
      </p:sp>
      <p:sp>
        <p:nvSpPr>
          <p:cNvPr id="10" name="Rectangle 9">
            <a:extLst>
              <a:ext uri="{FF2B5EF4-FFF2-40B4-BE49-F238E27FC236}">
                <a16:creationId xmlns:a16="http://schemas.microsoft.com/office/drawing/2014/main" id="{3C95FEED-3636-466E-86BF-D81B24365568}"/>
              </a:ext>
            </a:extLst>
          </p:cNvPr>
          <p:cNvSpPr/>
          <p:nvPr/>
        </p:nvSpPr>
        <p:spPr>
          <a:xfrm>
            <a:off x="0" y="1308100"/>
            <a:ext cx="8976360" cy="777240"/>
          </a:xfrm>
          <a:prstGeom prst="rect">
            <a:avLst/>
          </a:prstGeom>
          <a:ln>
            <a:noFill/>
          </a:ln>
        </p:spPr>
        <p:style>
          <a:lnRef idx="3">
            <a:schemeClr val="lt1"/>
          </a:lnRef>
          <a:fillRef idx="1">
            <a:schemeClr val="accent4"/>
          </a:fillRef>
          <a:effectRef idx="1">
            <a:schemeClr val="accent4"/>
          </a:effectRef>
          <a:fontRef idx="minor">
            <a:schemeClr val="lt1"/>
          </a:fontRef>
        </p:style>
        <p:txBody>
          <a:bodyPr wrap="square" lIns="393700" tIns="0" rIns="12700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03234B"/>
                </a:solidFill>
                <a:effectLst/>
                <a:uLnTx/>
                <a:uFillTx/>
                <a:latin typeface="Arial"/>
                <a:ea typeface="+mn-ea"/>
                <a:cs typeface="+mn-cs"/>
              </a:rPr>
              <a:t>What the ML model learn from the data?</a:t>
            </a:r>
          </a:p>
        </p:txBody>
      </p:sp>
      <p:pic>
        <p:nvPicPr>
          <p:cNvPr id="5" name="Picture 4">
            <a:extLst>
              <a:ext uri="{FF2B5EF4-FFF2-40B4-BE49-F238E27FC236}">
                <a16:creationId xmlns:a16="http://schemas.microsoft.com/office/drawing/2014/main" id="{1F0AED71-33BA-4B29-8298-B6FE4F5C8D4F}"/>
              </a:ext>
            </a:extLst>
          </p:cNvPr>
          <p:cNvPicPr>
            <a:picLocks noChangeAspect="1"/>
          </p:cNvPicPr>
          <p:nvPr/>
        </p:nvPicPr>
        <p:blipFill>
          <a:blip r:embed="rId4"/>
          <a:stretch>
            <a:fillRect/>
          </a:stretch>
        </p:blipFill>
        <p:spPr>
          <a:xfrm>
            <a:off x="7636934" y="4475433"/>
            <a:ext cx="400050" cy="219075"/>
          </a:xfrm>
          <a:prstGeom prst="rect">
            <a:avLst/>
          </a:prstGeom>
        </p:spPr>
      </p:pic>
      <p:sp>
        <p:nvSpPr>
          <p:cNvPr id="6" name="Slide Number Placeholder 5">
            <a:extLst>
              <a:ext uri="{FF2B5EF4-FFF2-40B4-BE49-F238E27FC236}">
                <a16:creationId xmlns:a16="http://schemas.microsoft.com/office/drawing/2014/main" id="{104EE788-1836-4756-A71D-B3B63AD1A9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2E78-4FE3-4E16-9FB9-64A349BFE3FC}" type="slidenum">
              <a:rPr kumimoji="0" lang="en-US" sz="1100" b="0" i="0" u="none" strike="noStrike" kern="1200" cap="none" spc="0" normalizeH="0" baseline="0" noProof="0" smtClean="0">
                <a:ln>
                  <a:noFill/>
                </a:ln>
                <a:solidFill>
                  <a:srgbClr val="46465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100" b="0" i="0" u="none" strike="noStrike" kern="1200" cap="none" spc="0" normalizeH="0" baseline="0" noProof="0">
              <a:ln>
                <a:noFill/>
              </a:ln>
              <a:solidFill>
                <a:srgbClr val="464650"/>
              </a:solidFill>
              <a:effectLst/>
              <a:uLnTx/>
              <a:uFillTx/>
              <a:latin typeface="Arial"/>
              <a:ea typeface="+mn-ea"/>
              <a:cs typeface="+mn-cs"/>
            </a:endParaRPr>
          </a:p>
        </p:txBody>
      </p:sp>
    </p:spTree>
    <p:extLst>
      <p:ext uri="{BB962C8B-B14F-4D97-AF65-F5344CB8AC3E}">
        <p14:creationId xmlns:p14="http://schemas.microsoft.com/office/powerpoint/2010/main" val="33315060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FA17E57-7663-491C-9B09-156C8C089A8A}"/>
              </a:ext>
            </a:extLst>
          </p:cNvPr>
          <p:cNvGrpSpPr/>
          <p:nvPr/>
        </p:nvGrpSpPr>
        <p:grpSpPr>
          <a:xfrm>
            <a:off x="4740580" y="1068498"/>
            <a:ext cx="1563624" cy="1277119"/>
            <a:chOff x="6027830" y="3437300"/>
            <a:chExt cx="1563624" cy="1277119"/>
          </a:xfrm>
        </p:grpSpPr>
        <p:sp>
          <p:nvSpPr>
            <p:cNvPr id="14" name="Rectangle 13">
              <a:extLst>
                <a:ext uri="{FF2B5EF4-FFF2-40B4-BE49-F238E27FC236}">
                  <a16:creationId xmlns:a16="http://schemas.microsoft.com/office/drawing/2014/main" id="{CD6F9351-AA81-4F73-83B8-C4D15909E9E2}"/>
                </a:ext>
              </a:extLst>
            </p:cNvPr>
            <p:cNvSpPr/>
            <p:nvPr/>
          </p:nvSpPr>
          <p:spPr>
            <a:xfrm>
              <a:off x="6027830" y="3437300"/>
              <a:ext cx="1563624" cy="11422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Computation Block</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6" name="Graphic 15">
              <a:extLst>
                <a:ext uri="{FF2B5EF4-FFF2-40B4-BE49-F238E27FC236}">
                  <a16:creationId xmlns:a16="http://schemas.microsoft.com/office/drawing/2014/main" id="{BC933AEC-2328-4DB0-B0EC-7649362E58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5491" y="3923026"/>
              <a:ext cx="908303" cy="791393"/>
            </a:xfrm>
            <a:prstGeom prst="rect">
              <a:avLst/>
            </a:prstGeom>
          </p:spPr>
        </p:pic>
      </p:grpSp>
      <p:sp>
        <p:nvSpPr>
          <p:cNvPr id="2" name="Title 1"/>
          <p:cNvSpPr>
            <a:spLocks noGrp="1"/>
          </p:cNvSpPr>
          <p:nvPr>
            <p:ph type="title"/>
          </p:nvPr>
        </p:nvSpPr>
        <p:spPr/>
        <p:txBody>
          <a:bodyPr>
            <a:normAutofit/>
          </a:bodyPr>
          <a:lstStyle/>
          <a:p>
            <a:r>
              <a:rPr lang="en-US" sz="4000"/>
              <a:t>IMU Machine Learning Core - </a:t>
            </a:r>
            <a:r>
              <a:rPr lang="en-US" sz="4000">
                <a:solidFill>
                  <a:schemeClr val="tx2"/>
                </a:solidFill>
              </a:rPr>
              <a:t>Overview</a:t>
            </a:r>
          </a:p>
        </p:txBody>
      </p:sp>
      <mc:AlternateContent xmlns:mc="http://schemas.openxmlformats.org/markup-compatibility/2006" xmlns:a14="http://schemas.microsoft.com/office/drawing/2010/main">
        <mc:Choice Requires="a14">
          <p:sp>
            <p:nvSpPr>
              <p:cNvPr id="50" name="TextBox 49"/>
              <p:cNvSpPr txBox="1"/>
              <p:nvPr/>
            </p:nvSpPr>
            <p:spPr>
              <a:xfrm>
                <a:off x="89728" y="4221500"/>
                <a:ext cx="4111348" cy="1809341"/>
              </a:xfrm>
              <a:prstGeom prst="rect">
                <a:avLst/>
              </a:prstGeom>
              <a:solidFill>
                <a:schemeClr val="bg1"/>
              </a:solidFill>
              <a:ln>
                <a:solidFill>
                  <a:schemeClr val="accent5"/>
                </a:solidFill>
              </a:ln>
            </p:spPr>
            <p:txBody>
              <a:bodyPr wrap="square" rtlCol="0">
                <a:spAutoFit/>
              </a:bodyPr>
              <a:lstStyle/>
              <a:p>
                <a:pPr marL="0" marR="0" lvl="0" indent="0" algn="l" defTabSz="1217769" rtl="0" eaLnBrk="1" fontAlgn="auto" latinLnBrk="0" hangingPunct="1">
                  <a:lnSpc>
                    <a:spcPct val="100000"/>
                  </a:lnSpc>
                  <a:spcBef>
                    <a:spcPts val="600"/>
                  </a:spcBef>
                  <a:spcAft>
                    <a:spcPts val="0"/>
                  </a:spcAft>
                  <a:buClr>
                    <a:srgbClr val="49B170"/>
                  </a:buClr>
                  <a:buSzTx/>
                  <a:buFontTx/>
                  <a:buNone/>
                  <a:tabLst/>
                  <a:defRPr/>
                </a:pPr>
                <a:r>
                  <a:rPr kumimoji="0" lang="en-US" altLang="en-US" sz="1600" b="1" i="0" u="none" strike="noStrike" kern="1200" cap="none" spc="0" normalizeH="0" baseline="0" noProof="0">
                    <a:ln>
                      <a:noFill/>
                    </a:ln>
                    <a:solidFill>
                      <a:srgbClr val="49B170"/>
                    </a:solidFill>
                    <a:effectLst/>
                    <a:uLnTx/>
                    <a:uFillTx/>
                    <a:latin typeface="Arial" pitchFamily="34" charset="0"/>
                    <a:ea typeface="+mn-ea"/>
                    <a:cs typeface="Arial" pitchFamily="34" charset="0"/>
                  </a:rPr>
                  <a:t>Sensors Data:</a:t>
                </a:r>
              </a:p>
              <a:p>
                <a:pPr marL="539838" marR="0" lvl="1" indent="-269730" algn="l" defTabSz="1217769" rtl="0" eaLnBrk="1" fontAlgn="auto" latinLnBrk="0" hangingPunct="1">
                  <a:lnSpc>
                    <a:spcPct val="100000"/>
                  </a:lnSpc>
                  <a:spcBef>
                    <a:spcPts val="600"/>
                  </a:spcBef>
                  <a:spcAft>
                    <a:spcPts val="0"/>
                  </a:spcAft>
                  <a:buClr>
                    <a:srgbClr val="49B170"/>
                  </a:buClr>
                  <a:buSzTx/>
                  <a:buFont typeface="Arial" pitchFamily="34" charset="0"/>
                  <a:buChar char="•"/>
                  <a:tabLst/>
                  <a:defRPr/>
                </a:pPr>
                <a:r>
                  <a:rPr kumimoji="0" lang="en-US" sz="1400" b="1" i="0" u="none" strike="noStrike" kern="1200" cap="none" spc="0" normalizeH="0" baseline="0" noProof="0">
                    <a:ln>
                      <a:noFill/>
                    </a:ln>
                    <a:solidFill>
                      <a:srgbClr val="49B170"/>
                    </a:solidFill>
                    <a:effectLst/>
                    <a:uLnTx/>
                    <a:uFillTx/>
                    <a:latin typeface="Arial" pitchFamily="34" charset="0"/>
                    <a:ea typeface="+mn-ea"/>
                    <a:cs typeface="Arial" pitchFamily="34" charset="0"/>
                  </a:rPr>
                  <a:t>Accelerometer</a:t>
                </a:r>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 </a:t>
                </a:r>
                <a:r>
                  <a:rPr kumimoji="0" lang="en-US" sz="1400" b="0" i="0" u="none" strike="noStrike" kern="1200" cap="none" spc="0" normalizeH="0" baseline="0" noProof="0">
                    <a:ln>
                      <a:noFill/>
                    </a:ln>
                    <a:solidFill>
                      <a:srgbClr val="03234B"/>
                    </a:solidFill>
                    <a:effectLst/>
                    <a:uLnTx/>
                    <a:uFillTx/>
                    <a:latin typeface="Arial" pitchFamily="34" charset="0"/>
                    <a:ea typeface="+mn-ea"/>
                    <a:cs typeface="Arial" pitchFamily="34" charset="0"/>
                    <a:sym typeface="Wingdings" panose="05000000000000000000" pitchFamily="2" charset="2"/>
                  </a:rPr>
                  <a:t> </a:t>
                </a:r>
                <a:r>
                  <a:rPr kumimoji="0" lang="en-US" sz="1400" b="0" i="0" u="none" strike="noStrike" kern="1200" cap="none" spc="0" normalizeH="0" baseline="0" noProof="0">
                    <a:ln>
                      <a:noFill/>
                    </a:ln>
                    <a:solidFill>
                      <a:srgbClr val="03234B"/>
                    </a:solidFill>
                    <a:effectLst/>
                    <a:uLnTx/>
                    <a:uFillTx/>
                    <a:latin typeface="Arial" pitchFamily="34" charset="0"/>
                    <a:ea typeface="+mn-ea"/>
                    <a:cs typeface="Arial" pitchFamily="34" charset="0"/>
                  </a:rPr>
                  <a:t>[</a:t>
                </a:r>
                <a14:m>
                  <m:oMath xmlns:m="http://schemas.openxmlformats.org/officeDocument/2006/math">
                    <m:sSub>
                      <m:sSubPr>
                        <m:ctrlPr>
                          <a:rPr kumimoji="0" lang="en-US" sz="1400" b="0" i="1"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a</m:t>
                        </m:r>
                      </m:e>
                      <m:sub>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x</m:t>
                        </m:r>
                      </m:sub>
                    </m:sSub>
                    <m: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 </m:t>
                    </m:r>
                    <m:sSub>
                      <m:sSubPr>
                        <m:ctrlPr>
                          <a:rPr kumimoji="0" lang="en-US" sz="1400" b="0" i="1"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a</m:t>
                        </m:r>
                      </m:e>
                      <m:sub>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y</m:t>
                        </m:r>
                      </m:sub>
                    </m:sSub>
                    <m: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 </m:t>
                    </m:r>
                    <m:sSub>
                      <m:sSubPr>
                        <m:ctrlPr>
                          <a:rPr kumimoji="0" lang="en-US" sz="1400" b="0" i="1"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a</m:t>
                        </m:r>
                      </m:e>
                      <m:sub>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z</m:t>
                        </m:r>
                      </m:sub>
                    </m:sSub>
                    <m: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 ], </m:t>
                    </m:r>
                    <m:d>
                      <m:dPr>
                        <m:begChr m:val="["/>
                        <m:endChr m:val="]"/>
                        <m:ctrlPr>
                          <a:rPr kumimoji="0" lang="en-US" sz="1400" b="0" i="1"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ctrlPr>
                      </m:dPr>
                      <m:e>
                        <m:sSub>
                          <m:sSubPr>
                            <m:ctrlPr>
                              <a:rPr kumimoji="0" lang="en-US" sz="1400" b="0" i="1"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a</m:t>
                            </m:r>
                          </m:e>
                          <m:sub>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v</m:t>
                            </m:r>
                          </m:sub>
                        </m:sSub>
                      </m:e>
                    </m:d>
                    <m: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m:t>
                    </m:r>
                    <m:d>
                      <m:dPr>
                        <m:begChr m:val="["/>
                        <m:endChr m:val="]"/>
                        <m:ctrlPr>
                          <a:rPr kumimoji="0" lang="en-US" sz="1400" b="0" i="1"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ctrlPr>
                      </m:dPr>
                      <m:e>
                        <m:sSub>
                          <m:sSubPr>
                            <m:ctrlPr>
                              <a:rPr kumimoji="0" lang="en-US" sz="1400" b="0" i="1"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a</m:t>
                            </m:r>
                            <m:r>
                              <a:rPr kumimoji="0" lang="en-US" sz="1400" b="0" i="0" u="none" strike="noStrike" kern="1200" cap="none" spc="0" normalizeH="0" baseline="30000" noProof="0">
                                <a:ln>
                                  <a:noFill/>
                                </a:ln>
                                <a:solidFill>
                                  <a:srgbClr val="03234B"/>
                                </a:solidFill>
                                <a:effectLst/>
                                <a:uLnTx/>
                                <a:uFillTx/>
                                <a:latin typeface="Cambria Math" panose="02040503050406030204" pitchFamily="18" charset="0"/>
                                <a:ea typeface="+mn-ea"/>
                                <a:cs typeface="Arial" pitchFamily="34" charset="0"/>
                              </a:rPr>
                              <m:t>2</m:t>
                            </m:r>
                          </m:e>
                          <m:sub>
                            <m:r>
                              <m:rPr>
                                <m:sty m:val="p"/>
                              </m:rPr>
                              <a:rPr kumimoji="0" lang="en-US" sz="1400" b="0" i="0" u="none" strike="noStrike" kern="1200" cap="none" spc="0" normalizeH="0" baseline="0" noProof="0">
                                <a:ln>
                                  <a:noFill/>
                                </a:ln>
                                <a:solidFill>
                                  <a:srgbClr val="03234B"/>
                                </a:solidFill>
                                <a:effectLst/>
                                <a:uLnTx/>
                                <a:uFillTx/>
                                <a:latin typeface="Cambria Math" panose="02040503050406030204" pitchFamily="18" charset="0"/>
                                <a:ea typeface="+mn-ea"/>
                                <a:cs typeface="Arial" pitchFamily="34" charset="0"/>
                              </a:rPr>
                              <m:t>v</m:t>
                            </m:r>
                          </m:sub>
                        </m:sSub>
                      </m:e>
                    </m:d>
                  </m:oMath>
                </a14:m>
                <a:endPar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endParaRPr>
              </a:p>
              <a:p>
                <a:pPr marL="539838" marR="0" lvl="1" indent="-269730" algn="l" defTabSz="1217769" rtl="0" eaLnBrk="1" fontAlgn="auto" latinLnBrk="0" hangingPunct="1">
                  <a:lnSpc>
                    <a:spcPct val="100000"/>
                  </a:lnSpc>
                  <a:spcBef>
                    <a:spcPts val="600"/>
                  </a:spcBef>
                  <a:spcAft>
                    <a:spcPts val="0"/>
                  </a:spcAft>
                  <a:buClr>
                    <a:srgbClr val="49B170"/>
                  </a:buClr>
                  <a:buSzTx/>
                  <a:buFont typeface="Arial" pitchFamily="34" charset="0"/>
                  <a:buChar char="•"/>
                  <a:tabLst/>
                  <a:defRPr/>
                </a:pPr>
                <a:r>
                  <a:rPr kumimoji="0" lang="en-US" sz="1400" b="1" i="0" u="none" strike="noStrike" kern="1200" cap="none" spc="0" normalizeH="0" baseline="0" noProof="0">
                    <a:ln>
                      <a:noFill/>
                    </a:ln>
                    <a:solidFill>
                      <a:srgbClr val="49B170"/>
                    </a:solidFill>
                    <a:effectLst/>
                    <a:uLnTx/>
                    <a:uFillTx/>
                    <a:latin typeface="Arial" pitchFamily="34" charset="0"/>
                    <a:ea typeface="+mn-ea"/>
                    <a:cs typeface="Arial" pitchFamily="34" charset="0"/>
                  </a:rPr>
                  <a:t>Gyroscope</a:t>
                </a:r>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 </a:t>
                </a:r>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sym typeface="Wingdings" panose="05000000000000000000" pitchFamily="2" charset="2"/>
                  </a:rPr>
                  <a:t> </a:t>
                </a:r>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a:t>
                </a:r>
                <a14:m>
                  <m:oMath xmlns:m="http://schemas.openxmlformats.org/officeDocument/2006/math">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g</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x</m:t>
                        </m:r>
                      </m:sub>
                    </m:sSub>
                    <m: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 </m:t>
                    </m:r>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g</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y</m:t>
                        </m:r>
                      </m:sub>
                    </m:sSub>
                    <m: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 </m:t>
                    </m:r>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g</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z</m:t>
                        </m:r>
                      </m:sub>
                    </m:sSub>
                    <m: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 ], [</m:t>
                    </m:r>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g</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v</m:t>
                        </m:r>
                      </m:sub>
                    </m:sSub>
                    <m: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t>
                    </m:r>
                  </m:oMath>
                </a14:m>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 </a:t>
                </a:r>
                <a14:m>
                  <m:oMath xmlns:m="http://schemas.openxmlformats.org/officeDocument/2006/math">
                    <m: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t>
                    </m:r>
                    <m:d>
                      <m:dPr>
                        <m:begChr m:val="["/>
                        <m:endChr m:val="]"/>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dPr>
                      <m:e>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g</m:t>
                            </m:r>
                            <m:r>
                              <a:rPr kumimoji="0" lang="en-US" sz="1400" b="0" i="0" u="none" strike="noStrike" kern="1200" cap="none" spc="0" normalizeH="0" baseline="30000" noProof="0">
                                <a:ln>
                                  <a:noFill/>
                                </a:ln>
                                <a:solidFill>
                                  <a:srgbClr val="002052"/>
                                </a:solidFill>
                                <a:effectLst/>
                                <a:uLnTx/>
                                <a:uFillTx/>
                                <a:latin typeface="Cambria Math" panose="02040503050406030204" pitchFamily="18" charset="0"/>
                                <a:ea typeface="+mn-ea"/>
                                <a:cs typeface="Arial" pitchFamily="34" charset="0"/>
                              </a:rPr>
                              <m:t>2</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v</m:t>
                            </m:r>
                          </m:sub>
                        </m:sSub>
                      </m:e>
                    </m:d>
                  </m:oMath>
                </a14:m>
                <a:endPar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endParaRPr>
              </a:p>
              <a:p>
                <a:pPr marL="539838" marR="0" lvl="1" indent="-269730" algn="l" defTabSz="1217769" rtl="0" eaLnBrk="1" fontAlgn="auto" latinLnBrk="0" hangingPunct="1">
                  <a:lnSpc>
                    <a:spcPct val="100000"/>
                  </a:lnSpc>
                  <a:spcBef>
                    <a:spcPts val="600"/>
                  </a:spcBef>
                  <a:spcAft>
                    <a:spcPts val="0"/>
                  </a:spcAft>
                  <a:buClr>
                    <a:srgbClr val="49B170"/>
                  </a:buClr>
                  <a:buSzTx/>
                  <a:buFont typeface="Arial" pitchFamily="34" charset="0"/>
                  <a:buChar char="•"/>
                  <a:tabLst/>
                  <a:defRPr/>
                </a:pPr>
                <a:r>
                  <a:rPr kumimoji="0" lang="en-US" sz="1400" b="1" i="0" u="none" strike="noStrike" kern="1200" cap="none" spc="0" normalizeH="0" baseline="0" noProof="0">
                    <a:ln>
                      <a:noFill/>
                    </a:ln>
                    <a:solidFill>
                      <a:srgbClr val="49B170"/>
                    </a:solidFill>
                    <a:effectLst/>
                    <a:uLnTx/>
                    <a:uFillTx/>
                    <a:latin typeface="Arial" pitchFamily="34" charset="0"/>
                    <a:ea typeface="+mn-ea"/>
                    <a:cs typeface="Arial" pitchFamily="34" charset="0"/>
                  </a:rPr>
                  <a:t>External sensor </a:t>
                </a:r>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sym typeface="Wingdings" panose="05000000000000000000" pitchFamily="2" charset="2"/>
                  </a:rPr>
                  <a:t></a:t>
                </a:r>
                <a:r>
                  <a:rPr kumimoji="0" lang="en-US" sz="1400" b="1" i="0" u="none" strike="noStrike" kern="1200" cap="none" spc="0" normalizeH="0" baseline="0" noProof="0">
                    <a:ln>
                      <a:noFill/>
                    </a:ln>
                    <a:solidFill>
                      <a:srgbClr val="39A9DC"/>
                    </a:solidFill>
                    <a:effectLst/>
                    <a:uLnTx/>
                    <a:uFillTx/>
                    <a:latin typeface="Arial" pitchFamily="34" charset="0"/>
                    <a:ea typeface="+mn-ea"/>
                    <a:cs typeface="Arial" pitchFamily="34" charset="0"/>
                    <a:sym typeface="Wingdings" panose="05000000000000000000" pitchFamily="2" charset="2"/>
                  </a:rPr>
                  <a:t> </a:t>
                </a:r>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a:t>
                </a:r>
                <a14:m>
                  <m:oMath xmlns:m="http://schemas.openxmlformats.org/officeDocument/2006/math">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x</m:t>
                        </m:r>
                      </m:sub>
                    </m:sSub>
                    <m: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 </m:t>
                    </m:r>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y</m:t>
                        </m:r>
                      </m:sub>
                    </m:sSub>
                    <m: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 </m:t>
                    </m:r>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z</m:t>
                        </m:r>
                      </m:sub>
                    </m:sSub>
                    <m: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 ], </m:t>
                    </m:r>
                    <m:d>
                      <m:dPr>
                        <m:begChr m:val="["/>
                        <m:endChr m:val="]"/>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dPr>
                      <m:e>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v</m:t>
                            </m:r>
                          </m:sub>
                        </m:sSub>
                      </m:e>
                    </m:d>
                    <m: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t>
                    </m:r>
                    <m:d>
                      <m:dPr>
                        <m:begChr m:val="["/>
                        <m:endChr m:val="]"/>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dPr>
                      <m:e>
                        <m:sSub>
                          <m:sSub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ctrlPr>
                          </m:sSubPr>
                          <m:e>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m:t>
                            </m:r>
                            <m:r>
                              <a:rPr kumimoji="0" lang="en-US" sz="1400" b="0" i="0" u="none" strike="noStrike" kern="1200" cap="none" spc="0" normalizeH="0" baseline="30000" noProof="0">
                                <a:ln>
                                  <a:noFill/>
                                </a:ln>
                                <a:solidFill>
                                  <a:srgbClr val="002052"/>
                                </a:solidFill>
                                <a:effectLst/>
                                <a:uLnTx/>
                                <a:uFillTx/>
                                <a:latin typeface="Cambria Math" panose="02040503050406030204" pitchFamily="18" charset="0"/>
                                <a:ea typeface="+mn-ea"/>
                                <a:cs typeface="Arial" pitchFamily="34" charset="0"/>
                              </a:rPr>
                              <m:t>2</m:t>
                            </m:r>
                          </m:e>
                          <m:sub>
                            <m:r>
                              <m:rPr>
                                <m:sty m:val="p"/>
                              </m:rPr>
                              <a:rPr kumimoji="0" lang="en-US" sz="1400" b="0" i="0"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v</m:t>
                            </m:r>
                          </m:sub>
                        </m:sSub>
                      </m:e>
                    </m:d>
                    <m: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t>
                    </m:r>
                    <m: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𝑖</m:t>
                    </m:r>
                    <m: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t>
                    </m:r>
                    <m: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𝑒</m:t>
                    </m:r>
                    <m: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t>
                    </m:r>
                    <m: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𝑚𝑎𝑔</m:t>
                    </m:r>
                    <m: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Arial" pitchFamily="34" charset="0"/>
                      </a:rPr>
                      <m:t>)</m:t>
                    </m:r>
                  </m:oMath>
                </a14:m>
                <a:endPar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endParaRPr>
              </a:p>
              <a:p>
                <a:pPr marL="539838" marR="0" lvl="1" indent="-269730" algn="l" defTabSz="1217769" rtl="0" eaLnBrk="1" fontAlgn="auto" latinLnBrk="0" hangingPunct="1">
                  <a:lnSpc>
                    <a:spcPct val="100000"/>
                  </a:lnSpc>
                  <a:spcBef>
                    <a:spcPts val="600"/>
                  </a:spcBef>
                  <a:spcAft>
                    <a:spcPts val="0"/>
                  </a:spcAft>
                  <a:buClr>
                    <a:srgbClr val="49B170"/>
                  </a:buClr>
                  <a:buSzTx/>
                  <a:buFont typeface="Arial" pitchFamily="34" charset="0"/>
                  <a:buChar char="•"/>
                  <a:tabLst/>
                  <a:defRPr/>
                </a:pPr>
                <a:r>
                  <a:rPr kumimoji="0" lang="en-US" sz="1400" b="1" i="0" u="none" strike="noStrike" kern="1200" cap="none" spc="0" normalizeH="0" baseline="0" noProof="0">
                    <a:ln>
                      <a:noFill/>
                    </a:ln>
                    <a:solidFill>
                      <a:srgbClr val="49B170"/>
                    </a:solidFill>
                    <a:effectLst/>
                    <a:uLnTx/>
                    <a:uFillTx/>
                    <a:latin typeface="Arial" pitchFamily="34" charset="0"/>
                    <a:ea typeface="+mn-ea"/>
                    <a:cs typeface="Arial" pitchFamily="34" charset="0"/>
                  </a:rPr>
                  <a:t>Magnitude</a:t>
                </a:r>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 </a:t>
                </a:r>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sym typeface="Wingdings" panose="05000000000000000000" pitchFamily="2" charset="2"/>
                  </a:rPr>
                  <a:t> </a:t>
                </a:r>
                <a14:m>
                  <m:oMath xmlns:m="http://schemas.openxmlformats.org/officeDocument/2006/math">
                    <m:r>
                      <a:rPr kumimoji="0" lang="en-US" sz="1400" b="0" i="1" u="none" strike="noStrike" kern="1200" cap="none" spc="0" normalizeH="0" baseline="0" noProof="0">
                        <a:ln>
                          <a:noFill/>
                        </a:ln>
                        <a:solidFill>
                          <a:srgbClr val="002052"/>
                        </a:solidFill>
                        <a:effectLst/>
                        <a:uLnTx/>
                        <a:uFillTx/>
                        <a:latin typeface="Cambria Math"/>
                        <a:ea typeface="+mn-ea"/>
                        <a:cs typeface="+mn-cs"/>
                      </a:rPr>
                      <m:t>𝑉</m:t>
                    </m:r>
                    <m:r>
                      <a:rPr kumimoji="0" lang="en-US" sz="1400" b="0" i="0" u="none" strike="noStrike" kern="1200" cap="none" spc="0" normalizeH="0" baseline="0" noProof="0">
                        <a:ln>
                          <a:noFill/>
                        </a:ln>
                        <a:solidFill>
                          <a:srgbClr val="002052"/>
                        </a:solidFill>
                        <a:effectLst/>
                        <a:uLnTx/>
                        <a:uFillTx/>
                        <a:latin typeface="Cambria Math"/>
                        <a:ea typeface="+mn-ea"/>
                        <a:cs typeface="+mn-cs"/>
                      </a:rPr>
                      <m:t>= </m:t>
                    </m:r>
                    <m:rad>
                      <m:radPr>
                        <m:degHide m:val="on"/>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mn-cs"/>
                          </a:rPr>
                        </m:ctrlPr>
                      </m:radPr>
                      <m:deg/>
                      <m:e>
                        <m:sSup>
                          <m:sSup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mn-cs"/>
                              </a:rPr>
                            </m:ctrlPr>
                          </m:sSupPr>
                          <m:e>
                            <m:r>
                              <m:rPr>
                                <m:sty m:val="p"/>
                              </m:rPr>
                              <a:rPr kumimoji="0" lang="en-US" sz="1400" b="0" i="0" u="none" strike="noStrike" kern="1200" cap="none" spc="0" normalizeH="0" baseline="0" noProof="0">
                                <a:ln>
                                  <a:noFill/>
                                </a:ln>
                                <a:solidFill>
                                  <a:srgbClr val="002052"/>
                                </a:solidFill>
                                <a:effectLst/>
                                <a:uLnTx/>
                                <a:uFillTx/>
                                <a:latin typeface="Cambria Math"/>
                                <a:ea typeface="+mn-ea"/>
                                <a:cs typeface="+mn-cs"/>
                              </a:rPr>
                              <m:t>X</m:t>
                            </m:r>
                          </m:e>
                          <m:sup>
                            <m:r>
                              <a:rPr kumimoji="0" lang="en-US" sz="1400" b="0" i="0" u="none" strike="noStrike" kern="1200" cap="none" spc="0" normalizeH="0" baseline="0" noProof="0">
                                <a:ln>
                                  <a:noFill/>
                                </a:ln>
                                <a:solidFill>
                                  <a:srgbClr val="002052"/>
                                </a:solidFill>
                                <a:effectLst/>
                                <a:uLnTx/>
                                <a:uFillTx/>
                                <a:latin typeface="Cambria Math"/>
                                <a:ea typeface="+mn-ea"/>
                                <a:cs typeface="+mn-cs"/>
                              </a:rPr>
                              <m:t>2</m:t>
                            </m:r>
                          </m:sup>
                        </m:sSup>
                        <m:r>
                          <a:rPr kumimoji="0" lang="en-US" sz="1400" b="0" i="0" u="none" strike="noStrike" kern="1200" cap="none" spc="0" normalizeH="0" baseline="0" noProof="0">
                            <a:ln>
                              <a:noFill/>
                            </a:ln>
                            <a:solidFill>
                              <a:srgbClr val="002052"/>
                            </a:solidFill>
                            <a:effectLst/>
                            <a:uLnTx/>
                            <a:uFillTx/>
                            <a:latin typeface="Cambria Math"/>
                            <a:ea typeface="+mn-ea"/>
                            <a:cs typeface="+mn-cs"/>
                          </a:rPr>
                          <m:t>+ </m:t>
                        </m:r>
                        <m:sSup>
                          <m:sSup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mn-cs"/>
                              </a:rPr>
                            </m:ctrlPr>
                          </m:sSupPr>
                          <m:e>
                            <m:r>
                              <m:rPr>
                                <m:sty m:val="p"/>
                              </m:rPr>
                              <a:rPr kumimoji="0" lang="en-US" sz="1400" b="0" i="0" u="none" strike="noStrike" kern="1200" cap="none" spc="0" normalizeH="0" baseline="0" noProof="0">
                                <a:ln>
                                  <a:noFill/>
                                </a:ln>
                                <a:solidFill>
                                  <a:srgbClr val="002052"/>
                                </a:solidFill>
                                <a:effectLst/>
                                <a:uLnTx/>
                                <a:uFillTx/>
                                <a:latin typeface="Cambria Math"/>
                                <a:ea typeface="+mn-ea"/>
                                <a:cs typeface="+mn-cs"/>
                              </a:rPr>
                              <m:t>Y</m:t>
                            </m:r>
                          </m:e>
                          <m:sup>
                            <m:r>
                              <a:rPr kumimoji="0" lang="en-US" sz="1400" b="0" i="0" u="none" strike="noStrike" kern="1200" cap="none" spc="0" normalizeH="0" baseline="0" noProof="0">
                                <a:ln>
                                  <a:noFill/>
                                </a:ln>
                                <a:solidFill>
                                  <a:srgbClr val="002052"/>
                                </a:solidFill>
                                <a:effectLst/>
                                <a:uLnTx/>
                                <a:uFillTx/>
                                <a:latin typeface="Cambria Math"/>
                                <a:ea typeface="+mn-ea"/>
                                <a:cs typeface="+mn-cs"/>
                              </a:rPr>
                              <m:t>2</m:t>
                            </m:r>
                          </m:sup>
                        </m:sSup>
                        <m:r>
                          <a:rPr kumimoji="0" lang="en-US" sz="1400" b="0" i="0" u="none" strike="noStrike" kern="1200" cap="none" spc="0" normalizeH="0" baseline="0" noProof="0">
                            <a:ln>
                              <a:noFill/>
                            </a:ln>
                            <a:solidFill>
                              <a:srgbClr val="002052"/>
                            </a:solidFill>
                            <a:effectLst/>
                            <a:uLnTx/>
                            <a:uFillTx/>
                            <a:latin typeface="Cambria Math"/>
                            <a:ea typeface="+mn-ea"/>
                            <a:cs typeface="+mn-cs"/>
                          </a:rPr>
                          <m:t>+ </m:t>
                        </m:r>
                        <m:sSup>
                          <m:sSupPr>
                            <m:ctrlPr>
                              <a:rPr kumimoji="0" lang="en-US" sz="1400" b="0" i="1" u="none" strike="noStrike" kern="1200" cap="none" spc="0" normalizeH="0" baseline="0" noProof="0">
                                <a:ln>
                                  <a:noFill/>
                                </a:ln>
                                <a:solidFill>
                                  <a:srgbClr val="002052"/>
                                </a:solidFill>
                                <a:effectLst/>
                                <a:uLnTx/>
                                <a:uFillTx/>
                                <a:latin typeface="Cambria Math" panose="02040503050406030204" pitchFamily="18" charset="0"/>
                                <a:ea typeface="+mn-ea"/>
                                <a:cs typeface="+mn-cs"/>
                              </a:rPr>
                            </m:ctrlPr>
                          </m:sSupPr>
                          <m:e>
                            <m:r>
                              <m:rPr>
                                <m:sty m:val="p"/>
                              </m:rPr>
                              <a:rPr kumimoji="0" lang="en-US" sz="1400" b="0" i="0" u="none" strike="noStrike" kern="1200" cap="none" spc="0" normalizeH="0" baseline="0" noProof="0">
                                <a:ln>
                                  <a:noFill/>
                                </a:ln>
                                <a:solidFill>
                                  <a:srgbClr val="002052"/>
                                </a:solidFill>
                                <a:effectLst/>
                                <a:uLnTx/>
                                <a:uFillTx/>
                                <a:latin typeface="Cambria Math"/>
                                <a:ea typeface="+mn-ea"/>
                                <a:cs typeface="+mn-cs"/>
                              </a:rPr>
                              <m:t>Z</m:t>
                            </m:r>
                          </m:e>
                          <m:sup>
                            <m:r>
                              <a:rPr kumimoji="0" lang="en-US" sz="1400" b="0" i="0" u="none" strike="noStrike" kern="1200" cap="none" spc="0" normalizeH="0" baseline="0" noProof="0">
                                <a:ln>
                                  <a:noFill/>
                                </a:ln>
                                <a:solidFill>
                                  <a:srgbClr val="002052"/>
                                </a:solidFill>
                                <a:effectLst/>
                                <a:uLnTx/>
                                <a:uFillTx/>
                                <a:latin typeface="Cambria Math"/>
                                <a:ea typeface="+mn-ea"/>
                                <a:cs typeface="+mn-cs"/>
                              </a:rPr>
                              <m:t>2</m:t>
                            </m:r>
                          </m:sup>
                        </m:sSup>
                      </m:e>
                    </m:rad>
                  </m:oMath>
                </a14:m>
                <a:r>
                  <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sym typeface="Wingdings" panose="05000000000000000000" pitchFamily="2" charset="2"/>
                  </a:rPr>
                  <a:t> </a:t>
                </a:r>
                <a:endParaRPr kumimoji="0" 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89728" y="4221500"/>
                <a:ext cx="4111348" cy="1809341"/>
              </a:xfrm>
              <a:prstGeom prst="rect">
                <a:avLst/>
              </a:prstGeom>
              <a:blipFill>
                <a:blip r:embed="rId5"/>
                <a:stretch>
                  <a:fillRect l="-740" t="-671" b="-2349"/>
                </a:stretch>
              </a:blipFill>
              <a:ln>
                <a:solidFill>
                  <a:schemeClr val="accent5"/>
                </a:solidFill>
              </a:ln>
            </p:spPr>
            <p:txBody>
              <a:bodyPr/>
              <a:lstStyle/>
              <a:p>
                <a:r>
                  <a:rPr lang="en-US">
                    <a:noFill/>
                  </a:rPr>
                  <a:t> </a:t>
                </a:r>
              </a:p>
            </p:txBody>
          </p:sp>
        </mc:Fallback>
      </mc:AlternateContent>
      <p:sp>
        <p:nvSpPr>
          <p:cNvPr id="51" name="TextBox 50"/>
          <p:cNvSpPr txBox="1"/>
          <p:nvPr/>
        </p:nvSpPr>
        <p:spPr>
          <a:xfrm>
            <a:off x="4438515" y="4117874"/>
            <a:ext cx="4037549" cy="2077492"/>
          </a:xfrm>
          <a:prstGeom prst="rect">
            <a:avLst/>
          </a:prstGeom>
          <a:noFill/>
          <a:ln>
            <a:solidFill>
              <a:schemeClr val="accent3"/>
            </a:solidFill>
          </a:ln>
        </p:spPr>
        <p:txBody>
          <a:bodyPr wrap="square" rtlCol="0">
            <a:spAutoFit/>
          </a:bodyPr>
          <a:lstStyle/>
          <a:p>
            <a:pPr marL="0" marR="0" lvl="0" indent="0" algn="l" defTabSz="1217769" rtl="0" eaLnBrk="1" fontAlgn="auto" latinLnBrk="0" hangingPunct="1">
              <a:lnSpc>
                <a:spcPct val="100000"/>
              </a:lnSpc>
              <a:spcBef>
                <a:spcPts val="600"/>
              </a:spcBef>
              <a:spcAft>
                <a:spcPts val="0"/>
              </a:spcAft>
              <a:buClr>
                <a:srgbClr val="3CB4E6"/>
              </a:buClr>
              <a:buSzTx/>
              <a:buFontTx/>
              <a:buNone/>
              <a:tabLst/>
              <a:defRPr/>
            </a:pPr>
            <a:r>
              <a:rPr kumimoji="0" lang="en-US" altLang="en-US" sz="1600" b="1" i="0" u="none" strike="noStrike" kern="1200" cap="none" spc="0" normalizeH="0" baseline="0" noProof="0">
                <a:ln>
                  <a:noFill/>
                </a:ln>
                <a:solidFill>
                  <a:srgbClr val="3CB4E6"/>
                </a:solidFill>
                <a:effectLst/>
                <a:uLnTx/>
                <a:uFillTx/>
                <a:latin typeface="Arial" pitchFamily="34" charset="0"/>
                <a:ea typeface="+mn-ea"/>
                <a:cs typeface="Arial" pitchFamily="34" charset="0"/>
              </a:rPr>
              <a:t>Computation Block</a:t>
            </a:r>
          </a:p>
          <a:p>
            <a:pPr marL="539838" marR="0" lvl="1" indent="-269730" algn="l" defTabSz="1217769" rtl="0" eaLnBrk="1" fontAlgn="auto" latinLnBrk="0" hangingPunct="1">
              <a:lnSpc>
                <a:spcPct val="100000"/>
              </a:lnSpc>
              <a:spcBef>
                <a:spcPts val="600"/>
              </a:spcBef>
              <a:spcAft>
                <a:spcPts val="0"/>
              </a:spcAft>
              <a:buClr>
                <a:srgbClr val="3CB4E6"/>
              </a:buClr>
              <a:buSzTx/>
              <a:buFont typeface="Arial" pitchFamily="34" charset="0"/>
              <a:buChar char="•"/>
              <a:tabLst/>
              <a:defRPr/>
            </a:pPr>
            <a:r>
              <a:rPr kumimoji="0" lang="en-US" altLang="en-US" sz="1400" b="0" i="0" u="none" strike="noStrike" kern="1200" cap="none" spc="0" normalizeH="0" baseline="0" noProof="0">
                <a:ln>
                  <a:noFill/>
                </a:ln>
                <a:solidFill>
                  <a:srgbClr val="03234B"/>
                </a:solidFill>
                <a:effectLst/>
                <a:uLnTx/>
                <a:uFillTx/>
                <a:latin typeface="Arial" pitchFamily="34" charset="0"/>
                <a:ea typeface="+mn-ea"/>
                <a:cs typeface="Arial" pitchFamily="34" charset="0"/>
              </a:rPr>
              <a:t>Sensors data can be filtered with a 2</a:t>
            </a:r>
            <a:r>
              <a:rPr kumimoji="0" lang="en-US" altLang="en-US" sz="1400" b="0" i="0" u="none" strike="noStrike" kern="1200" cap="none" spc="0" normalizeH="0" baseline="30000" noProof="0">
                <a:ln>
                  <a:noFill/>
                </a:ln>
                <a:solidFill>
                  <a:srgbClr val="03234B"/>
                </a:solidFill>
                <a:effectLst/>
                <a:uLnTx/>
                <a:uFillTx/>
                <a:latin typeface="Arial" pitchFamily="34" charset="0"/>
                <a:ea typeface="+mn-ea"/>
                <a:cs typeface="Arial" pitchFamily="34" charset="0"/>
              </a:rPr>
              <a:t>nd</a:t>
            </a:r>
            <a:r>
              <a:rPr kumimoji="0" lang="en-US" altLang="en-US" sz="1400" b="0" i="0" u="none" strike="noStrike" kern="1200" cap="none" spc="0" normalizeH="0" baseline="0" noProof="0">
                <a:ln>
                  <a:noFill/>
                </a:ln>
                <a:solidFill>
                  <a:srgbClr val="03234B"/>
                </a:solidFill>
                <a:effectLst/>
                <a:uLnTx/>
                <a:uFillTx/>
                <a:latin typeface="Arial" pitchFamily="34" charset="0"/>
                <a:ea typeface="+mn-ea"/>
                <a:cs typeface="Arial" pitchFamily="34" charset="0"/>
              </a:rPr>
              <a:t> order IIR </a:t>
            </a:r>
            <a:r>
              <a:rPr kumimoji="0" lang="en-US" altLang="en-US" sz="1400" b="1" i="0" u="none" strike="noStrike" kern="1200" cap="none" spc="0" normalizeH="0" baseline="0" noProof="0">
                <a:ln>
                  <a:noFill/>
                </a:ln>
                <a:solidFill>
                  <a:srgbClr val="3CB4E6"/>
                </a:solidFill>
                <a:effectLst/>
                <a:uLnTx/>
                <a:uFillTx/>
                <a:latin typeface="Arial" pitchFamily="34" charset="0"/>
                <a:ea typeface="+mn-ea"/>
                <a:cs typeface="Arial" pitchFamily="34" charset="0"/>
              </a:rPr>
              <a:t>Filter</a:t>
            </a:r>
            <a:r>
              <a:rPr kumimoji="0" lang="en-US" altLang="en-US" sz="1400" b="0" i="0" u="none" strike="noStrike" kern="1200" cap="none" spc="0" normalizeH="0" baseline="0" noProof="0">
                <a:ln>
                  <a:noFill/>
                </a:ln>
                <a:solidFill>
                  <a:srgbClr val="3CB4E6"/>
                </a:solidFill>
                <a:effectLst/>
                <a:uLnTx/>
                <a:uFillTx/>
                <a:latin typeface="Arial" pitchFamily="34" charset="0"/>
                <a:ea typeface="+mn-ea"/>
                <a:cs typeface="Arial" pitchFamily="34" charset="0"/>
              </a:rPr>
              <a:t>.</a:t>
            </a:r>
          </a:p>
          <a:p>
            <a:pPr marL="539838" marR="0" lvl="1" indent="-269730" algn="l" defTabSz="1217769" rtl="0" eaLnBrk="1" fontAlgn="auto" latinLnBrk="0" hangingPunct="1">
              <a:lnSpc>
                <a:spcPct val="100000"/>
              </a:lnSpc>
              <a:spcBef>
                <a:spcPts val="600"/>
              </a:spcBef>
              <a:spcAft>
                <a:spcPts val="0"/>
              </a:spcAft>
              <a:buClr>
                <a:srgbClr val="3CB4E6"/>
              </a:buClr>
              <a:buSzTx/>
              <a:buFont typeface="Arial" pitchFamily="34" charset="0"/>
              <a:buChar char="•"/>
              <a:tabLst/>
              <a:defRPr/>
            </a:pPr>
            <a:r>
              <a:rPr kumimoji="0" lang="en-US" altLang="en-US" sz="1400" b="1" i="0" u="none" strike="noStrike" kern="1200" cap="none" spc="0" normalizeH="0" baseline="0" noProof="0">
                <a:ln>
                  <a:noFill/>
                </a:ln>
                <a:solidFill>
                  <a:srgbClr val="3CB4E6"/>
                </a:solidFill>
                <a:effectLst/>
                <a:uLnTx/>
                <a:uFillTx/>
                <a:latin typeface="Arial" pitchFamily="34" charset="0"/>
                <a:ea typeface="+mn-ea"/>
                <a:cs typeface="Arial" pitchFamily="34" charset="0"/>
              </a:rPr>
              <a:t>Features</a:t>
            </a:r>
            <a:r>
              <a:rPr kumimoji="0" lang="en-US" alt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 </a:t>
            </a:r>
            <a:r>
              <a:rPr kumimoji="0" lang="en-US" altLang="en-US" sz="1400" b="0" i="0" u="none" strike="noStrike" kern="1200" cap="none" spc="0" normalizeH="0" baseline="0" noProof="0">
                <a:ln>
                  <a:noFill/>
                </a:ln>
                <a:solidFill>
                  <a:srgbClr val="03234B"/>
                </a:solidFill>
                <a:effectLst/>
                <a:uLnTx/>
                <a:uFillTx/>
                <a:latin typeface="Arial" pitchFamily="34" charset="0"/>
                <a:ea typeface="+mn-ea"/>
                <a:cs typeface="Arial" pitchFamily="34" charset="0"/>
              </a:rPr>
              <a:t>are statistical parameter calculated from: Input Data or Filtered Input Data</a:t>
            </a:r>
          </a:p>
          <a:p>
            <a:pPr marL="539838" marR="0" lvl="1" indent="-269730" algn="l" defTabSz="1217769" rtl="0" eaLnBrk="1" fontAlgn="auto" latinLnBrk="0" hangingPunct="1">
              <a:lnSpc>
                <a:spcPct val="100000"/>
              </a:lnSpc>
              <a:spcBef>
                <a:spcPts val="600"/>
              </a:spcBef>
              <a:spcAft>
                <a:spcPts val="0"/>
              </a:spcAft>
              <a:buClr>
                <a:srgbClr val="3CB4E6"/>
              </a:buClr>
              <a:buSzTx/>
              <a:buFont typeface="Arial" pitchFamily="34" charset="0"/>
              <a:buChar char="•"/>
              <a:tabLst/>
              <a:defRPr/>
            </a:pPr>
            <a:r>
              <a:rPr kumimoji="0" lang="en-US" altLang="en-US" sz="1400" b="0" i="0" u="none" strike="noStrike" kern="1200" cap="none" spc="0" normalizeH="0" baseline="0" noProof="0">
                <a:ln>
                  <a:noFill/>
                </a:ln>
                <a:solidFill>
                  <a:srgbClr val="03234B"/>
                </a:solidFill>
                <a:effectLst/>
                <a:uLnTx/>
                <a:uFillTx/>
                <a:latin typeface="Arial" pitchFamily="34" charset="0"/>
                <a:ea typeface="+mn-ea"/>
                <a:cs typeface="Arial" pitchFamily="34" charset="0"/>
              </a:rPr>
              <a:t>Examples of features are: Mean, Variance, Energy, Peak to Peak, …</a:t>
            </a:r>
          </a:p>
        </p:txBody>
      </p:sp>
      <p:sp>
        <p:nvSpPr>
          <p:cNvPr id="52" name="TextBox 51"/>
          <p:cNvSpPr txBox="1"/>
          <p:nvPr/>
        </p:nvSpPr>
        <p:spPr>
          <a:xfrm>
            <a:off x="8838076" y="1701378"/>
            <a:ext cx="3273367" cy="3276967"/>
          </a:xfrm>
          <a:prstGeom prst="rect">
            <a:avLst/>
          </a:prstGeom>
          <a:noFill/>
          <a:ln>
            <a:solidFill>
              <a:schemeClr val="accent1"/>
            </a:solidFill>
          </a:ln>
        </p:spPr>
        <p:txBody>
          <a:bodyPr wrap="square" rtlCol="0">
            <a:spAutoFit/>
          </a:bodyPr>
          <a:lstStyle/>
          <a:p>
            <a:pPr marL="0" marR="0" lvl="0" indent="0" algn="l" defTabSz="1217769" rtl="0" eaLnBrk="1" fontAlgn="auto" latinLnBrk="0" hangingPunct="1">
              <a:lnSpc>
                <a:spcPct val="100000"/>
              </a:lnSpc>
              <a:spcBef>
                <a:spcPts val="600"/>
              </a:spcBef>
              <a:spcAft>
                <a:spcPts val="0"/>
              </a:spcAft>
              <a:buClr>
                <a:srgbClr val="03234B"/>
              </a:buClr>
              <a:buSzTx/>
              <a:buFontTx/>
              <a:buNone/>
              <a:tabLst/>
              <a:defRPr/>
            </a:pPr>
            <a:r>
              <a:rPr kumimoji="0" lang="en-US" altLang="en-US" sz="1600" b="1" i="0" u="none" strike="noStrike" kern="1200" cap="none" spc="0" normalizeH="0" baseline="0" noProof="0">
                <a:ln>
                  <a:noFill/>
                </a:ln>
                <a:solidFill>
                  <a:srgbClr val="002052"/>
                </a:solidFill>
                <a:effectLst/>
                <a:uLnTx/>
                <a:uFillTx/>
                <a:latin typeface="Arial" pitchFamily="34" charset="0"/>
                <a:ea typeface="+mn-ea"/>
                <a:cs typeface="Arial" pitchFamily="34" charset="0"/>
              </a:rPr>
              <a:t>Decision Tree</a:t>
            </a:r>
            <a:r>
              <a:rPr kumimoji="0" lang="en-US" altLang="en-US" sz="1600" b="0" i="0" u="none" strike="noStrike" kern="1200" cap="none" spc="0" normalizeH="0" baseline="0" noProof="0">
                <a:ln>
                  <a:noFill/>
                </a:ln>
                <a:solidFill>
                  <a:srgbClr val="002052"/>
                </a:solidFill>
                <a:effectLst/>
                <a:uLnTx/>
                <a:uFillTx/>
                <a:latin typeface="Arial" pitchFamily="34" charset="0"/>
                <a:ea typeface="+mn-ea"/>
                <a:cs typeface="Arial" pitchFamily="34" charset="0"/>
              </a:rPr>
              <a:t> </a:t>
            </a:r>
          </a:p>
          <a:p>
            <a:pPr marL="539838" marR="0" lvl="1" indent="-269730" algn="l" defTabSz="1217769" rtl="0" eaLnBrk="1" fontAlgn="auto" latinLnBrk="0" hangingPunct="1">
              <a:lnSpc>
                <a:spcPct val="100000"/>
              </a:lnSpc>
              <a:spcBef>
                <a:spcPts val="600"/>
              </a:spcBef>
              <a:spcAft>
                <a:spcPts val="0"/>
              </a:spcAft>
              <a:buClr>
                <a:srgbClr val="03234B"/>
              </a:buClr>
              <a:buSzTx/>
              <a:buFont typeface="Arial" pitchFamily="34" charset="0"/>
              <a:buChar char="•"/>
              <a:tabLst/>
              <a:defRPr/>
            </a:pPr>
            <a:r>
              <a:rPr kumimoji="0" lang="en-US" alt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is a predictive model built from </a:t>
            </a:r>
            <a:r>
              <a:rPr kumimoji="0" lang="en-US" altLang="en-US" sz="1400" b="1" i="0" u="none" strike="noStrike" kern="1200" cap="none" spc="0" normalizeH="0" baseline="0" noProof="0">
                <a:ln>
                  <a:noFill/>
                </a:ln>
                <a:solidFill>
                  <a:srgbClr val="002052"/>
                </a:solidFill>
                <a:effectLst/>
                <a:uLnTx/>
                <a:uFillTx/>
                <a:latin typeface="Arial" pitchFamily="34" charset="0"/>
                <a:ea typeface="+mn-ea"/>
                <a:cs typeface="Arial" pitchFamily="34" charset="0"/>
              </a:rPr>
              <a:t>training data</a:t>
            </a:r>
            <a:r>
              <a:rPr kumimoji="0" lang="en-US" alt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 Outputs of the computation blocks are the inputs of the decision tree.</a:t>
            </a:r>
          </a:p>
          <a:p>
            <a:pPr marL="539838" marR="0" lvl="1" indent="-269730" algn="l" defTabSz="1217769" rtl="0" eaLnBrk="1" fontAlgn="auto" latinLnBrk="0" hangingPunct="1">
              <a:lnSpc>
                <a:spcPct val="100000"/>
              </a:lnSpc>
              <a:spcBef>
                <a:spcPts val="600"/>
              </a:spcBef>
              <a:spcAft>
                <a:spcPts val="0"/>
              </a:spcAft>
              <a:buClr>
                <a:srgbClr val="03234B"/>
              </a:buClr>
              <a:buSzTx/>
              <a:buFont typeface="Arial" pitchFamily="34" charset="0"/>
              <a:buChar char="•"/>
              <a:tabLst/>
              <a:defRPr/>
            </a:pPr>
            <a:r>
              <a:rPr kumimoji="0" lang="en-US" alt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Each </a:t>
            </a:r>
            <a:r>
              <a:rPr kumimoji="0" lang="en-US" altLang="en-US" sz="1400" b="1" i="0" u="none" strike="noStrike" kern="1200" cap="none" spc="0" normalizeH="0" baseline="0" noProof="0">
                <a:ln>
                  <a:noFill/>
                </a:ln>
                <a:solidFill>
                  <a:srgbClr val="002052"/>
                </a:solidFill>
                <a:effectLst/>
                <a:uLnTx/>
                <a:uFillTx/>
                <a:latin typeface="Arial" pitchFamily="34" charset="0"/>
                <a:ea typeface="+mn-ea"/>
                <a:cs typeface="Arial" pitchFamily="34" charset="0"/>
              </a:rPr>
              <a:t>Node</a:t>
            </a:r>
            <a:r>
              <a:rPr kumimoji="0" lang="en-US" alt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 is characterized by one «if-then-else» condition. </a:t>
            </a:r>
          </a:p>
          <a:p>
            <a:pPr marL="863741" marR="0" lvl="3" indent="-269730" algn="l" defTabSz="1217769" rtl="0" eaLnBrk="1" fontAlgn="auto" latinLnBrk="0" hangingPunct="1">
              <a:lnSpc>
                <a:spcPct val="100000"/>
              </a:lnSpc>
              <a:spcBef>
                <a:spcPts val="0"/>
              </a:spcBef>
              <a:spcAft>
                <a:spcPts val="0"/>
              </a:spcAft>
              <a:buClr>
                <a:srgbClr val="03234B"/>
              </a:buClr>
              <a:buSzTx/>
              <a:buFont typeface="Arial" pitchFamily="34" charset="0"/>
              <a:buChar char="•"/>
              <a:tabLst/>
              <a:defRPr/>
            </a:pPr>
            <a:r>
              <a:rPr kumimoji="0" lang="en-US" altLang="en-US" sz="1200" b="0" i="0" u="none" strike="noStrike" kern="1200" cap="none" spc="0" normalizeH="0" baseline="0" noProof="0">
                <a:ln>
                  <a:noFill/>
                </a:ln>
                <a:solidFill>
                  <a:srgbClr val="002052"/>
                </a:solidFill>
                <a:effectLst/>
                <a:uLnTx/>
                <a:uFillTx/>
                <a:latin typeface="Arial" pitchFamily="34" charset="0"/>
                <a:ea typeface="+mn-ea"/>
                <a:cs typeface="Arial" pitchFamily="34" charset="0"/>
              </a:rPr>
              <a:t>Mean on </a:t>
            </a:r>
            <a:r>
              <a:rPr kumimoji="0" lang="en-US" altLang="en-US" sz="1200" b="0" i="0" u="none" strike="noStrike" kern="1200" cap="none" spc="0" normalizeH="0" baseline="0" noProof="0" err="1">
                <a:ln>
                  <a:noFill/>
                </a:ln>
                <a:solidFill>
                  <a:srgbClr val="002052"/>
                </a:solidFill>
                <a:effectLst/>
                <a:uLnTx/>
                <a:uFillTx/>
                <a:latin typeface="Arial" pitchFamily="34" charset="0"/>
                <a:ea typeface="+mn-ea"/>
                <a:cs typeface="Arial" pitchFamily="34" charset="0"/>
              </a:rPr>
              <a:t>Acc_X</a:t>
            </a:r>
            <a:r>
              <a:rPr kumimoji="0" lang="en-US" altLang="en-US" sz="1200" b="0" i="0" u="none" strike="noStrike" kern="1200" cap="none" spc="0" normalizeH="0" baseline="0" noProof="0">
                <a:ln>
                  <a:noFill/>
                </a:ln>
                <a:solidFill>
                  <a:srgbClr val="002052"/>
                </a:solidFill>
                <a:effectLst/>
                <a:uLnTx/>
                <a:uFillTx/>
                <a:latin typeface="Arial" pitchFamily="34" charset="0"/>
                <a:ea typeface="+mn-ea"/>
                <a:cs typeface="Arial" pitchFamily="34" charset="0"/>
              </a:rPr>
              <a:t> &lt; 0.5 g</a:t>
            </a:r>
          </a:p>
          <a:p>
            <a:pPr marL="863741" marR="0" lvl="3" indent="-269730" algn="l" defTabSz="1217769" rtl="0" eaLnBrk="1" fontAlgn="auto" latinLnBrk="0" hangingPunct="1">
              <a:lnSpc>
                <a:spcPct val="100000"/>
              </a:lnSpc>
              <a:spcBef>
                <a:spcPts val="0"/>
              </a:spcBef>
              <a:spcAft>
                <a:spcPts val="0"/>
              </a:spcAft>
              <a:buClr>
                <a:srgbClr val="03234B"/>
              </a:buClr>
              <a:buSzTx/>
              <a:buFont typeface="Arial" pitchFamily="34" charset="0"/>
              <a:buChar char="•"/>
              <a:tabLst/>
              <a:defRPr/>
            </a:pPr>
            <a:r>
              <a:rPr kumimoji="0" lang="en-US" altLang="en-US" sz="1200" b="0" i="0" u="none" strike="noStrike" kern="1200" cap="none" spc="0" normalizeH="0" baseline="0" noProof="0">
                <a:ln>
                  <a:noFill/>
                </a:ln>
                <a:solidFill>
                  <a:srgbClr val="002052"/>
                </a:solidFill>
                <a:effectLst/>
                <a:uLnTx/>
                <a:uFillTx/>
                <a:latin typeface="Arial" pitchFamily="34" charset="0"/>
                <a:ea typeface="+mn-ea"/>
                <a:cs typeface="Arial" pitchFamily="34" charset="0"/>
              </a:rPr>
              <a:t>Variance on </a:t>
            </a:r>
            <a:r>
              <a:rPr kumimoji="0" lang="en-US" altLang="en-US" sz="1200" b="0" i="0" u="none" strike="noStrike" kern="1200" cap="none" spc="0" normalizeH="0" baseline="0" noProof="0" err="1">
                <a:ln>
                  <a:noFill/>
                </a:ln>
                <a:solidFill>
                  <a:srgbClr val="002052"/>
                </a:solidFill>
                <a:effectLst/>
                <a:uLnTx/>
                <a:uFillTx/>
                <a:latin typeface="Arial" pitchFamily="34" charset="0"/>
                <a:ea typeface="+mn-ea"/>
                <a:cs typeface="Arial" pitchFamily="34" charset="0"/>
              </a:rPr>
              <a:t>Gyro_Z</a:t>
            </a:r>
            <a:r>
              <a:rPr kumimoji="0" lang="en-US" altLang="en-US" sz="1200" b="0" i="0" u="none" strike="noStrike" kern="1200" cap="none" spc="0" normalizeH="0" baseline="0" noProof="0">
                <a:ln>
                  <a:noFill/>
                </a:ln>
                <a:solidFill>
                  <a:srgbClr val="002052"/>
                </a:solidFill>
                <a:effectLst/>
                <a:uLnTx/>
                <a:uFillTx/>
                <a:latin typeface="Arial" pitchFamily="34" charset="0"/>
                <a:ea typeface="+mn-ea"/>
                <a:cs typeface="Arial" pitchFamily="34" charset="0"/>
              </a:rPr>
              <a:t> &lt; 200 </a:t>
            </a:r>
            <a:r>
              <a:rPr kumimoji="0" lang="en-US" altLang="en-US" sz="1200" b="0" i="0" u="none" strike="noStrike" kern="1200" cap="none" spc="0" normalizeH="0" baseline="0" noProof="0" err="1">
                <a:ln>
                  <a:noFill/>
                </a:ln>
                <a:solidFill>
                  <a:srgbClr val="002052"/>
                </a:solidFill>
                <a:effectLst/>
                <a:uLnTx/>
                <a:uFillTx/>
                <a:latin typeface="Arial" pitchFamily="34" charset="0"/>
                <a:ea typeface="+mn-ea"/>
                <a:cs typeface="Arial" pitchFamily="34" charset="0"/>
              </a:rPr>
              <a:t>dps</a:t>
            </a:r>
            <a:endParaRPr kumimoji="0" lang="en-US" altLang="en-US" sz="1600" b="0" i="0" u="none" strike="noStrike" kern="1200" cap="none" spc="0" normalizeH="0" baseline="0" noProof="0">
              <a:ln>
                <a:noFill/>
              </a:ln>
              <a:solidFill>
                <a:srgbClr val="002052"/>
              </a:solidFill>
              <a:effectLst/>
              <a:uLnTx/>
              <a:uFillTx/>
              <a:latin typeface="Arial" pitchFamily="34" charset="0"/>
              <a:ea typeface="+mn-ea"/>
              <a:cs typeface="Arial" pitchFamily="34" charset="0"/>
            </a:endParaRPr>
          </a:p>
          <a:p>
            <a:pPr marL="539838" marR="0" lvl="1" indent="-269730" algn="l" defTabSz="1217769" rtl="0" eaLnBrk="1" fontAlgn="auto" latinLnBrk="0" hangingPunct="1">
              <a:lnSpc>
                <a:spcPct val="100000"/>
              </a:lnSpc>
              <a:spcBef>
                <a:spcPts val="600"/>
              </a:spcBef>
              <a:spcAft>
                <a:spcPts val="0"/>
              </a:spcAft>
              <a:buClr>
                <a:srgbClr val="03234B"/>
              </a:buClr>
              <a:buSzTx/>
              <a:buFont typeface="Arial" pitchFamily="34" charset="0"/>
              <a:buChar char="•"/>
              <a:tabLst/>
              <a:defRPr/>
            </a:pPr>
            <a:r>
              <a:rPr kumimoji="0" lang="en-US" alt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Decision tree can either generate a result at every sample or filter the results with a </a:t>
            </a:r>
            <a:r>
              <a:rPr kumimoji="0" lang="en-US" altLang="en-US" sz="1400" b="1" i="0" u="none" strike="noStrike" kern="1200" cap="none" spc="0" normalizeH="0" baseline="0" noProof="0">
                <a:ln>
                  <a:noFill/>
                </a:ln>
                <a:solidFill>
                  <a:srgbClr val="002052"/>
                </a:solidFill>
                <a:effectLst/>
                <a:uLnTx/>
                <a:uFillTx/>
                <a:latin typeface="Arial" pitchFamily="34" charset="0"/>
                <a:ea typeface="+mn-ea"/>
                <a:cs typeface="Arial" pitchFamily="34" charset="0"/>
              </a:rPr>
              <a:t>Meta-classifier</a:t>
            </a:r>
            <a:r>
              <a:rPr kumimoji="0" lang="en-US" altLang="en-US" sz="1400" b="0" i="0" u="none" strike="noStrike" kern="1200" cap="none" spc="0" normalizeH="0" baseline="0" noProof="0">
                <a:ln>
                  <a:noFill/>
                </a:ln>
                <a:solidFill>
                  <a:srgbClr val="002052"/>
                </a:solidFill>
                <a:effectLst/>
                <a:uLnTx/>
                <a:uFillTx/>
                <a:latin typeface="Arial" pitchFamily="34" charset="0"/>
                <a:ea typeface="+mn-ea"/>
                <a:cs typeface="Arial" pitchFamily="34" charset="0"/>
              </a:rPr>
              <a:t>, to have a more robust output.</a:t>
            </a:r>
          </a:p>
        </p:txBody>
      </p:sp>
      <p:cxnSp>
        <p:nvCxnSpPr>
          <p:cNvPr id="18" name="Straight Arrow Connector 17"/>
          <p:cNvCxnSpPr/>
          <p:nvPr/>
        </p:nvCxnSpPr>
        <p:spPr>
          <a:xfrm flipH="1">
            <a:off x="2145401" y="3048101"/>
            <a:ext cx="751032" cy="907155"/>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p:cNvCxnSpPr>
          <p:nvPr/>
        </p:nvCxnSpPr>
        <p:spPr>
          <a:xfrm>
            <a:off x="5591881" y="3429000"/>
            <a:ext cx="0" cy="67523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a:off x="8138597" y="1701380"/>
            <a:ext cx="582616" cy="32406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272C919-657C-4E95-8E01-F62CC1F779AA}"/>
              </a:ext>
            </a:extLst>
          </p:cNvPr>
          <p:cNvGrpSpPr/>
          <p:nvPr/>
        </p:nvGrpSpPr>
        <p:grpSpPr>
          <a:xfrm>
            <a:off x="2961678" y="1098294"/>
            <a:ext cx="1563624" cy="1142224"/>
            <a:chOff x="1034980" y="1118103"/>
            <a:chExt cx="1563624" cy="1142224"/>
          </a:xfrm>
        </p:grpSpPr>
        <p:sp>
          <p:nvSpPr>
            <p:cNvPr id="3" name="Rectangle 2">
              <a:extLst>
                <a:ext uri="{FF2B5EF4-FFF2-40B4-BE49-F238E27FC236}">
                  <a16:creationId xmlns:a16="http://schemas.microsoft.com/office/drawing/2014/main" id="{4F9742BA-4DC1-4742-AF84-DA608ED9EF88}"/>
                </a:ext>
              </a:extLst>
            </p:cNvPr>
            <p:cNvSpPr/>
            <p:nvPr/>
          </p:nvSpPr>
          <p:spPr>
            <a:xfrm>
              <a:off x="1034980" y="1118103"/>
              <a:ext cx="1563624" cy="11422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Sensors Data</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5" name="Graphic 4">
              <a:extLst>
                <a:ext uri="{FF2B5EF4-FFF2-40B4-BE49-F238E27FC236}">
                  <a16:creationId xmlns:a16="http://schemas.microsoft.com/office/drawing/2014/main" id="{EC68C1AF-16D6-4F20-8E47-0A63AFCDD7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0528" y="1701378"/>
              <a:ext cx="452529" cy="452529"/>
            </a:xfrm>
            <a:prstGeom prst="rect">
              <a:avLst/>
            </a:prstGeom>
          </p:spPr>
        </p:pic>
      </p:grpSp>
      <p:sp>
        <p:nvSpPr>
          <p:cNvPr id="6" name="Rectangle 5">
            <a:extLst>
              <a:ext uri="{FF2B5EF4-FFF2-40B4-BE49-F238E27FC236}">
                <a16:creationId xmlns:a16="http://schemas.microsoft.com/office/drawing/2014/main" id="{20DE76E0-644C-444A-995C-6DF27D0DD9FF}"/>
              </a:ext>
            </a:extLst>
          </p:cNvPr>
          <p:cNvSpPr/>
          <p:nvPr/>
        </p:nvSpPr>
        <p:spPr>
          <a:xfrm>
            <a:off x="4415805" y="1592687"/>
            <a:ext cx="442127" cy="432758"/>
          </a:xfrm>
          <a:prstGeom prst="rect">
            <a:avLst/>
          </a:prstGeom>
          <a:solidFill>
            <a:srgbClr val="A2A2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D6113C7-9428-4032-B745-70D66F6B9501}"/>
              </a:ext>
            </a:extLst>
          </p:cNvPr>
          <p:cNvGrpSpPr/>
          <p:nvPr/>
        </p:nvGrpSpPr>
        <p:grpSpPr>
          <a:xfrm>
            <a:off x="2874810" y="2291689"/>
            <a:ext cx="1737360" cy="1592474"/>
            <a:chOff x="2894906" y="2291689"/>
            <a:chExt cx="1737360" cy="1592474"/>
          </a:xfrm>
        </p:grpSpPr>
        <p:sp>
          <p:nvSpPr>
            <p:cNvPr id="7" name="Arrow: Notched Right 6">
              <a:extLst>
                <a:ext uri="{FF2B5EF4-FFF2-40B4-BE49-F238E27FC236}">
                  <a16:creationId xmlns:a16="http://schemas.microsoft.com/office/drawing/2014/main" id="{F274D03F-96E0-44D6-95F4-84BC6F66F88D}"/>
                </a:ext>
              </a:extLst>
            </p:cNvPr>
            <p:cNvSpPr/>
            <p:nvPr/>
          </p:nvSpPr>
          <p:spPr>
            <a:xfrm>
              <a:off x="2894906" y="2291689"/>
              <a:ext cx="1737360" cy="475488"/>
            </a:xfrm>
            <a:prstGeom prst="notchedRightArrow">
              <a:avLst>
                <a:gd name="adj1" fmla="val 73604"/>
                <a:gd name="adj2" fmla="val 42132"/>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Accelerometer</a:t>
              </a:r>
            </a:p>
          </p:txBody>
        </p:sp>
        <p:sp>
          <p:nvSpPr>
            <p:cNvPr id="19" name="Arrow: Notched Right 18">
              <a:extLst>
                <a:ext uri="{FF2B5EF4-FFF2-40B4-BE49-F238E27FC236}">
                  <a16:creationId xmlns:a16="http://schemas.microsoft.com/office/drawing/2014/main" id="{9450C4EE-83B8-40D3-8D3F-D8DEBEFEE43B}"/>
                </a:ext>
              </a:extLst>
            </p:cNvPr>
            <p:cNvSpPr/>
            <p:nvPr/>
          </p:nvSpPr>
          <p:spPr>
            <a:xfrm>
              <a:off x="2894906" y="2850182"/>
              <a:ext cx="1737360" cy="475488"/>
            </a:xfrm>
            <a:prstGeom prst="notchedRightArrow">
              <a:avLst>
                <a:gd name="adj1" fmla="val 73604"/>
                <a:gd name="adj2" fmla="val 42132"/>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Gyroscope</a:t>
              </a:r>
            </a:p>
          </p:txBody>
        </p:sp>
        <p:sp>
          <p:nvSpPr>
            <p:cNvPr id="20" name="Arrow: Notched Right 19">
              <a:extLst>
                <a:ext uri="{FF2B5EF4-FFF2-40B4-BE49-F238E27FC236}">
                  <a16:creationId xmlns:a16="http://schemas.microsoft.com/office/drawing/2014/main" id="{A1B75616-80E4-4CCA-BB97-276BD6F14531}"/>
                </a:ext>
              </a:extLst>
            </p:cNvPr>
            <p:cNvSpPr/>
            <p:nvPr/>
          </p:nvSpPr>
          <p:spPr>
            <a:xfrm>
              <a:off x="2894906" y="3408675"/>
              <a:ext cx="1737360" cy="475488"/>
            </a:xfrm>
            <a:prstGeom prst="notchedRightArrow">
              <a:avLst>
                <a:gd name="adj1" fmla="val 73604"/>
                <a:gd name="adj2" fmla="val 42132"/>
              </a:avLst>
            </a:prstGeom>
            <a:solidFill>
              <a:schemeClr val="bg1"/>
            </a:solidFill>
            <a:ln w="19050">
              <a:solidFill>
                <a:srgbClr val="747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solidFill>
                    <a:srgbClr val="74747C"/>
                  </a:solidFill>
                  <a:effectLst/>
                  <a:uLnTx/>
                  <a:uFillTx/>
                  <a:latin typeface="Arial"/>
                  <a:ea typeface="+mn-ea"/>
                  <a:cs typeface="+mn-cs"/>
                </a:rPr>
                <a:t>External Sensor</a:t>
              </a:r>
            </a:p>
          </p:txBody>
        </p:sp>
      </p:grpSp>
      <p:sp>
        <p:nvSpPr>
          <p:cNvPr id="22" name="Arrow: Notched Right 21">
            <a:extLst>
              <a:ext uri="{FF2B5EF4-FFF2-40B4-BE49-F238E27FC236}">
                <a16:creationId xmlns:a16="http://schemas.microsoft.com/office/drawing/2014/main" id="{8A4ED8EC-C9A3-4BEA-8C0C-FCABD6289C20}"/>
              </a:ext>
            </a:extLst>
          </p:cNvPr>
          <p:cNvSpPr/>
          <p:nvPr/>
        </p:nvSpPr>
        <p:spPr>
          <a:xfrm>
            <a:off x="4719930" y="2291689"/>
            <a:ext cx="1737360" cy="475488"/>
          </a:xfrm>
          <a:prstGeom prst="notchedRightArrow">
            <a:avLst>
              <a:gd name="adj1" fmla="val 73604"/>
              <a:gd name="adj2" fmla="val 42132"/>
            </a:avLst>
          </a:prstGeom>
          <a:solidFill>
            <a:schemeClr val="bg1"/>
          </a:solidFill>
          <a:ln w="1905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Filters</a:t>
            </a:r>
          </a:p>
        </p:txBody>
      </p:sp>
      <p:sp>
        <p:nvSpPr>
          <p:cNvPr id="23" name="Arrow: Notched Right 22">
            <a:extLst>
              <a:ext uri="{FF2B5EF4-FFF2-40B4-BE49-F238E27FC236}">
                <a16:creationId xmlns:a16="http://schemas.microsoft.com/office/drawing/2014/main" id="{C202121F-14ED-4964-9D26-105EB2EDCEA1}"/>
              </a:ext>
            </a:extLst>
          </p:cNvPr>
          <p:cNvSpPr/>
          <p:nvPr/>
        </p:nvSpPr>
        <p:spPr>
          <a:xfrm>
            <a:off x="4719930" y="2860507"/>
            <a:ext cx="1737360" cy="475488"/>
          </a:xfrm>
          <a:prstGeom prst="notchedRightArrow">
            <a:avLst>
              <a:gd name="adj1" fmla="val 73604"/>
              <a:gd name="adj2" fmla="val 42132"/>
            </a:avLst>
          </a:prstGeom>
          <a:solidFill>
            <a:schemeClr val="bg1"/>
          </a:solidFill>
          <a:ln w="19050">
            <a:solidFill>
              <a:srgbClr val="39A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100" b="0" i="0" u="none" strike="noStrike" kern="1200" cap="none" spc="0" normalizeH="0" baseline="0" noProof="0">
                <a:ln>
                  <a:noFill/>
                </a:ln>
                <a:solidFill>
                  <a:srgbClr val="03234B"/>
                </a:solidFill>
                <a:effectLst/>
                <a:uLnTx/>
                <a:uFillTx/>
                <a:latin typeface="Arial"/>
                <a:ea typeface="+mn-ea"/>
                <a:cs typeface="+mn-cs"/>
              </a:rPr>
              <a:t>Digital Pre-defined Features</a:t>
            </a:r>
          </a:p>
        </p:txBody>
      </p:sp>
      <p:sp>
        <p:nvSpPr>
          <p:cNvPr id="24" name="Arrow: Notched Right 23">
            <a:extLst>
              <a:ext uri="{FF2B5EF4-FFF2-40B4-BE49-F238E27FC236}">
                <a16:creationId xmlns:a16="http://schemas.microsoft.com/office/drawing/2014/main" id="{10127673-6076-4E3A-BEFC-54DE4F49DEE0}"/>
              </a:ext>
            </a:extLst>
          </p:cNvPr>
          <p:cNvSpPr/>
          <p:nvPr/>
        </p:nvSpPr>
        <p:spPr>
          <a:xfrm>
            <a:off x="6558953" y="2314138"/>
            <a:ext cx="1737360" cy="457200"/>
          </a:xfrm>
          <a:prstGeom prst="notchedRightArrow">
            <a:avLst>
              <a:gd name="adj1" fmla="val 73604"/>
              <a:gd name="adj2" fmla="val 4213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Meta-classifier</a:t>
            </a:r>
          </a:p>
        </p:txBody>
      </p:sp>
      <p:sp>
        <p:nvSpPr>
          <p:cNvPr id="25" name="Arrow: Notched Right 24">
            <a:extLst>
              <a:ext uri="{FF2B5EF4-FFF2-40B4-BE49-F238E27FC236}">
                <a16:creationId xmlns:a16="http://schemas.microsoft.com/office/drawing/2014/main" id="{865C2874-74F9-488B-A829-876FC8F38A65}"/>
              </a:ext>
            </a:extLst>
          </p:cNvPr>
          <p:cNvSpPr/>
          <p:nvPr/>
        </p:nvSpPr>
        <p:spPr>
          <a:xfrm>
            <a:off x="6543745" y="2874143"/>
            <a:ext cx="1737360" cy="475488"/>
          </a:xfrm>
          <a:prstGeom prst="notchedRightArrow">
            <a:avLst>
              <a:gd name="adj1" fmla="val 73604"/>
              <a:gd name="adj2" fmla="val 4213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Node</a:t>
            </a:r>
          </a:p>
        </p:txBody>
      </p:sp>
      <p:grpSp>
        <p:nvGrpSpPr>
          <p:cNvPr id="10" name="Group 9">
            <a:extLst>
              <a:ext uri="{FF2B5EF4-FFF2-40B4-BE49-F238E27FC236}">
                <a16:creationId xmlns:a16="http://schemas.microsoft.com/office/drawing/2014/main" id="{9CFD5268-FA1D-44CE-8FE4-6F8300981996}"/>
              </a:ext>
            </a:extLst>
          </p:cNvPr>
          <p:cNvGrpSpPr/>
          <p:nvPr/>
        </p:nvGrpSpPr>
        <p:grpSpPr>
          <a:xfrm>
            <a:off x="6515553" y="1079634"/>
            <a:ext cx="1561404" cy="1142224"/>
            <a:chOff x="7902864" y="3549054"/>
            <a:chExt cx="1561404" cy="1142224"/>
          </a:xfrm>
        </p:grpSpPr>
        <p:sp>
          <p:nvSpPr>
            <p:cNvPr id="15" name="Rectangle 14">
              <a:extLst>
                <a:ext uri="{FF2B5EF4-FFF2-40B4-BE49-F238E27FC236}">
                  <a16:creationId xmlns:a16="http://schemas.microsoft.com/office/drawing/2014/main" id="{7E7F0AD0-F0B1-4813-89AD-E4E63691C3F8}"/>
                </a:ext>
              </a:extLst>
            </p:cNvPr>
            <p:cNvSpPr/>
            <p:nvPr/>
          </p:nvSpPr>
          <p:spPr>
            <a:xfrm>
              <a:off x="7902864" y="3549054"/>
              <a:ext cx="1561404" cy="1142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Decision Tree</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9" name="Graphic 8">
              <a:extLst>
                <a:ext uri="{FF2B5EF4-FFF2-40B4-BE49-F238E27FC236}">
                  <a16:creationId xmlns:a16="http://schemas.microsoft.com/office/drawing/2014/main" id="{F0F9129C-AD6D-4430-B5AD-458B7AA916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33559" y="4146089"/>
              <a:ext cx="500015" cy="500015"/>
            </a:xfrm>
            <a:prstGeom prst="rect">
              <a:avLst/>
            </a:prstGeom>
          </p:spPr>
        </p:pic>
      </p:grpSp>
      <p:sp>
        <p:nvSpPr>
          <p:cNvPr id="17" name="Rectangle 16">
            <a:extLst>
              <a:ext uri="{FF2B5EF4-FFF2-40B4-BE49-F238E27FC236}">
                <a16:creationId xmlns:a16="http://schemas.microsoft.com/office/drawing/2014/main" id="{6737E015-665E-439F-9396-04C3E482FA9E}"/>
              </a:ext>
            </a:extLst>
          </p:cNvPr>
          <p:cNvSpPr/>
          <p:nvPr/>
        </p:nvSpPr>
        <p:spPr>
          <a:xfrm>
            <a:off x="6177626" y="1615879"/>
            <a:ext cx="442127" cy="432758"/>
          </a:xfrm>
          <a:prstGeom prst="rect">
            <a:avLst/>
          </a:prstGeom>
          <a:solidFill>
            <a:srgbClr val="A2A2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err="1">
              <a:ln>
                <a:noFill/>
              </a:ln>
              <a:solidFill>
                <a:srgbClr val="FFFFFF"/>
              </a:solidFill>
              <a:effectLst/>
              <a:uLnTx/>
              <a:uFillTx/>
              <a:latin typeface="Arial"/>
              <a:ea typeface="+mn-ea"/>
              <a:cs typeface="+mn-cs"/>
            </a:endParaRPr>
          </a:p>
        </p:txBody>
      </p:sp>
      <p:pic>
        <p:nvPicPr>
          <p:cNvPr id="31" name="Graphic 30">
            <a:extLst>
              <a:ext uri="{FF2B5EF4-FFF2-40B4-BE49-F238E27FC236}">
                <a16:creationId xmlns:a16="http://schemas.microsoft.com/office/drawing/2014/main" id="{3631F710-39F8-47A7-A327-BE34BD5C12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0038" y="181366"/>
            <a:ext cx="898268" cy="898268"/>
          </a:xfrm>
          <a:prstGeom prst="rect">
            <a:avLst/>
          </a:prstGeom>
        </p:spPr>
      </p:pic>
    </p:spTree>
    <p:extLst>
      <p:ext uri="{BB962C8B-B14F-4D97-AF65-F5344CB8AC3E}">
        <p14:creationId xmlns:p14="http://schemas.microsoft.com/office/powerpoint/2010/main" val="31001565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489EDD-79BE-40AB-827A-6998156DE4DF}"/>
              </a:ext>
            </a:extLst>
          </p:cNvPr>
          <p:cNvSpPr>
            <a:spLocks noGrp="1"/>
          </p:cNvSpPr>
          <p:nvPr>
            <p:ph type="title"/>
          </p:nvPr>
        </p:nvSpPr>
        <p:spPr>
          <a:xfrm>
            <a:off x="300037" y="-1"/>
            <a:ext cx="11609159" cy="1304925"/>
          </a:xfrm>
        </p:spPr>
        <p:txBody>
          <a:bodyPr anchor="ctr">
            <a:normAutofit/>
          </a:bodyPr>
          <a:lstStyle/>
          <a:p>
            <a:pPr>
              <a:spcAft>
                <a:spcPct val="0"/>
              </a:spcAft>
            </a:pPr>
            <a:r>
              <a:rPr lang="en-US"/>
              <a:t>ST toolbox for machine learning core (MLC)</a:t>
            </a:r>
            <a:br>
              <a:rPr lang="en-US"/>
            </a:br>
            <a:r>
              <a:rPr lang="en-US"/>
              <a:t>in the sensor</a:t>
            </a:r>
            <a:endParaRPr lang="en-US">
              <a:solidFill>
                <a:srgbClr val="03234B"/>
              </a:solidFill>
              <a:latin typeface="Arial" panose="020B0604020202020204" pitchFamily="34" charset="0"/>
            </a:endParaRPr>
          </a:p>
        </p:txBody>
      </p:sp>
      <p:sp>
        <p:nvSpPr>
          <p:cNvPr id="8" name="Arrow: Pentagon 7">
            <a:extLst>
              <a:ext uri="{FF2B5EF4-FFF2-40B4-BE49-F238E27FC236}">
                <a16:creationId xmlns:a16="http://schemas.microsoft.com/office/drawing/2014/main" id="{5C611C95-A7D8-4074-AA72-DEB7BCF4DF80}"/>
              </a:ext>
            </a:extLst>
          </p:cNvPr>
          <p:cNvSpPr/>
          <p:nvPr/>
        </p:nvSpPr>
        <p:spPr>
          <a:xfrm>
            <a:off x="2" y="1310938"/>
            <a:ext cx="7964389" cy="535127"/>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799" b="0" i="0" u="none" strike="noStrike" kern="1200" cap="none" spc="0" normalizeH="0" baseline="0" noProof="0">
                <a:ln>
                  <a:noFill/>
                </a:ln>
                <a:solidFill>
                  <a:srgbClr val="FFFFFF"/>
                </a:solidFill>
                <a:effectLst/>
                <a:uLnTx/>
                <a:uFillTx/>
                <a:latin typeface="Arial"/>
                <a:ea typeface="+mn-ea"/>
                <a:cs typeface="+mn-cs"/>
              </a:rPr>
              <a:t>Machine learning core configuration</a:t>
            </a:r>
          </a:p>
        </p:txBody>
      </p:sp>
      <p:sp>
        <p:nvSpPr>
          <p:cNvPr id="11" name="Arrow: Chevron 10">
            <a:extLst>
              <a:ext uri="{FF2B5EF4-FFF2-40B4-BE49-F238E27FC236}">
                <a16:creationId xmlns:a16="http://schemas.microsoft.com/office/drawing/2014/main" id="{CE1F0A3D-8A1C-4A64-A324-2FF2A9BE79A2}"/>
              </a:ext>
            </a:extLst>
          </p:cNvPr>
          <p:cNvSpPr/>
          <p:nvPr/>
        </p:nvSpPr>
        <p:spPr>
          <a:xfrm>
            <a:off x="7714475" y="1310938"/>
            <a:ext cx="4477527" cy="53512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799" b="0" i="0" u="none" strike="noStrike" kern="1200" cap="none" spc="0" normalizeH="0" baseline="0" noProof="0">
                <a:ln>
                  <a:noFill/>
                </a:ln>
                <a:solidFill>
                  <a:srgbClr val="03234B"/>
                </a:solidFill>
                <a:effectLst/>
                <a:uLnTx/>
                <a:uFillTx/>
                <a:latin typeface="Arial"/>
                <a:ea typeface="+mn-ea"/>
                <a:cs typeface="+mn-cs"/>
              </a:rPr>
              <a:t>Operating mode</a:t>
            </a:r>
          </a:p>
        </p:txBody>
      </p:sp>
      <p:sp>
        <p:nvSpPr>
          <p:cNvPr id="12" name="Rectangle 11">
            <a:extLst>
              <a:ext uri="{FF2B5EF4-FFF2-40B4-BE49-F238E27FC236}">
                <a16:creationId xmlns:a16="http://schemas.microsoft.com/office/drawing/2014/main" id="{A98DB82C-1B3E-4A75-AF9E-0831BC18B595}"/>
              </a:ext>
            </a:extLst>
          </p:cNvPr>
          <p:cNvSpPr/>
          <p:nvPr/>
        </p:nvSpPr>
        <p:spPr>
          <a:xfrm>
            <a:off x="176527"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Capture data</a:t>
            </a:r>
          </a:p>
        </p:txBody>
      </p:sp>
      <p:sp>
        <p:nvSpPr>
          <p:cNvPr id="13" name="Rectangle 12">
            <a:extLst>
              <a:ext uri="{FF2B5EF4-FFF2-40B4-BE49-F238E27FC236}">
                <a16:creationId xmlns:a16="http://schemas.microsoft.com/office/drawing/2014/main" id="{551E5508-255D-4A47-B72A-38F88DB41968}"/>
              </a:ext>
            </a:extLst>
          </p:cNvPr>
          <p:cNvSpPr/>
          <p:nvPr/>
        </p:nvSpPr>
        <p:spPr>
          <a:xfrm>
            <a:off x="2554659"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Label data</a:t>
            </a:r>
          </a:p>
        </p:txBody>
      </p:sp>
      <p:sp>
        <p:nvSpPr>
          <p:cNvPr id="14" name="Rectangle 13">
            <a:extLst>
              <a:ext uri="{FF2B5EF4-FFF2-40B4-BE49-F238E27FC236}">
                <a16:creationId xmlns:a16="http://schemas.microsoft.com/office/drawing/2014/main" id="{AA522901-6A2A-4C0B-A23E-552F2D35302E}"/>
              </a:ext>
            </a:extLst>
          </p:cNvPr>
          <p:cNvSpPr/>
          <p:nvPr/>
        </p:nvSpPr>
        <p:spPr>
          <a:xfrm>
            <a:off x="4932792"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Build decision tree</a:t>
            </a:r>
          </a:p>
        </p:txBody>
      </p:sp>
      <p:sp>
        <p:nvSpPr>
          <p:cNvPr id="15" name="Rectangle 14">
            <a:extLst>
              <a:ext uri="{FF2B5EF4-FFF2-40B4-BE49-F238E27FC236}">
                <a16:creationId xmlns:a16="http://schemas.microsoft.com/office/drawing/2014/main" id="{F5041F3F-20B9-4E84-B581-EDCE6FE89E68}"/>
              </a:ext>
            </a:extLst>
          </p:cNvPr>
          <p:cNvSpPr/>
          <p:nvPr/>
        </p:nvSpPr>
        <p:spPr>
          <a:xfrm>
            <a:off x="7310925"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Embed decision tree</a:t>
            </a:r>
          </a:p>
        </p:txBody>
      </p:sp>
      <p:sp>
        <p:nvSpPr>
          <p:cNvPr id="16" name="Rectangle 15">
            <a:extLst>
              <a:ext uri="{FF2B5EF4-FFF2-40B4-BE49-F238E27FC236}">
                <a16:creationId xmlns:a16="http://schemas.microsoft.com/office/drawing/2014/main" id="{92C24688-612A-46C6-91ED-D8A08240814F}"/>
              </a:ext>
            </a:extLst>
          </p:cNvPr>
          <p:cNvSpPr/>
          <p:nvPr/>
        </p:nvSpPr>
        <p:spPr>
          <a:xfrm>
            <a:off x="9689057"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Process new data</a:t>
            </a:r>
          </a:p>
        </p:txBody>
      </p:sp>
      <p:grpSp>
        <p:nvGrpSpPr>
          <p:cNvPr id="17" name="Group 16">
            <a:extLst>
              <a:ext uri="{FF2B5EF4-FFF2-40B4-BE49-F238E27FC236}">
                <a16:creationId xmlns:a16="http://schemas.microsoft.com/office/drawing/2014/main" id="{B2B69FEC-283B-4CC1-BC26-B1623A07B539}"/>
              </a:ext>
            </a:extLst>
          </p:cNvPr>
          <p:cNvGrpSpPr/>
          <p:nvPr/>
        </p:nvGrpSpPr>
        <p:grpSpPr>
          <a:xfrm>
            <a:off x="700788" y="2191801"/>
            <a:ext cx="1170653" cy="1170653"/>
            <a:chOff x="700970" y="2998056"/>
            <a:chExt cx="1170958" cy="1170958"/>
          </a:xfrm>
        </p:grpSpPr>
        <p:sp>
          <p:nvSpPr>
            <p:cNvPr id="18" name="Oval 17">
              <a:extLst>
                <a:ext uri="{FF2B5EF4-FFF2-40B4-BE49-F238E27FC236}">
                  <a16:creationId xmlns:a16="http://schemas.microsoft.com/office/drawing/2014/main" id="{1A988B50-D50D-41BB-B764-4778B856E411}"/>
                </a:ext>
              </a:extLst>
            </p:cNvPr>
            <p:cNvSpPr/>
            <p:nvPr/>
          </p:nvSpPr>
          <p:spPr>
            <a:xfrm>
              <a:off x="700970" y="2998056"/>
              <a:ext cx="1170958" cy="11709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19" name="Graphic 18">
              <a:extLst>
                <a:ext uri="{FF2B5EF4-FFF2-40B4-BE49-F238E27FC236}">
                  <a16:creationId xmlns:a16="http://schemas.microsoft.com/office/drawing/2014/main" id="{E6F7C288-BF6C-451F-BB46-180C8BDE384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92728" y="3191562"/>
              <a:ext cx="778187" cy="778187"/>
            </a:xfrm>
            <a:prstGeom prst="rect">
              <a:avLst/>
            </a:prstGeom>
          </p:spPr>
        </p:pic>
      </p:grpSp>
      <p:grpSp>
        <p:nvGrpSpPr>
          <p:cNvPr id="20" name="Group 19">
            <a:extLst>
              <a:ext uri="{FF2B5EF4-FFF2-40B4-BE49-F238E27FC236}">
                <a16:creationId xmlns:a16="http://schemas.microsoft.com/office/drawing/2014/main" id="{CC1DC336-8C41-45EE-B4F7-837E2992BB81}"/>
              </a:ext>
            </a:extLst>
          </p:cNvPr>
          <p:cNvGrpSpPr/>
          <p:nvPr/>
        </p:nvGrpSpPr>
        <p:grpSpPr>
          <a:xfrm>
            <a:off x="3069313" y="2191801"/>
            <a:ext cx="1170653" cy="1170653"/>
            <a:chOff x="3070112" y="2998056"/>
            <a:chExt cx="1170958" cy="1170958"/>
          </a:xfrm>
        </p:grpSpPr>
        <p:sp>
          <p:nvSpPr>
            <p:cNvPr id="21" name="Oval 20">
              <a:extLst>
                <a:ext uri="{FF2B5EF4-FFF2-40B4-BE49-F238E27FC236}">
                  <a16:creationId xmlns:a16="http://schemas.microsoft.com/office/drawing/2014/main" id="{DCA7C08A-6FB3-476D-B926-5B042C5089DE}"/>
                </a:ext>
              </a:extLst>
            </p:cNvPr>
            <p:cNvSpPr/>
            <p:nvPr/>
          </p:nvSpPr>
          <p:spPr>
            <a:xfrm>
              <a:off x="3070112" y="2998056"/>
              <a:ext cx="1170958" cy="1170958"/>
            </a:xfrm>
            <a:prstGeom prst="ellipse">
              <a:avLst/>
            </a:prstGeom>
            <a:solidFill>
              <a:srgbClr val="81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22" name="Graphic 21">
              <a:extLst>
                <a:ext uri="{FF2B5EF4-FFF2-40B4-BE49-F238E27FC236}">
                  <a16:creationId xmlns:a16="http://schemas.microsoft.com/office/drawing/2014/main" id="{F17D9A62-58EB-4CCB-B3BC-D7F4BEC7484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63599" y="3211296"/>
              <a:ext cx="781861" cy="781861"/>
            </a:xfrm>
            <a:prstGeom prst="rect">
              <a:avLst/>
            </a:prstGeom>
          </p:spPr>
        </p:pic>
      </p:grpSp>
      <p:grpSp>
        <p:nvGrpSpPr>
          <p:cNvPr id="23" name="Group 22">
            <a:extLst>
              <a:ext uri="{FF2B5EF4-FFF2-40B4-BE49-F238E27FC236}">
                <a16:creationId xmlns:a16="http://schemas.microsoft.com/office/drawing/2014/main" id="{A175D0E0-D6EB-407A-B544-75D26A6DF061}"/>
              </a:ext>
            </a:extLst>
          </p:cNvPr>
          <p:cNvGrpSpPr/>
          <p:nvPr/>
        </p:nvGrpSpPr>
        <p:grpSpPr>
          <a:xfrm>
            <a:off x="7806362" y="2191801"/>
            <a:ext cx="1170653" cy="1170653"/>
            <a:chOff x="7808393" y="2998056"/>
            <a:chExt cx="1170958" cy="1170958"/>
          </a:xfrm>
        </p:grpSpPr>
        <p:sp>
          <p:nvSpPr>
            <p:cNvPr id="24" name="Oval 23">
              <a:extLst>
                <a:ext uri="{FF2B5EF4-FFF2-40B4-BE49-F238E27FC236}">
                  <a16:creationId xmlns:a16="http://schemas.microsoft.com/office/drawing/2014/main" id="{FCB24E00-538A-4863-8B8E-B810940B9F5B}"/>
                </a:ext>
              </a:extLst>
            </p:cNvPr>
            <p:cNvSpPr/>
            <p:nvPr/>
          </p:nvSpPr>
          <p:spPr>
            <a:xfrm>
              <a:off x="7808393" y="2998056"/>
              <a:ext cx="1170958" cy="1170958"/>
            </a:xfrm>
            <a:prstGeom prst="ellipse">
              <a:avLst/>
            </a:prstGeom>
            <a:solidFill>
              <a:srgbClr val="9D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25" name="Graphic 24">
              <a:extLst>
                <a:ext uri="{FF2B5EF4-FFF2-40B4-BE49-F238E27FC236}">
                  <a16:creationId xmlns:a16="http://schemas.microsoft.com/office/drawing/2014/main" id="{0CB9202D-1D81-4488-95FC-7D452C1C137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44749" y="3091842"/>
              <a:ext cx="922036" cy="922036"/>
            </a:xfrm>
            <a:prstGeom prst="rect">
              <a:avLst/>
            </a:prstGeom>
          </p:spPr>
        </p:pic>
      </p:grpSp>
      <p:grpSp>
        <p:nvGrpSpPr>
          <p:cNvPr id="26" name="Group 25">
            <a:extLst>
              <a:ext uri="{FF2B5EF4-FFF2-40B4-BE49-F238E27FC236}">
                <a16:creationId xmlns:a16="http://schemas.microsoft.com/office/drawing/2014/main" id="{0CCF36D1-B7E0-4128-B3D8-938C000C6C16}"/>
              </a:ext>
            </a:extLst>
          </p:cNvPr>
          <p:cNvGrpSpPr/>
          <p:nvPr/>
        </p:nvGrpSpPr>
        <p:grpSpPr>
          <a:xfrm>
            <a:off x="5437836" y="2191801"/>
            <a:ext cx="1170653" cy="1170653"/>
            <a:chOff x="5439252" y="2998056"/>
            <a:chExt cx="1170958" cy="1170958"/>
          </a:xfrm>
        </p:grpSpPr>
        <p:sp>
          <p:nvSpPr>
            <p:cNvPr id="27" name="Oval 26">
              <a:extLst>
                <a:ext uri="{FF2B5EF4-FFF2-40B4-BE49-F238E27FC236}">
                  <a16:creationId xmlns:a16="http://schemas.microsoft.com/office/drawing/2014/main" id="{F45129AF-7BA4-448F-AA80-223E3FD764B5}"/>
                </a:ext>
              </a:extLst>
            </p:cNvPr>
            <p:cNvSpPr/>
            <p:nvPr/>
          </p:nvSpPr>
          <p:spPr>
            <a:xfrm>
              <a:off x="5439252" y="2998056"/>
              <a:ext cx="1170958" cy="11709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28" name="Graphic 27">
              <a:extLst>
                <a:ext uri="{FF2B5EF4-FFF2-40B4-BE49-F238E27FC236}">
                  <a16:creationId xmlns:a16="http://schemas.microsoft.com/office/drawing/2014/main" id="{3DA1BDBA-FAEF-4CAC-82AF-5F1EBA2E738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12460" y="3198140"/>
              <a:ext cx="709440" cy="709440"/>
            </a:xfrm>
            <a:prstGeom prst="rect">
              <a:avLst/>
            </a:prstGeom>
          </p:spPr>
        </p:pic>
      </p:grpSp>
      <p:grpSp>
        <p:nvGrpSpPr>
          <p:cNvPr id="29" name="Group 28">
            <a:extLst>
              <a:ext uri="{FF2B5EF4-FFF2-40B4-BE49-F238E27FC236}">
                <a16:creationId xmlns:a16="http://schemas.microsoft.com/office/drawing/2014/main" id="{A0A94701-4670-4651-A79F-3F34A592C4CA}"/>
              </a:ext>
            </a:extLst>
          </p:cNvPr>
          <p:cNvGrpSpPr/>
          <p:nvPr/>
        </p:nvGrpSpPr>
        <p:grpSpPr>
          <a:xfrm>
            <a:off x="10174887" y="2191801"/>
            <a:ext cx="1170653" cy="1170653"/>
            <a:chOff x="10177535" y="2998056"/>
            <a:chExt cx="1170958" cy="1170958"/>
          </a:xfrm>
        </p:grpSpPr>
        <p:sp>
          <p:nvSpPr>
            <p:cNvPr id="30" name="Oval 29">
              <a:extLst>
                <a:ext uri="{FF2B5EF4-FFF2-40B4-BE49-F238E27FC236}">
                  <a16:creationId xmlns:a16="http://schemas.microsoft.com/office/drawing/2014/main" id="{308FB3AD-DDEA-4511-A336-B364F18C3BC2}"/>
                </a:ext>
              </a:extLst>
            </p:cNvPr>
            <p:cNvSpPr/>
            <p:nvPr/>
          </p:nvSpPr>
          <p:spPr>
            <a:xfrm>
              <a:off x="10177535" y="2998056"/>
              <a:ext cx="1170958" cy="1170958"/>
            </a:xfrm>
            <a:prstGeom prst="ellipse">
              <a:avLst/>
            </a:prstGeom>
            <a:solidFill>
              <a:srgbClr val="3C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31" name="Graphic 30">
              <a:extLst>
                <a:ext uri="{FF2B5EF4-FFF2-40B4-BE49-F238E27FC236}">
                  <a16:creationId xmlns:a16="http://schemas.microsoft.com/office/drawing/2014/main" id="{F7C7C492-779E-426E-A602-A1F20AFDAC1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334230" y="3149127"/>
              <a:ext cx="857186" cy="857186"/>
            </a:xfrm>
            <a:prstGeom prst="rect">
              <a:avLst/>
            </a:prstGeom>
          </p:spPr>
        </p:pic>
      </p:grpSp>
      <p:sp>
        <p:nvSpPr>
          <p:cNvPr id="32" name="Arrow: Chevron 31">
            <a:extLst>
              <a:ext uri="{FF2B5EF4-FFF2-40B4-BE49-F238E27FC236}">
                <a16:creationId xmlns:a16="http://schemas.microsoft.com/office/drawing/2014/main" id="{45EB47A0-26B2-4FC2-B3F1-E9BB4B334E3E}"/>
              </a:ext>
            </a:extLst>
          </p:cNvPr>
          <p:cNvSpPr/>
          <p:nvPr/>
        </p:nvSpPr>
        <p:spPr>
          <a:xfrm>
            <a:off x="2327296" y="2663613"/>
            <a:ext cx="314813" cy="532713"/>
          </a:xfrm>
          <a:prstGeom prst="chevron">
            <a:avLst>
              <a:gd name="adj" fmla="val 625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3234B"/>
              </a:solidFill>
              <a:effectLst/>
              <a:uLnTx/>
              <a:uFillTx/>
              <a:latin typeface="Arial"/>
              <a:ea typeface="+mn-ea"/>
              <a:cs typeface="+mn-cs"/>
            </a:endParaRPr>
          </a:p>
        </p:txBody>
      </p:sp>
      <p:sp>
        <p:nvSpPr>
          <p:cNvPr id="33" name="Arrow: Chevron 32">
            <a:extLst>
              <a:ext uri="{FF2B5EF4-FFF2-40B4-BE49-F238E27FC236}">
                <a16:creationId xmlns:a16="http://schemas.microsoft.com/office/drawing/2014/main" id="{57F24376-5886-4353-8525-65570B1757BA}"/>
              </a:ext>
            </a:extLst>
          </p:cNvPr>
          <p:cNvSpPr/>
          <p:nvPr/>
        </p:nvSpPr>
        <p:spPr>
          <a:xfrm>
            <a:off x="9428592" y="2663613"/>
            <a:ext cx="314813" cy="532713"/>
          </a:xfrm>
          <a:prstGeom prst="chevron">
            <a:avLst>
              <a:gd name="adj" fmla="val 625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3234B"/>
              </a:solidFill>
              <a:effectLst/>
              <a:uLnTx/>
              <a:uFillTx/>
              <a:latin typeface="Arial"/>
              <a:ea typeface="+mn-ea"/>
              <a:cs typeface="+mn-cs"/>
            </a:endParaRPr>
          </a:p>
        </p:txBody>
      </p:sp>
      <p:sp>
        <p:nvSpPr>
          <p:cNvPr id="34" name="Arrow: Chevron 33">
            <a:extLst>
              <a:ext uri="{FF2B5EF4-FFF2-40B4-BE49-F238E27FC236}">
                <a16:creationId xmlns:a16="http://schemas.microsoft.com/office/drawing/2014/main" id="{29308321-2E09-4A90-B8EF-90C70C6D1955}"/>
              </a:ext>
            </a:extLst>
          </p:cNvPr>
          <p:cNvSpPr/>
          <p:nvPr/>
        </p:nvSpPr>
        <p:spPr>
          <a:xfrm>
            <a:off x="7061494" y="2663613"/>
            <a:ext cx="314813" cy="532713"/>
          </a:xfrm>
          <a:prstGeom prst="chevron">
            <a:avLst>
              <a:gd name="adj" fmla="val 625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3234B"/>
              </a:solidFill>
              <a:effectLst/>
              <a:uLnTx/>
              <a:uFillTx/>
              <a:latin typeface="Arial"/>
              <a:ea typeface="+mn-ea"/>
              <a:cs typeface="+mn-cs"/>
            </a:endParaRPr>
          </a:p>
        </p:txBody>
      </p:sp>
      <p:sp>
        <p:nvSpPr>
          <p:cNvPr id="35" name="Arrow: Chevron 34">
            <a:extLst>
              <a:ext uri="{FF2B5EF4-FFF2-40B4-BE49-F238E27FC236}">
                <a16:creationId xmlns:a16="http://schemas.microsoft.com/office/drawing/2014/main" id="{EDD10D1A-CA9D-4EC5-B387-4A1A6FF6F660}"/>
              </a:ext>
            </a:extLst>
          </p:cNvPr>
          <p:cNvSpPr/>
          <p:nvPr/>
        </p:nvSpPr>
        <p:spPr>
          <a:xfrm>
            <a:off x="4694396" y="2663613"/>
            <a:ext cx="314813" cy="532713"/>
          </a:xfrm>
          <a:prstGeom prst="chevron">
            <a:avLst>
              <a:gd name="adj" fmla="val 625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3234B"/>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7C112B07-9E4F-446A-A9FA-12F4C8583385}"/>
              </a:ext>
            </a:extLst>
          </p:cNvPr>
          <p:cNvSpPr/>
          <p:nvPr/>
        </p:nvSpPr>
        <p:spPr>
          <a:xfrm>
            <a:off x="381198" y="4228196"/>
            <a:ext cx="11810802" cy="1864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p:txBody>
      </p:sp>
      <p:sp>
        <p:nvSpPr>
          <p:cNvPr id="37" name="Rectangle 36">
            <a:extLst>
              <a:ext uri="{FF2B5EF4-FFF2-40B4-BE49-F238E27FC236}">
                <a16:creationId xmlns:a16="http://schemas.microsoft.com/office/drawing/2014/main" id="{CF7EBD4D-6AD1-43E3-98BC-C5F64BF4F99A}"/>
              </a:ext>
            </a:extLst>
          </p:cNvPr>
          <p:cNvSpPr/>
          <p:nvPr/>
        </p:nvSpPr>
        <p:spPr>
          <a:xfrm>
            <a:off x="500971" y="3433749"/>
            <a:ext cx="1586044"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Accelerometer</a:t>
            </a:r>
          </a:p>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Gyroscope</a:t>
            </a:r>
          </a:p>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External sensors</a:t>
            </a:r>
          </a:p>
        </p:txBody>
      </p:sp>
      <p:sp>
        <p:nvSpPr>
          <p:cNvPr id="38" name="Rectangle 37">
            <a:extLst>
              <a:ext uri="{FF2B5EF4-FFF2-40B4-BE49-F238E27FC236}">
                <a16:creationId xmlns:a16="http://schemas.microsoft.com/office/drawing/2014/main" id="{AA35757E-01A0-4654-B835-1A51233365DD}"/>
              </a:ext>
            </a:extLst>
          </p:cNvPr>
          <p:cNvSpPr/>
          <p:nvPr/>
        </p:nvSpPr>
        <p:spPr>
          <a:xfrm>
            <a:off x="2861617" y="3433749"/>
            <a:ext cx="1586044"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Filters</a:t>
            </a:r>
          </a:p>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Features</a:t>
            </a:r>
          </a:p>
        </p:txBody>
      </p:sp>
      <p:sp>
        <p:nvSpPr>
          <p:cNvPr id="39" name="Rectangle 38">
            <a:extLst>
              <a:ext uri="{FF2B5EF4-FFF2-40B4-BE49-F238E27FC236}">
                <a16:creationId xmlns:a16="http://schemas.microsoft.com/office/drawing/2014/main" id="{183AB318-02C0-4C1A-8648-D8B27ECD19CC}"/>
              </a:ext>
            </a:extLst>
          </p:cNvPr>
          <p:cNvSpPr/>
          <p:nvPr/>
        </p:nvSpPr>
        <p:spPr>
          <a:xfrm>
            <a:off x="9869158" y="3433749"/>
            <a:ext cx="1586044"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Real time test</a:t>
            </a:r>
          </a:p>
        </p:txBody>
      </p:sp>
      <p:sp>
        <p:nvSpPr>
          <p:cNvPr id="40" name="Rectangle 39">
            <a:extLst>
              <a:ext uri="{FF2B5EF4-FFF2-40B4-BE49-F238E27FC236}">
                <a16:creationId xmlns:a16="http://schemas.microsoft.com/office/drawing/2014/main" id="{E2621FCD-57AA-4D95-8115-F5670FA33C54}"/>
              </a:ext>
            </a:extLst>
          </p:cNvPr>
          <p:cNvSpPr/>
          <p:nvPr/>
        </p:nvSpPr>
        <p:spPr>
          <a:xfrm>
            <a:off x="7304266" y="3433749"/>
            <a:ext cx="1728612"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DT implementation</a:t>
            </a:r>
          </a:p>
        </p:txBody>
      </p:sp>
      <p:sp>
        <p:nvSpPr>
          <p:cNvPr id="41" name="Rectangle 40">
            <a:extLst>
              <a:ext uri="{FF2B5EF4-FFF2-40B4-BE49-F238E27FC236}">
                <a16:creationId xmlns:a16="http://schemas.microsoft.com/office/drawing/2014/main" id="{7C16FB43-1BF9-48B2-A015-480D455F8D10}"/>
              </a:ext>
            </a:extLst>
          </p:cNvPr>
          <p:cNvSpPr/>
          <p:nvPr/>
        </p:nvSpPr>
        <p:spPr>
          <a:xfrm>
            <a:off x="5185347" y="3433749"/>
            <a:ext cx="1586044"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Classification</a:t>
            </a:r>
          </a:p>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Results</a:t>
            </a:r>
          </a:p>
        </p:txBody>
      </p:sp>
      <p:sp>
        <p:nvSpPr>
          <p:cNvPr id="42" name="Rectangle 41">
            <a:extLst>
              <a:ext uri="{FF2B5EF4-FFF2-40B4-BE49-F238E27FC236}">
                <a16:creationId xmlns:a16="http://schemas.microsoft.com/office/drawing/2014/main" id="{DA520BF4-8741-4B29-A59C-6D5F57A86CF1}"/>
              </a:ext>
            </a:extLst>
          </p:cNvPr>
          <p:cNvSpPr/>
          <p:nvPr/>
        </p:nvSpPr>
        <p:spPr>
          <a:xfrm rot="16200000">
            <a:off x="-703715" y="4931911"/>
            <a:ext cx="1864632" cy="457200"/>
          </a:xfrm>
          <a:prstGeom prst="rect">
            <a:avLst/>
          </a:prstGeom>
          <a:solidFill>
            <a:srgbClr val="A2A2A7"/>
          </a:solidFill>
          <a:ln>
            <a:noFill/>
          </a:ln>
        </p:spPr>
        <p:style>
          <a:lnRef idx="3">
            <a:schemeClr val="lt1"/>
          </a:lnRef>
          <a:fillRef idx="1">
            <a:schemeClr val="accent6"/>
          </a:fillRef>
          <a:effectRef idx="1">
            <a:schemeClr val="accent6"/>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mn-cs"/>
              </a:rPr>
              <a:t>HOW</a:t>
            </a:r>
          </a:p>
        </p:txBody>
      </p:sp>
      <p:sp>
        <p:nvSpPr>
          <p:cNvPr id="43" name="Rectangle 42">
            <a:extLst>
              <a:ext uri="{FF2B5EF4-FFF2-40B4-BE49-F238E27FC236}">
                <a16:creationId xmlns:a16="http://schemas.microsoft.com/office/drawing/2014/main" id="{F82C8F14-D34D-4377-B012-BE308DC84E3C}"/>
              </a:ext>
            </a:extLst>
          </p:cNvPr>
          <p:cNvSpPr/>
          <p:nvPr/>
        </p:nvSpPr>
        <p:spPr>
          <a:xfrm rot="16200000">
            <a:off x="-184059" y="3575903"/>
            <a:ext cx="825319"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WHAT</a:t>
            </a:r>
          </a:p>
        </p:txBody>
      </p:sp>
      <p:cxnSp>
        <p:nvCxnSpPr>
          <p:cNvPr id="44" name="Straight Connector 43">
            <a:extLst>
              <a:ext uri="{FF2B5EF4-FFF2-40B4-BE49-F238E27FC236}">
                <a16:creationId xmlns:a16="http://schemas.microsoft.com/office/drawing/2014/main" id="{594187B8-C578-4E95-B76F-8DE04093AF37}"/>
              </a:ext>
            </a:extLst>
          </p:cNvPr>
          <p:cNvCxnSpPr>
            <a:cxnSpLocks/>
          </p:cNvCxnSpPr>
          <p:nvPr/>
        </p:nvCxnSpPr>
        <p:spPr>
          <a:xfrm>
            <a:off x="15438" y="4228195"/>
            <a:ext cx="12176562" cy="0"/>
          </a:xfrm>
          <a:prstGeom prst="line">
            <a:avLst/>
          </a:prstGeom>
          <a:ln w="9525">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5440333-E4DE-4DCA-9337-8C665E1A90EC}"/>
              </a:ext>
            </a:extLst>
          </p:cNvPr>
          <p:cNvSpPr/>
          <p:nvPr/>
        </p:nvSpPr>
        <p:spPr>
          <a:xfrm>
            <a:off x="638199" y="5609275"/>
            <a:ext cx="1371600" cy="36576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400" b="1" i="0" u="none" strike="noStrike" kern="1200" cap="none" spc="0" normalizeH="0" baseline="0" noProof="0" err="1">
                <a:ln>
                  <a:noFill/>
                </a:ln>
                <a:solidFill>
                  <a:srgbClr val="FFFFFF"/>
                </a:solidFill>
                <a:effectLst/>
                <a:uLnTx/>
                <a:uFillTx/>
                <a:latin typeface="Arial Narrow" panose="020B0606020202030204" pitchFamily="34" charset="0"/>
                <a:ea typeface="+mn-ea"/>
                <a:cs typeface="+mn-cs"/>
              </a:rPr>
              <a:t>STBLESensor</a:t>
            </a:r>
            <a:r>
              <a:rPr kumimoji="0" lang="en-US" sz="1400" b="1" i="0" u="none" strike="noStrike" kern="1200" cap="none" spc="0" normalizeH="0" baseline="0" noProof="0" err="1">
                <a:ln>
                  <a:noFill/>
                </a:ln>
                <a:solidFill>
                  <a:srgbClr val="03234B"/>
                </a:solidFill>
                <a:effectLst/>
                <a:uLnTx/>
                <a:uFillTx/>
                <a:latin typeface="Arial Narrow" panose="020B0606020202030204" pitchFamily="34" charset="0"/>
                <a:ea typeface="+mn-ea"/>
                <a:cs typeface="+mn-cs"/>
              </a:rPr>
              <a:t>r</a:t>
            </a:r>
            <a:endParaRPr kumimoji="0" lang="en-US" sz="1400" b="1"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p:txBody>
      </p:sp>
      <p:sp>
        <p:nvSpPr>
          <p:cNvPr id="50" name="Rectangle 49">
            <a:extLst>
              <a:ext uri="{FF2B5EF4-FFF2-40B4-BE49-F238E27FC236}">
                <a16:creationId xmlns:a16="http://schemas.microsoft.com/office/drawing/2014/main" id="{4D7B3012-80CA-41B7-891A-C112B8BC2E9B}"/>
              </a:ext>
            </a:extLst>
          </p:cNvPr>
          <p:cNvSpPr/>
          <p:nvPr/>
        </p:nvSpPr>
        <p:spPr>
          <a:xfrm>
            <a:off x="10100251" y="5539244"/>
            <a:ext cx="137160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400" b="1" i="0" u="none" strike="noStrike" kern="1200" cap="none" spc="0" normalizeH="0" baseline="0" noProof="0" err="1">
                <a:ln>
                  <a:noFill/>
                </a:ln>
                <a:solidFill>
                  <a:srgbClr val="03234B"/>
                </a:solidFill>
                <a:effectLst/>
                <a:uLnTx/>
                <a:uFillTx/>
                <a:latin typeface="Arial Narrow" panose="020B0606020202030204" pitchFamily="34" charset="0"/>
                <a:ea typeface="+mn-ea"/>
                <a:cs typeface="+mn-cs"/>
              </a:rPr>
              <a:t>STBLESensor</a:t>
            </a:r>
            <a:endParaRPr kumimoji="0" lang="en-US" sz="1400" b="1"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p:txBody>
      </p:sp>
      <p:sp>
        <p:nvSpPr>
          <p:cNvPr id="54" name="Rectangle 53">
            <a:extLst>
              <a:ext uri="{FF2B5EF4-FFF2-40B4-BE49-F238E27FC236}">
                <a16:creationId xmlns:a16="http://schemas.microsoft.com/office/drawing/2014/main" id="{BDF19F83-ED59-447B-BDA0-F887A95444A5}"/>
              </a:ext>
            </a:extLst>
          </p:cNvPr>
          <p:cNvSpPr/>
          <p:nvPr/>
        </p:nvSpPr>
        <p:spPr>
          <a:xfrm>
            <a:off x="4663033" y="4401146"/>
            <a:ext cx="2648324" cy="157388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9144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 MEMS Studio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234B"/>
                </a:solidFill>
                <a:effectLst/>
                <a:uLnTx/>
                <a:uFillTx/>
                <a:latin typeface="Arial"/>
                <a:ea typeface="+mn-ea"/>
                <a:cs typeface="+mn-cs"/>
              </a:rPr>
              <a:t>and external tools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p:txBody>
      </p:sp>
      <p:pic>
        <p:nvPicPr>
          <p:cNvPr id="55" name="Picture 54" descr="A close up of a bird&#10;&#10;Description automatically generated">
            <a:extLst>
              <a:ext uri="{FF2B5EF4-FFF2-40B4-BE49-F238E27FC236}">
                <a16:creationId xmlns:a16="http://schemas.microsoft.com/office/drawing/2014/main" id="{BDACAB73-B6E1-4BF3-8464-0D236E9CB8E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065129" y="5099788"/>
            <a:ext cx="821613" cy="431555"/>
          </a:xfrm>
          <a:prstGeom prst="rect">
            <a:avLst/>
          </a:prstGeom>
        </p:spPr>
      </p:pic>
      <p:pic>
        <p:nvPicPr>
          <p:cNvPr id="56" name="Picture 2">
            <a:extLst>
              <a:ext uri="{FF2B5EF4-FFF2-40B4-BE49-F238E27FC236}">
                <a16:creationId xmlns:a16="http://schemas.microsoft.com/office/drawing/2014/main" id="{E0EEFA52-48E6-4D9E-B8C3-9E8AF489C6A0}"/>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970458" y="5040803"/>
            <a:ext cx="1302261" cy="45318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A picture containing drawing, light&#10;&#10;Description automatically generated">
            <a:extLst>
              <a:ext uri="{FF2B5EF4-FFF2-40B4-BE49-F238E27FC236}">
                <a16:creationId xmlns:a16="http://schemas.microsoft.com/office/drawing/2014/main" id="{121CC3DE-FFD9-436F-9E6A-646AD3BE4606}"/>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706413" y="5512802"/>
            <a:ext cx="1235905" cy="467413"/>
          </a:xfrm>
          <a:prstGeom prst="rect">
            <a:avLst/>
          </a:prstGeom>
        </p:spPr>
      </p:pic>
      <p:grpSp>
        <p:nvGrpSpPr>
          <p:cNvPr id="61" name="Graphic 100">
            <a:extLst>
              <a:ext uri="{FF2B5EF4-FFF2-40B4-BE49-F238E27FC236}">
                <a16:creationId xmlns:a16="http://schemas.microsoft.com/office/drawing/2014/main" id="{4E7A1C9A-CA0C-4262-A790-DC94C014C22A}"/>
              </a:ext>
            </a:extLst>
          </p:cNvPr>
          <p:cNvGrpSpPr/>
          <p:nvPr/>
        </p:nvGrpSpPr>
        <p:grpSpPr>
          <a:xfrm>
            <a:off x="5992418" y="5563903"/>
            <a:ext cx="1252198" cy="363430"/>
            <a:chOff x="7857432" y="7884501"/>
            <a:chExt cx="1020403" cy="296155"/>
          </a:xfrm>
        </p:grpSpPr>
        <p:sp>
          <p:nvSpPr>
            <p:cNvPr id="62" name="Freeform: Shape 61">
              <a:extLst>
                <a:ext uri="{FF2B5EF4-FFF2-40B4-BE49-F238E27FC236}">
                  <a16:creationId xmlns:a16="http://schemas.microsoft.com/office/drawing/2014/main" id="{0FFD3016-0A2E-4266-810E-32C40C948C3D}"/>
                </a:ext>
              </a:extLst>
            </p:cNvPr>
            <p:cNvSpPr/>
            <p:nvPr/>
          </p:nvSpPr>
          <p:spPr>
            <a:xfrm>
              <a:off x="8164560" y="7949502"/>
              <a:ext cx="99628" cy="177719"/>
            </a:xfrm>
            <a:custGeom>
              <a:avLst/>
              <a:gdLst>
                <a:gd name="connsiteX0" fmla="*/ 77611 w 99628"/>
                <a:gd name="connsiteY0" fmla="*/ 61083 h 177719"/>
                <a:gd name="connsiteX1" fmla="*/ 50842 w 99628"/>
                <a:gd name="connsiteY1" fmla="*/ 12841 h 177719"/>
                <a:gd name="connsiteX2" fmla="*/ 30062 w 99628"/>
                <a:gd name="connsiteY2" fmla="*/ 16255 h 177719"/>
                <a:gd name="connsiteX3" fmla="*/ 19147 w 99628"/>
                <a:gd name="connsiteY3" fmla="*/ 22016 h 177719"/>
                <a:gd name="connsiteX4" fmla="*/ 19147 w 99628"/>
                <a:gd name="connsiteY4" fmla="*/ 96715 h 177719"/>
                <a:gd name="connsiteX5" fmla="*/ 49542 w 99628"/>
                <a:gd name="connsiteY5" fmla="*/ 106686 h 177719"/>
                <a:gd name="connsiteX6" fmla="*/ 77611 w 99628"/>
                <a:gd name="connsiteY6" fmla="*/ 61083 h 177719"/>
                <a:gd name="connsiteX7" fmla="*/ 99629 w 99628"/>
                <a:gd name="connsiteY7" fmla="*/ 62382 h 177719"/>
                <a:gd name="connsiteX8" fmla="*/ 88400 w 99628"/>
                <a:gd name="connsiteY8" fmla="*/ 101973 h 177719"/>
                <a:gd name="connsiteX9" fmla="*/ 53648 w 99628"/>
                <a:gd name="connsiteY9" fmla="*/ 120302 h 177719"/>
                <a:gd name="connsiteX10" fmla="*/ 19147 w 99628"/>
                <a:gd name="connsiteY10" fmla="*/ 109828 h 177719"/>
                <a:gd name="connsiteX11" fmla="*/ 19147 w 99628"/>
                <a:gd name="connsiteY11" fmla="*/ 177719 h 177719"/>
                <a:gd name="connsiteX12" fmla="*/ 0 w 99628"/>
                <a:gd name="connsiteY12" fmla="*/ 170892 h 177719"/>
                <a:gd name="connsiteX13" fmla="*/ 0 w 99628"/>
                <a:gd name="connsiteY13" fmla="*/ 20193 h 177719"/>
                <a:gd name="connsiteX14" fmla="*/ 12089 w 99628"/>
                <a:gd name="connsiteY14" fmla="*/ 10222 h 177719"/>
                <a:gd name="connsiteX15" fmla="*/ 53627 w 99628"/>
                <a:gd name="connsiteY15" fmla="*/ 0 h 177719"/>
                <a:gd name="connsiteX16" fmla="*/ 53900 w 99628"/>
                <a:gd name="connsiteY16" fmla="*/ 272 h 177719"/>
                <a:gd name="connsiteX17" fmla="*/ 88337 w 99628"/>
                <a:gd name="connsiteY17" fmla="*/ 18601 h 177719"/>
                <a:gd name="connsiteX18" fmla="*/ 99629 w 99628"/>
                <a:gd name="connsiteY18" fmla="*/ 62382 h 17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628" h="177719">
                  <a:moveTo>
                    <a:pt x="77611" y="61083"/>
                  </a:moveTo>
                  <a:cubicBezTo>
                    <a:pt x="77611" y="29787"/>
                    <a:pt x="68688" y="13721"/>
                    <a:pt x="50842" y="12841"/>
                  </a:cubicBezTo>
                  <a:cubicBezTo>
                    <a:pt x="43739" y="12506"/>
                    <a:pt x="36806" y="13637"/>
                    <a:pt x="30062" y="16255"/>
                  </a:cubicBezTo>
                  <a:cubicBezTo>
                    <a:pt x="24678" y="18182"/>
                    <a:pt x="21053" y="20089"/>
                    <a:pt x="19147" y="22016"/>
                  </a:cubicBezTo>
                  <a:lnTo>
                    <a:pt x="19147" y="96715"/>
                  </a:lnTo>
                  <a:cubicBezTo>
                    <a:pt x="30563" y="103879"/>
                    <a:pt x="40702" y="107210"/>
                    <a:pt x="49542" y="106686"/>
                  </a:cubicBezTo>
                  <a:cubicBezTo>
                    <a:pt x="68247" y="105450"/>
                    <a:pt x="77611" y="90263"/>
                    <a:pt x="77611" y="61083"/>
                  </a:cubicBezTo>
                  <a:close/>
                  <a:moveTo>
                    <a:pt x="99629" y="62382"/>
                  </a:moveTo>
                  <a:cubicBezTo>
                    <a:pt x="99629" y="78281"/>
                    <a:pt x="95900" y="91478"/>
                    <a:pt x="88400" y="101973"/>
                  </a:cubicBezTo>
                  <a:cubicBezTo>
                    <a:pt x="80042" y="113850"/>
                    <a:pt x="68458" y="119967"/>
                    <a:pt x="53648" y="120302"/>
                  </a:cubicBezTo>
                  <a:cubicBezTo>
                    <a:pt x="42484" y="120658"/>
                    <a:pt x="30982" y="117160"/>
                    <a:pt x="19147" y="109828"/>
                  </a:cubicBezTo>
                  <a:lnTo>
                    <a:pt x="19147" y="177719"/>
                  </a:lnTo>
                  <a:lnTo>
                    <a:pt x="0" y="170892"/>
                  </a:lnTo>
                  <a:lnTo>
                    <a:pt x="0" y="20193"/>
                  </a:lnTo>
                  <a:cubicBezTo>
                    <a:pt x="3144" y="16339"/>
                    <a:pt x="7187" y="13029"/>
                    <a:pt x="12089" y="10222"/>
                  </a:cubicBezTo>
                  <a:cubicBezTo>
                    <a:pt x="23483" y="3582"/>
                    <a:pt x="37330" y="167"/>
                    <a:pt x="53627" y="0"/>
                  </a:cubicBezTo>
                  <a:lnTo>
                    <a:pt x="53900" y="272"/>
                  </a:lnTo>
                  <a:cubicBezTo>
                    <a:pt x="68793" y="84"/>
                    <a:pt x="80272" y="6200"/>
                    <a:pt x="88337" y="18601"/>
                  </a:cubicBezTo>
                  <a:cubicBezTo>
                    <a:pt x="95857" y="29976"/>
                    <a:pt x="99629" y="44556"/>
                    <a:pt x="99629" y="62382"/>
                  </a:cubicBezTo>
                  <a:close/>
                </a:path>
              </a:pathLst>
            </a:custGeom>
            <a:solidFill>
              <a:srgbClr val="646464"/>
            </a:solidFill>
            <a:ln w="213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63" name="Freeform: Shape 62">
              <a:extLst>
                <a:ext uri="{FF2B5EF4-FFF2-40B4-BE49-F238E27FC236}">
                  <a16:creationId xmlns:a16="http://schemas.microsoft.com/office/drawing/2014/main" id="{602B1D5F-FB1A-4589-B5F5-AD59F34E70E4}"/>
                </a:ext>
              </a:extLst>
            </p:cNvPr>
            <p:cNvSpPr/>
            <p:nvPr/>
          </p:nvSpPr>
          <p:spPr>
            <a:xfrm>
              <a:off x="8284968" y="7949502"/>
              <a:ext cx="96233" cy="177194"/>
            </a:xfrm>
            <a:custGeom>
              <a:avLst/>
              <a:gdLst>
                <a:gd name="connsiteX0" fmla="*/ 96233 w 96233"/>
                <a:gd name="connsiteY0" fmla="*/ 106938 h 177194"/>
                <a:gd name="connsiteX1" fmla="*/ 89822 w 96233"/>
                <a:gd name="connsiteY1" fmla="*/ 151242 h 177194"/>
                <a:gd name="connsiteX2" fmla="*/ 65292 w 96233"/>
                <a:gd name="connsiteY2" fmla="*/ 170892 h 177194"/>
                <a:gd name="connsiteX3" fmla="*/ 33578 w 96233"/>
                <a:gd name="connsiteY3" fmla="*/ 177195 h 177194"/>
                <a:gd name="connsiteX4" fmla="*/ 30416 w 96233"/>
                <a:gd name="connsiteY4" fmla="*/ 165130 h 177194"/>
                <a:gd name="connsiteX5" fmla="*/ 54798 w 96233"/>
                <a:gd name="connsiteY5" fmla="*/ 160417 h 177194"/>
                <a:gd name="connsiteX6" fmla="*/ 73945 w 96233"/>
                <a:gd name="connsiteY6" fmla="*/ 146005 h 177194"/>
                <a:gd name="connsiteX7" fmla="*/ 78133 w 96233"/>
                <a:gd name="connsiteY7" fmla="*/ 115861 h 177194"/>
                <a:gd name="connsiteX8" fmla="*/ 78133 w 96233"/>
                <a:gd name="connsiteY8" fmla="*/ 110876 h 177194"/>
                <a:gd name="connsiteX9" fmla="*/ 36971 w 96233"/>
                <a:gd name="connsiteY9" fmla="*/ 119778 h 177194"/>
                <a:gd name="connsiteX10" fmla="*/ 12065 w 96233"/>
                <a:gd name="connsiteY10" fmla="*/ 110876 h 177194"/>
                <a:gd name="connsiteX11" fmla="*/ 0 w 96233"/>
                <a:gd name="connsiteY11" fmla="*/ 86241 h 177194"/>
                <a:gd name="connsiteX12" fmla="*/ 0 w 96233"/>
                <a:gd name="connsiteY12" fmla="*/ 6557 h 177194"/>
                <a:gd name="connsiteX13" fmla="*/ 19147 w 96233"/>
                <a:gd name="connsiteY13" fmla="*/ 0 h 177194"/>
                <a:gd name="connsiteX14" fmla="*/ 19147 w 96233"/>
                <a:gd name="connsiteY14" fmla="*/ 80209 h 177194"/>
                <a:gd name="connsiteX15" fmla="*/ 27440 w 96233"/>
                <a:gd name="connsiteY15" fmla="*/ 100004 h 177194"/>
                <a:gd name="connsiteX16" fmla="*/ 48912 w 96233"/>
                <a:gd name="connsiteY16" fmla="*/ 106686 h 177194"/>
                <a:gd name="connsiteX17" fmla="*/ 77087 w 96233"/>
                <a:gd name="connsiteY17" fmla="*/ 96464 h 177194"/>
                <a:gd name="connsiteX18" fmla="*/ 77087 w 96233"/>
                <a:gd name="connsiteY18" fmla="*/ 2891 h 177194"/>
                <a:gd name="connsiteX19" fmla="*/ 96233 w 96233"/>
                <a:gd name="connsiteY19" fmla="*/ 2891 h 177194"/>
                <a:gd name="connsiteX20" fmla="*/ 96233 w 96233"/>
                <a:gd name="connsiteY20" fmla="*/ 106938 h 17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233" h="177194">
                  <a:moveTo>
                    <a:pt x="96233" y="106938"/>
                  </a:moveTo>
                  <a:cubicBezTo>
                    <a:pt x="96233" y="128262"/>
                    <a:pt x="94097" y="143030"/>
                    <a:pt x="89822" y="151242"/>
                  </a:cubicBezTo>
                  <a:cubicBezTo>
                    <a:pt x="85529" y="159454"/>
                    <a:pt x="77360" y="166011"/>
                    <a:pt x="65292" y="170892"/>
                  </a:cubicBezTo>
                  <a:cubicBezTo>
                    <a:pt x="55512" y="174745"/>
                    <a:pt x="44932" y="176840"/>
                    <a:pt x="33578" y="177195"/>
                  </a:cubicBezTo>
                  <a:lnTo>
                    <a:pt x="30416" y="165130"/>
                  </a:lnTo>
                  <a:cubicBezTo>
                    <a:pt x="41957" y="163559"/>
                    <a:pt x="50085" y="161988"/>
                    <a:pt x="54798" y="160417"/>
                  </a:cubicBezTo>
                  <a:cubicBezTo>
                    <a:pt x="64078" y="157275"/>
                    <a:pt x="70446" y="152456"/>
                    <a:pt x="73945" y="146005"/>
                  </a:cubicBezTo>
                  <a:cubicBezTo>
                    <a:pt x="76752" y="140747"/>
                    <a:pt x="78133" y="130713"/>
                    <a:pt x="78133" y="115861"/>
                  </a:cubicBezTo>
                  <a:lnTo>
                    <a:pt x="78133" y="110876"/>
                  </a:lnTo>
                  <a:cubicBezTo>
                    <a:pt x="65041" y="116825"/>
                    <a:pt x="51321" y="119778"/>
                    <a:pt x="36971" y="119778"/>
                  </a:cubicBezTo>
                  <a:cubicBezTo>
                    <a:pt x="27545" y="119778"/>
                    <a:pt x="19230" y="116825"/>
                    <a:pt x="12065" y="110876"/>
                  </a:cubicBezTo>
                  <a:cubicBezTo>
                    <a:pt x="4021" y="104403"/>
                    <a:pt x="0" y="96192"/>
                    <a:pt x="0" y="86241"/>
                  </a:cubicBezTo>
                  <a:lnTo>
                    <a:pt x="0" y="6557"/>
                  </a:lnTo>
                  <a:lnTo>
                    <a:pt x="19147" y="0"/>
                  </a:lnTo>
                  <a:lnTo>
                    <a:pt x="19147" y="80209"/>
                  </a:lnTo>
                  <a:cubicBezTo>
                    <a:pt x="19147" y="88776"/>
                    <a:pt x="21910" y="95375"/>
                    <a:pt x="27440" y="100004"/>
                  </a:cubicBezTo>
                  <a:cubicBezTo>
                    <a:pt x="32972" y="104633"/>
                    <a:pt x="40135" y="106854"/>
                    <a:pt x="48912" y="106686"/>
                  </a:cubicBezTo>
                  <a:cubicBezTo>
                    <a:pt x="57689" y="106498"/>
                    <a:pt x="67096" y="103104"/>
                    <a:pt x="77087" y="96464"/>
                  </a:cubicBezTo>
                  <a:lnTo>
                    <a:pt x="77087" y="2891"/>
                  </a:lnTo>
                  <a:lnTo>
                    <a:pt x="96233" y="2891"/>
                  </a:lnTo>
                  <a:lnTo>
                    <a:pt x="96233" y="106938"/>
                  </a:lnTo>
                  <a:close/>
                </a:path>
              </a:pathLst>
            </a:custGeom>
            <a:solidFill>
              <a:srgbClr val="646464"/>
            </a:solidFill>
            <a:ln w="213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64" name="Freeform: Shape 63">
              <a:extLst>
                <a:ext uri="{FF2B5EF4-FFF2-40B4-BE49-F238E27FC236}">
                  <a16:creationId xmlns:a16="http://schemas.microsoft.com/office/drawing/2014/main" id="{4AEB9ECE-D2F7-4D93-B6ED-7DBF9D09873C}"/>
                </a:ext>
              </a:extLst>
            </p:cNvPr>
            <p:cNvSpPr/>
            <p:nvPr/>
          </p:nvSpPr>
          <p:spPr>
            <a:xfrm>
              <a:off x="8402190" y="7913597"/>
              <a:ext cx="53751" cy="155431"/>
            </a:xfrm>
            <a:custGeom>
              <a:avLst/>
              <a:gdLst>
                <a:gd name="connsiteX0" fmla="*/ 53752 w 53751"/>
                <a:gd name="connsiteY0" fmla="*/ 155159 h 155431"/>
                <a:gd name="connsiteX1" fmla="*/ 47448 w 53751"/>
                <a:gd name="connsiteY1" fmla="*/ 155432 h 155431"/>
                <a:gd name="connsiteX2" fmla="*/ 22142 w 53751"/>
                <a:gd name="connsiteY2" fmla="*/ 147681 h 155431"/>
                <a:gd name="connsiteX3" fmla="*/ 13114 w 53751"/>
                <a:gd name="connsiteY3" fmla="*/ 126252 h 155431"/>
                <a:gd name="connsiteX4" fmla="*/ 13114 w 53751"/>
                <a:gd name="connsiteY4" fmla="*/ 50840 h 155431"/>
                <a:gd name="connsiteX5" fmla="*/ 0 w 53751"/>
                <a:gd name="connsiteY5" fmla="*/ 50840 h 155431"/>
                <a:gd name="connsiteX6" fmla="*/ 0 w 53751"/>
                <a:gd name="connsiteY6" fmla="*/ 38795 h 155431"/>
                <a:gd name="connsiteX7" fmla="*/ 13114 w 53751"/>
                <a:gd name="connsiteY7" fmla="*/ 38795 h 155431"/>
                <a:gd name="connsiteX8" fmla="*/ 13114 w 53751"/>
                <a:gd name="connsiteY8" fmla="*/ 6808 h 155431"/>
                <a:gd name="connsiteX9" fmla="*/ 32239 w 53751"/>
                <a:gd name="connsiteY9" fmla="*/ 0 h 155431"/>
                <a:gd name="connsiteX10" fmla="*/ 32239 w 53751"/>
                <a:gd name="connsiteY10" fmla="*/ 38795 h 155431"/>
                <a:gd name="connsiteX11" fmla="*/ 53752 w 53751"/>
                <a:gd name="connsiteY11" fmla="*/ 38795 h 155431"/>
                <a:gd name="connsiteX12" fmla="*/ 53752 w 53751"/>
                <a:gd name="connsiteY12" fmla="*/ 50840 h 155431"/>
                <a:gd name="connsiteX13" fmla="*/ 32239 w 53751"/>
                <a:gd name="connsiteY13" fmla="*/ 50840 h 155431"/>
                <a:gd name="connsiteX14" fmla="*/ 32239 w 53751"/>
                <a:gd name="connsiteY14" fmla="*/ 125728 h 155431"/>
                <a:gd name="connsiteX15" fmla="*/ 38020 w 53751"/>
                <a:gd name="connsiteY15" fmla="*/ 140978 h 155431"/>
                <a:gd name="connsiteX16" fmla="*/ 53752 w 53751"/>
                <a:gd name="connsiteY16" fmla="*/ 145188 h 155431"/>
                <a:gd name="connsiteX17" fmla="*/ 53752 w 53751"/>
                <a:gd name="connsiteY17" fmla="*/ 155159 h 15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751" h="155431">
                  <a:moveTo>
                    <a:pt x="53752" y="155159"/>
                  </a:moveTo>
                  <a:cubicBezTo>
                    <a:pt x="51469" y="155348"/>
                    <a:pt x="49374" y="155432"/>
                    <a:pt x="47448" y="155432"/>
                  </a:cubicBezTo>
                  <a:cubicBezTo>
                    <a:pt x="36617" y="155432"/>
                    <a:pt x="28175" y="152855"/>
                    <a:pt x="22142" y="147681"/>
                  </a:cubicBezTo>
                  <a:cubicBezTo>
                    <a:pt x="16131" y="142507"/>
                    <a:pt x="13114" y="135364"/>
                    <a:pt x="13114" y="126252"/>
                  </a:cubicBezTo>
                  <a:lnTo>
                    <a:pt x="13114" y="50840"/>
                  </a:lnTo>
                  <a:lnTo>
                    <a:pt x="0" y="50840"/>
                  </a:lnTo>
                  <a:lnTo>
                    <a:pt x="0" y="38795"/>
                  </a:lnTo>
                  <a:lnTo>
                    <a:pt x="13114" y="38795"/>
                  </a:lnTo>
                  <a:lnTo>
                    <a:pt x="13114" y="6808"/>
                  </a:lnTo>
                  <a:lnTo>
                    <a:pt x="32239" y="0"/>
                  </a:lnTo>
                  <a:lnTo>
                    <a:pt x="32239" y="38795"/>
                  </a:lnTo>
                  <a:lnTo>
                    <a:pt x="53752" y="38795"/>
                  </a:lnTo>
                  <a:lnTo>
                    <a:pt x="53752" y="50840"/>
                  </a:lnTo>
                  <a:lnTo>
                    <a:pt x="32239" y="50840"/>
                  </a:lnTo>
                  <a:lnTo>
                    <a:pt x="32239" y="125728"/>
                  </a:lnTo>
                  <a:cubicBezTo>
                    <a:pt x="32239" y="132913"/>
                    <a:pt x="34167" y="138003"/>
                    <a:pt x="38020" y="140978"/>
                  </a:cubicBezTo>
                  <a:cubicBezTo>
                    <a:pt x="41330" y="143429"/>
                    <a:pt x="46589" y="144832"/>
                    <a:pt x="53752" y="145188"/>
                  </a:cubicBezTo>
                  <a:lnTo>
                    <a:pt x="53752" y="155159"/>
                  </a:lnTo>
                  <a:close/>
                </a:path>
              </a:pathLst>
            </a:custGeom>
            <a:solidFill>
              <a:srgbClr val="646464"/>
            </a:solidFill>
            <a:ln w="213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65" name="Freeform: Shape 64">
              <a:extLst>
                <a:ext uri="{FF2B5EF4-FFF2-40B4-BE49-F238E27FC236}">
                  <a16:creationId xmlns:a16="http://schemas.microsoft.com/office/drawing/2014/main" id="{5357CEFE-E22F-4A8F-B7D4-9ED15FEAC216}"/>
                </a:ext>
              </a:extLst>
            </p:cNvPr>
            <p:cNvSpPr/>
            <p:nvPr/>
          </p:nvSpPr>
          <p:spPr>
            <a:xfrm>
              <a:off x="8478525" y="7884501"/>
              <a:ext cx="93342" cy="182684"/>
            </a:xfrm>
            <a:custGeom>
              <a:avLst/>
              <a:gdLst>
                <a:gd name="connsiteX0" fmla="*/ 93343 w 93342"/>
                <a:gd name="connsiteY0" fmla="*/ 182684 h 182684"/>
                <a:gd name="connsiteX1" fmla="*/ 74196 w 93342"/>
                <a:gd name="connsiteY1" fmla="*/ 182684 h 182684"/>
                <a:gd name="connsiteX2" fmla="*/ 74196 w 93342"/>
                <a:gd name="connsiteY2" fmla="*/ 108781 h 182684"/>
                <a:gd name="connsiteX3" fmla="*/ 68939 w 93342"/>
                <a:gd name="connsiteY3" fmla="*/ 89384 h 182684"/>
                <a:gd name="connsiteX4" fmla="*/ 52075 w 93342"/>
                <a:gd name="connsiteY4" fmla="*/ 80208 h 182684"/>
                <a:gd name="connsiteX5" fmla="*/ 19147 w 93342"/>
                <a:gd name="connsiteY5" fmla="*/ 94097 h 182684"/>
                <a:gd name="connsiteX6" fmla="*/ 19147 w 93342"/>
                <a:gd name="connsiteY6" fmla="*/ 182684 h 182684"/>
                <a:gd name="connsiteX7" fmla="*/ 0 w 93342"/>
                <a:gd name="connsiteY7" fmla="*/ 182684 h 182684"/>
                <a:gd name="connsiteX8" fmla="*/ 0 w 93342"/>
                <a:gd name="connsiteY8" fmla="*/ 6033 h 182684"/>
                <a:gd name="connsiteX9" fmla="*/ 19147 w 93342"/>
                <a:gd name="connsiteY9" fmla="*/ 0 h 182684"/>
                <a:gd name="connsiteX10" fmla="*/ 19147 w 93342"/>
                <a:gd name="connsiteY10" fmla="*/ 80460 h 182684"/>
                <a:gd name="connsiteX11" fmla="*/ 59260 w 93342"/>
                <a:gd name="connsiteY11" fmla="*/ 67095 h 182684"/>
                <a:gd name="connsiteX12" fmla="*/ 83895 w 93342"/>
                <a:gd name="connsiteY12" fmla="*/ 77318 h 182684"/>
                <a:gd name="connsiteX13" fmla="*/ 93343 w 93342"/>
                <a:gd name="connsiteY13" fmla="*/ 102748 h 182684"/>
                <a:gd name="connsiteX14" fmla="*/ 93343 w 93342"/>
                <a:gd name="connsiteY14" fmla="*/ 182684 h 182684"/>
                <a:gd name="connsiteX15" fmla="*/ 93343 w 93342"/>
                <a:gd name="connsiteY15" fmla="*/ 182684 h 1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342" h="182684">
                  <a:moveTo>
                    <a:pt x="93343" y="182684"/>
                  </a:moveTo>
                  <a:lnTo>
                    <a:pt x="74196" y="182684"/>
                  </a:lnTo>
                  <a:lnTo>
                    <a:pt x="74196" y="108781"/>
                  </a:lnTo>
                  <a:cubicBezTo>
                    <a:pt x="74196" y="101261"/>
                    <a:pt x="72436" y="94788"/>
                    <a:pt x="68939" y="89384"/>
                  </a:cubicBezTo>
                  <a:cubicBezTo>
                    <a:pt x="64895" y="83267"/>
                    <a:pt x="59281" y="80208"/>
                    <a:pt x="52075" y="80208"/>
                  </a:cubicBezTo>
                  <a:cubicBezTo>
                    <a:pt x="43298" y="80208"/>
                    <a:pt x="32323" y="84838"/>
                    <a:pt x="19147" y="94097"/>
                  </a:cubicBezTo>
                  <a:lnTo>
                    <a:pt x="19147" y="182684"/>
                  </a:lnTo>
                  <a:lnTo>
                    <a:pt x="0" y="182684"/>
                  </a:lnTo>
                  <a:lnTo>
                    <a:pt x="0" y="6033"/>
                  </a:lnTo>
                  <a:lnTo>
                    <a:pt x="19147" y="0"/>
                  </a:lnTo>
                  <a:lnTo>
                    <a:pt x="19147" y="80460"/>
                  </a:lnTo>
                  <a:cubicBezTo>
                    <a:pt x="31379" y="71557"/>
                    <a:pt x="44745" y="67095"/>
                    <a:pt x="59260" y="67095"/>
                  </a:cubicBezTo>
                  <a:cubicBezTo>
                    <a:pt x="69399" y="67095"/>
                    <a:pt x="77611" y="70510"/>
                    <a:pt x="83895" y="77318"/>
                  </a:cubicBezTo>
                  <a:cubicBezTo>
                    <a:pt x="90201" y="84126"/>
                    <a:pt x="93343" y="92610"/>
                    <a:pt x="93343" y="102748"/>
                  </a:cubicBezTo>
                  <a:lnTo>
                    <a:pt x="93343" y="182684"/>
                  </a:lnTo>
                  <a:lnTo>
                    <a:pt x="93343" y="182684"/>
                  </a:lnTo>
                  <a:close/>
                </a:path>
              </a:pathLst>
            </a:custGeom>
            <a:solidFill>
              <a:srgbClr val="646464"/>
            </a:solidFill>
            <a:ln w="213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66" name="Freeform: Shape 65">
              <a:extLst>
                <a:ext uri="{FF2B5EF4-FFF2-40B4-BE49-F238E27FC236}">
                  <a16:creationId xmlns:a16="http://schemas.microsoft.com/office/drawing/2014/main" id="{A55C9F9B-D3D8-4126-9C77-D3F57B888BA0}"/>
                </a:ext>
              </a:extLst>
            </p:cNvPr>
            <p:cNvSpPr/>
            <p:nvPr/>
          </p:nvSpPr>
          <p:spPr>
            <a:xfrm>
              <a:off x="8589462" y="7949502"/>
              <a:ext cx="105137" cy="120050"/>
            </a:xfrm>
            <a:custGeom>
              <a:avLst/>
              <a:gdLst>
                <a:gd name="connsiteX0" fmla="*/ 84168 w 105137"/>
                <a:gd name="connsiteY0" fmla="*/ 58067 h 120050"/>
                <a:gd name="connsiteX1" fmla="*/ 77340 w 105137"/>
                <a:gd name="connsiteY1" fmla="*/ 28258 h 120050"/>
                <a:gd name="connsiteX2" fmla="*/ 52181 w 105137"/>
                <a:gd name="connsiteY2" fmla="*/ 13113 h 120050"/>
                <a:gd name="connsiteX3" fmla="*/ 20718 w 105137"/>
                <a:gd name="connsiteY3" fmla="*/ 58193 h 120050"/>
                <a:gd name="connsiteX4" fmla="*/ 27296 w 105137"/>
                <a:gd name="connsiteY4" fmla="*/ 91311 h 120050"/>
                <a:gd name="connsiteX5" fmla="*/ 52559 w 105137"/>
                <a:gd name="connsiteY5" fmla="*/ 107985 h 120050"/>
                <a:gd name="connsiteX6" fmla="*/ 84168 w 105137"/>
                <a:gd name="connsiteY6" fmla="*/ 58067 h 120050"/>
                <a:gd name="connsiteX7" fmla="*/ 105137 w 105137"/>
                <a:gd name="connsiteY7" fmla="*/ 58193 h 120050"/>
                <a:gd name="connsiteX8" fmla="*/ 92023 w 105137"/>
                <a:gd name="connsiteY8" fmla="*/ 100926 h 120050"/>
                <a:gd name="connsiteX9" fmla="*/ 52181 w 105137"/>
                <a:gd name="connsiteY9" fmla="*/ 120051 h 120050"/>
                <a:gd name="connsiteX10" fmla="*/ 12841 w 105137"/>
                <a:gd name="connsiteY10" fmla="*/ 100926 h 120050"/>
                <a:gd name="connsiteX11" fmla="*/ 0 w 105137"/>
                <a:gd name="connsiteY11" fmla="*/ 58193 h 120050"/>
                <a:gd name="connsiteX12" fmla="*/ 13890 w 105137"/>
                <a:gd name="connsiteY12" fmla="*/ 17554 h 120050"/>
                <a:gd name="connsiteX13" fmla="*/ 52432 w 105137"/>
                <a:gd name="connsiteY13" fmla="*/ 0 h 120050"/>
                <a:gd name="connsiteX14" fmla="*/ 91250 w 105137"/>
                <a:gd name="connsiteY14" fmla="*/ 17554 h 120050"/>
                <a:gd name="connsiteX15" fmla="*/ 105137 w 105137"/>
                <a:gd name="connsiteY15" fmla="*/ 58193 h 12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137" h="120050">
                  <a:moveTo>
                    <a:pt x="84168" y="58067"/>
                  </a:moveTo>
                  <a:cubicBezTo>
                    <a:pt x="84168" y="46043"/>
                    <a:pt x="81886" y="36114"/>
                    <a:pt x="77340" y="28258"/>
                  </a:cubicBezTo>
                  <a:cubicBezTo>
                    <a:pt x="71935" y="18685"/>
                    <a:pt x="63534" y="13637"/>
                    <a:pt x="52181" y="13113"/>
                  </a:cubicBezTo>
                  <a:cubicBezTo>
                    <a:pt x="31192" y="14328"/>
                    <a:pt x="20718" y="29369"/>
                    <a:pt x="20718" y="58193"/>
                  </a:cubicBezTo>
                  <a:cubicBezTo>
                    <a:pt x="20718" y="71410"/>
                    <a:pt x="22897" y="82450"/>
                    <a:pt x="27296" y="91311"/>
                  </a:cubicBezTo>
                  <a:cubicBezTo>
                    <a:pt x="32910" y="102601"/>
                    <a:pt x="41330" y="108173"/>
                    <a:pt x="52559" y="107985"/>
                  </a:cubicBezTo>
                  <a:cubicBezTo>
                    <a:pt x="73631" y="107817"/>
                    <a:pt x="84168" y="91185"/>
                    <a:pt x="84168" y="58067"/>
                  </a:cubicBezTo>
                  <a:close/>
                  <a:moveTo>
                    <a:pt x="105137" y="58193"/>
                  </a:moveTo>
                  <a:cubicBezTo>
                    <a:pt x="105137" y="75307"/>
                    <a:pt x="100759" y="89551"/>
                    <a:pt x="92023" y="100926"/>
                  </a:cubicBezTo>
                  <a:cubicBezTo>
                    <a:pt x="82410" y="113662"/>
                    <a:pt x="69129" y="120051"/>
                    <a:pt x="52181" y="120051"/>
                  </a:cubicBezTo>
                  <a:cubicBezTo>
                    <a:pt x="35381" y="120051"/>
                    <a:pt x="22289" y="113662"/>
                    <a:pt x="12841" y="100926"/>
                  </a:cubicBezTo>
                  <a:cubicBezTo>
                    <a:pt x="4275" y="89551"/>
                    <a:pt x="0" y="75307"/>
                    <a:pt x="0" y="58193"/>
                  </a:cubicBezTo>
                  <a:cubicBezTo>
                    <a:pt x="0" y="42105"/>
                    <a:pt x="4631" y="28573"/>
                    <a:pt x="13890" y="17554"/>
                  </a:cubicBezTo>
                  <a:cubicBezTo>
                    <a:pt x="23673" y="5865"/>
                    <a:pt x="36533" y="0"/>
                    <a:pt x="52432" y="0"/>
                  </a:cubicBezTo>
                  <a:cubicBezTo>
                    <a:pt x="68331" y="0"/>
                    <a:pt x="81278" y="5865"/>
                    <a:pt x="91250" y="17554"/>
                  </a:cubicBezTo>
                  <a:cubicBezTo>
                    <a:pt x="100508" y="28573"/>
                    <a:pt x="105137" y="42105"/>
                    <a:pt x="105137" y="58193"/>
                  </a:cubicBezTo>
                  <a:close/>
                </a:path>
              </a:pathLst>
            </a:custGeom>
            <a:solidFill>
              <a:srgbClr val="646464"/>
            </a:solidFill>
            <a:ln w="213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67" name="Freeform: Shape 66">
              <a:extLst>
                <a:ext uri="{FF2B5EF4-FFF2-40B4-BE49-F238E27FC236}">
                  <a16:creationId xmlns:a16="http://schemas.microsoft.com/office/drawing/2014/main" id="{2398870F-01A3-4349-92EA-4FC687AB9795}"/>
                </a:ext>
              </a:extLst>
            </p:cNvPr>
            <p:cNvSpPr/>
            <p:nvPr/>
          </p:nvSpPr>
          <p:spPr>
            <a:xfrm>
              <a:off x="8711797" y="7949502"/>
              <a:ext cx="92569" cy="117683"/>
            </a:xfrm>
            <a:custGeom>
              <a:avLst/>
              <a:gdLst>
                <a:gd name="connsiteX0" fmla="*/ 92569 w 92569"/>
                <a:gd name="connsiteY0" fmla="*/ 117684 h 117683"/>
                <a:gd name="connsiteX1" fmla="*/ 73423 w 92569"/>
                <a:gd name="connsiteY1" fmla="*/ 117684 h 117683"/>
                <a:gd name="connsiteX2" fmla="*/ 73423 w 92569"/>
                <a:gd name="connsiteY2" fmla="*/ 39591 h 117683"/>
                <a:gd name="connsiteX3" fmla="*/ 65692 w 92569"/>
                <a:gd name="connsiteY3" fmla="*/ 19523 h 117683"/>
                <a:gd name="connsiteX4" fmla="*/ 45101 w 92569"/>
                <a:gd name="connsiteY4" fmla="*/ 12590 h 117683"/>
                <a:gd name="connsiteX5" fmla="*/ 19147 w 92569"/>
                <a:gd name="connsiteY5" fmla="*/ 21492 h 117683"/>
                <a:gd name="connsiteX6" fmla="*/ 19147 w 92569"/>
                <a:gd name="connsiteY6" fmla="*/ 117684 h 117683"/>
                <a:gd name="connsiteX7" fmla="*/ 0 w 92569"/>
                <a:gd name="connsiteY7" fmla="*/ 117684 h 117683"/>
                <a:gd name="connsiteX8" fmla="*/ 0 w 92569"/>
                <a:gd name="connsiteY8" fmla="*/ 19125 h 117683"/>
                <a:gd name="connsiteX9" fmla="*/ 30417 w 92569"/>
                <a:gd name="connsiteY9" fmla="*/ 3414 h 117683"/>
                <a:gd name="connsiteX10" fmla="*/ 53502 w 92569"/>
                <a:gd name="connsiteY10" fmla="*/ 0 h 117683"/>
                <a:gd name="connsiteX11" fmla="*/ 66341 w 92569"/>
                <a:gd name="connsiteY11" fmla="*/ 1320 h 117683"/>
                <a:gd name="connsiteX12" fmla="*/ 84692 w 92569"/>
                <a:gd name="connsiteY12" fmla="*/ 11018 h 117683"/>
                <a:gd name="connsiteX13" fmla="*/ 92569 w 92569"/>
                <a:gd name="connsiteY13" fmla="*/ 29892 h 117683"/>
                <a:gd name="connsiteX14" fmla="*/ 92569 w 92569"/>
                <a:gd name="connsiteY14" fmla="*/ 117684 h 11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69" h="117683">
                  <a:moveTo>
                    <a:pt x="92569" y="117684"/>
                  </a:moveTo>
                  <a:lnTo>
                    <a:pt x="73423" y="117684"/>
                  </a:lnTo>
                  <a:lnTo>
                    <a:pt x="73423" y="39591"/>
                  </a:lnTo>
                  <a:cubicBezTo>
                    <a:pt x="73423" y="31023"/>
                    <a:pt x="70846" y="24341"/>
                    <a:pt x="65692" y="19523"/>
                  </a:cubicBezTo>
                  <a:cubicBezTo>
                    <a:pt x="60541" y="14726"/>
                    <a:pt x="53668" y="12401"/>
                    <a:pt x="45101" y="12590"/>
                  </a:cubicBezTo>
                  <a:cubicBezTo>
                    <a:pt x="36011" y="12757"/>
                    <a:pt x="27358" y="15732"/>
                    <a:pt x="19147" y="21492"/>
                  </a:cubicBezTo>
                  <a:lnTo>
                    <a:pt x="19147" y="117684"/>
                  </a:lnTo>
                  <a:lnTo>
                    <a:pt x="0" y="117684"/>
                  </a:lnTo>
                  <a:lnTo>
                    <a:pt x="0" y="19125"/>
                  </a:lnTo>
                  <a:cubicBezTo>
                    <a:pt x="11019" y="11102"/>
                    <a:pt x="21158" y="5865"/>
                    <a:pt x="30417" y="3414"/>
                  </a:cubicBezTo>
                  <a:cubicBezTo>
                    <a:pt x="39153" y="1131"/>
                    <a:pt x="46862" y="0"/>
                    <a:pt x="53502" y="0"/>
                  </a:cubicBezTo>
                  <a:cubicBezTo>
                    <a:pt x="58048" y="0"/>
                    <a:pt x="62320" y="440"/>
                    <a:pt x="66341" y="1320"/>
                  </a:cubicBezTo>
                  <a:cubicBezTo>
                    <a:pt x="73863" y="3058"/>
                    <a:pt x="79979" y="6284"/>
                    <a:pt x="84692" y="11018"/>
                  </a:cubicBezTo>
                  <a:cubicBezTo>
                    <a:pt x="89949" y="16255"/>
                    <a:pt x="92569" y="22540"/>
                    <a:pt x="92569" y="29892"/>
                  </a:cubicBezTo>
                  <a:lnTo>
                    <a:pt x="92569" y="117684"/>
                  </a:lnTo>
                  <a:close/>
                </a:path>
              </a:pathLst>
            </a:custGeom>
            <a:solidFill>
              <a:srgbClr val="646464"/>
            </a:solidFill>
            <a:ln w="213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68" name="Freeform: Shape 67">
              <a:extLst>
                <a:ext uri="{FF2B5EF4-FFF2-40B4-BE49-F238E27FC236}">
                  <a16:creationId xmlns:a16="http://schemas.microsoft.com/office/drawing/2014/main" id="{5A744A53-B5F9-494D-BC6F-BCF7226E8259}"/>
                </a:ext>
              </a:extLst>
            </p:cNvPr>
            <p:cNvSpPr/>
            <p:nvPr/>
          </p:nvSpPr>
          <p:spPr>
            <a:xfrm>
              <a:off x="7857432" y="7891240"/>
              <a:ext cx="176859" cy="178580"/>
            </a:xfrm>
            <a:custGeom>
              <a:avLst/>
              <a:gdLst>
                <a:gd name="connsiteX0" fmla="*/ 118027 w 176859"/>
                <a:gd name="connsiteY0" fmla="*/ 2 h 178580"/>
                <a:gd name="connsiteX1" fmla="*/ 90492 w 176859"/>
                <a:gd name="connsiteY1" fmla="*/ 2353 h 178580"/>
                <a:gd name="connsiteX2" fmla="*/ 61680 w 176859"/>
                <a:gd name="connsiteY2" fmla="*/ 32306 h 178580"/>
                <a:gd name="connsiteX3" fmla="*/ 61680 w 176859"/>
                <a:gd name="connsiteY3" fmla="*/ 54267 h 178580"/>
                <a:gd name="connsiteX4" fmla="*/ 119303 w 176859"/>
                <a:gd name="connsiteY4" fmla="*/ 54267 h 178580"/>
                <a:gd name="connsiteX5" fmla="*/ 119303 w 176859"/>
                <a:gd name="connsiteY5" fmla="*/ 61588 h 178580"/>
                <a:gd name="connsiteX6" fmla="*/ 61680 w 176859"/>
                <a:gd name="connsiteY6" fmla="*/ 61588 h 178580"/>
                <a:gd name="connsiteX7" fmla="*/ 40054 w 176859"/>
                <a:gd name="connsiteY7" fmla="*/ 61588 h 178580"/>
                <a:gd name="connsiteX8" fmla="*/ 4057 w 176859"/>
                <a:gd name="connsiteY8" fmla="*/ 90802 h 178580"/>
                <a:gd name="connsiteX9" fmla="*/ 4057 w 176859"/>
                <a:gd name="connsiteY9" fmla="*/ 149366 h 178580"/>
                <a:gd name="connsiteX10" fmla="*/ 34681 w 176859"/>
                <a:gd name="connsiteY10" fmla="*/ 178580 h 178580"/>
                <a:gd name="connsiteX11" fmla="*/ 54494 w 176859"/>
                <a:gd name="connsiteY11" fmla="*/ 178580 h 178580"/>
                <a:gd name="connsiteX12" fmla="*/ 54494 w 176859"/>
                <a:gd name="connsiteY12" fmla="*/ 152253 h 178580"/>
                <a:gd name="connsiteX13" fmla="*/ 90492 w 176859"/>
                <a:gd name="connsiteY13" fmla="*/ 116457 h 178580"/>
                <a:gd name="connsiteX14" fmla="*/ 148048 w 176859"/>
                <a:gd name="connsiteY14" fmla="*/ 116457 h 178580"/>
                <a:gd name="connsiteX15" fmla="*/ 176859 w 176859"/>
                <a:gd name="connsiteY15" fmla="*/ 87176 h 178580"/>
                <a:gd name="connsiteX16" fmla="*/ 176859 w 176859"/>
                <a:gd name="connsiteY16" fmla="*/ 32306 h 178580"/>
                <a:gd name="connsiteX17" fmla="*/ 148048 w 176859"/>
                <a:gd name="connsiteY17" fmla="*/ 2353 h 178580"/>
                <a:gd name="connsiteX18" fmla="*/ 118027 w 176859"/>
                <a:gd name="connsiteY18" fmla="*/ 2 h 178580"/>
                <a:gd name="connsiteX19" fmla="*/ 86865 w 176859"/>
                <a:gd name="connsiteY19" fmla="*/ 17665 h 178580"/>
                <a:gd name="connsiteX20" fmla="*/ 97678 w 176859"/>
                <a:gd name="connsiteY20" fmla="*/ 28679 h 178580"/>
                <a:gd name="connsiteX21" fmla="*/ 86865 w 176859"/>
                <a:gd name="connsiteY21" fmla="*/ 39626 h 178580"/>
                <a:gd name="connsiteX22" fmla="*/ 76052 w 176859"/>
                <a:gd name="connsiteY22" fmla="*/ 28679 h 178580"/>
                <a:gd name="connsiteX23" fmla="*/ 86865 w 176859"/>
                <a:gd name="connsiteY23" fmla="*/ 17665 h 17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859" h="178580">
                  <a:moveTo>
                    <a:pt x="118027" y="2"/>
                  </a:moveTo>
                  <a:cubicBezTo>
                    <a:pt x="108176" y="48"/>
                    <a:pt x="98769" y="888"/>
                    <a:pt x="90492" y="2353"/>
                  </a:cubicBezTo>
                  <a:cubicBezTo>
                    <a:pt x="66107" y="6661"/>
                    <a:pt x="61680" y="15677"/>
                    <a:pt x="61680" y="32306"/>
                  </a:cubicBezTo>
                  <a:lnTo>
                    <a:pt x="61680" y="54267"/>
                  </a:lnTo>
                  <a:lnTo>
                    <a:pt x="119303" y="54267"/>
                  </a:lnTo>
                  <a:lnTo>
                    <a:pt x="119303" y="61588"/>
                  </a:lnTo>
                  <a:lnTo>
                    <a:pt x="61680" y="61588"/>
                  </a:lnTo>
                  <a:lnTo>
                    <a:pt x="40054" y="61588"/>
                  </a:lnTo>
                  <a:cubicBezTo>
                    <a:pt x="23307" y="61588"/>
                    <a:pt x="8643" y="71653"/>
                    <a:pt x="4057" y="90802"/>
                  </a:cubicBezTo>
                  <a:cubicBezTo>
                    <a:pt x="-1234" y="112751"/>
                    <a:pt x="-1469" y="126448"/>
                    <a:pt x="4057" y="149366"/>
                  </a:cubicBezTo>
                  <a:cubicBezTo>
                    <a:pt x="8153" y="166425"/>
                    <a:pt x="17934" y="178580"/>
                    <a:pt x="34681" y="178580"/>
                  </a:cubicBezTo>
                  <a:lnTo>
                    <a:pt x="54494" y="178580"/>
                  </a:lnTo>
                  <a:lnTo>
                    <a:pt x="54494" y="152253"/>
                  </a:lnTo>
                  <a:cubicBezTo>
                    <a:pt x="54494" y="133234"/>
                    <a:pt x="70950" y="116457"/>
                    <a:pt x="90492" y="116457"/>
                  </a:cubicBezTo>
                  <a:lnTo>
                    <a:pt x="148048" y="116457"/>
                  </a:lnTo>
                  <a:cubicBezTo>
                    <a:pt x="164069" y="116457"/>
                    <a:pt x="176859" y="103266"/>
                    <a:pt x="176859" y="87176"/>
                  </a:cubicBezTo>
                  <a:lnTo>
                    <a:pt x="176859" y="32306"/>
                  </a:lnTo>
                  <a:cubicBezTo>
                    <a:pt x="176859" y="16690"/>
                    <a:pt x="163685" y="4959"/>
                    <a:pt x="148048" y="2353"/>
                  </a:cubicBezTo>
                  <a:cubicBezTo>
                    <a:pt x="138149" y="705"/>
                    <a:pt x="127878" y="-44"/>
                    <a:pt x="118027" y="2"/>
                  </a:cubicBezTo>
                  <a:close/>
                  <a:moveTo>
                    <a:pt x="86865" y="17665"/>
                  </a:moveTo>
                  <a:cubicBezTo>
                    <a:pt x="92817" y="17665"/>
                    <a:pt x="97678" y="22605"/>
                    <a:pt x="97678" y="28679"/>
                  </a:cubicBezTo>
                  <a:cubicBezTo>
                    <a:pt x="97678" y="34732"/>
                    <a:pt x="92817" y="39626"/>
                    <a:pt x="86865" y="39626"/>
                  </a:cubicBezTo>
                  <a:cubicBezTo>
                    <a:pt x="80891" y="39626"/>
                    <a:pt x="76052" y="34732"/>
                    <a:pt x="76052" y="28679"/>
                  </a:cubicBezTo>
                  <a:cubicBezTo>
                    <a:pt x="76052" y="22605"/>
                    <a:pt x="80891" y="17665"/>
                    <a:pt x="86865" y="17665"/>
                  </a:cubicBezTo>
                  <a:close/>
                </a:path>
              </a:pathLst>
            </a:custGeom>
            <a:solidFill>
              <a:srgbClr val="5A9FD4"/>
            </a:solidFill>
            <a:ln w="213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69" name="Freeform: Shape 68">
              <a:extLst>
                <a:ext uri="{FF2B5EF4-FFF2-40B4-BE49-F238E27FC236}">
                  <a16:creationId xmlns:a16="http://schemas.microsoft.com/office/drawing/2014/main" id="{5E4ACE5D-D91E-4299-BDD5-3638F5E245CD}"/>
                </a:ext>
              </a:extLst>
            </p:cNvPr>
            <p:cNvSpPr/>
            <p:nvPr/>
          </p:nvSpPr>
          <p:spPr>
            <a:xfrm>
              <a:off x="7919112" y="7952827"/>
              <a:ext cx="177219" cy="179949"/>
            </a:xfrm>
            <a:custGeom>
              <a:avLst/>
              <a:gdLst>
                <a:gd name="connsiteX0" fmla="*/ 122365 w 177219"/>
                <a:gd name="connsiteY0" fmla="*/ 0 h 179949"/>
                <a:gd name="connsiteX1" fmla="*/ 122365 w 177219"/>
                <a:gd name="connsiteY1" fmla="*/ 25588 h 179949"/>
                <a:gd name="connsiteX2" fmla="*/ 86368 w 177219"/>
                <a:gd name="connsiteY2" fmla="*/ 62123 h 179949"/>
                <a:gd name="connsiteX3" fmla="*/ 28812 w 177219"/>
                <a:gd name="connsiteY3" fmla="*/ 62123 h 179949"/>
                <a:gd name="connsiteX4" fmla="*/ 0 w 177219"/>
                <a:gd name="connsiteY4" fmla="*/ 91405 h 179949"/>
                <a:gd name="connsiteX5" fmla="*/ 0 w 177219"/>
                <a:gd name="connsiteY5" fmla="*/ 146275 h 179949"/>
                <a:gd name="connsiteX6" fmla="*/ 28812 w 177219"/>
                <a:gd name="connsiteY6" fmla="*/ 175557 h 179949"/>
                <a:gd name="connsiteX7" fmla="*/ 86368 w 177219"/>
                <a:gd name="connsiteY7" fmla="*/ 175557 h 179949"/>
                <a:gd name="connsiteX8" fmla="*/ 115179 w 177219"/>
                <a:gd name="connsiteY8" fmla="*/ 146275 h 179949"/>
                <a:gd name="connsiteX9" fmla="*/ 115179 w 177219"/>
                <a:gd name="connsiteY9" fmla="*/ 124313 h 179949"/>
                <a:gd name="connsiteX10" fmla="*/ 57623 w 177219"/>
                <a:gd name="connsiteY10" fmla="*/ 124313 h 179949"/>
                <a:gd name="connsiteX11" fmla="*/ 57623 w 177219"/>
                <a:gd name="connsiteY11" fmla="*/ 116993 h 179949"/>
                <a:gd name="connsiteX12" fmla="*/ 115179 w 177219"/>
                <a:gd name="connsiteY12" fmla="*/ 116993 h 179949"/>
                <a:gd name="connsiteX13" fmla="*/ 143990 w 177219"/>
                <a:gd name="connsiteY13" fmla="*/ 116993 h 179949"/>
                <a:gd name="connsiteX14" fmla="*/ 172803 w 177219"/>
                <a:gd name="connsiteY14" fmla="*/ 87778 h 179949"/>
                <a:gd name="connsiteX15" fmla="*/ 172803 w 177219"/>
                <a:gd name="connsiteY15" fmla="*/ 29215 h 179949"/>
                <a:gd name="connsiteX16" fmla="*/ 143990 w 177219"/>
                <a:gd name="connsiteY16" fmla="*/ 0 h 179949"/>
                <a:gd name="connsiteX17" fmla="*/ 122365 w 177219"/>
                <a:gd name="connsiteY17" fmla="*/ 0 h 179949"/>
                <a:gd name="connsiteX18" fmla="*/ 89994 w 177219"/>
                <a:gd name="connsiteY18" fmla="*/ 138954 h 179949"/>
                <a:gd name="connsiteX19" fmla="*/ 100807 w 177219"/>
                <a:gd name="connsiteY19" fmla="*/ 149901 h 179949"/>
                <a:gd name="connsiteX20" fmla="*/ 89994 w 177219"/>
                <a:gd name="connsiteY20" fmla="*/ 160915 h 179949"/>
                <a:gd name="connsiteX21" fmla="*/ 79182 w 177219"/>
                <a:gd name="connsiteY21" fmla="*/ 149901 h 179949"/>
                <a:gd name="connsiteX22" fmla="*/ 89994 w 177219"/>
                <a:gd name="connsiteY22" fmla="*/ 138954 h 17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219" h="179949">
                  <a:moveTo>
                    <a:pt x="122365" y="0"/>
                  </a:moveTo>
                  <a:lnTo>
                    <a:pt x="122365" y="25588"/>
                  </a:lnTo>
                  <a:cubicBezTo>
                    <a:pt x="122365" y="45426"/>
                    <a:pt x="105547" y="62123"/>
                    <a:pt x="86368" y="62123"/>
                  </a:cubicBezTo>
                  <a:lnTo>
                    <a:pt x="28812" y="62123"/>
                  </a:lnTo>
                  <a:cubicBezTo>
                    <a:pt x="13046" y="62123"/>
                    <a:pt x="0" y="75616"/>
                    <a:pt x="0" y="91405"/>
                  </a:cubicBezTo>
                  <a:lnTo>
                    <a:pt x="0" y="146275"/>
                  </a:lnTo>
                  <a:cubicBezTo>
                    <a:pt x="0" y="161890"/>
                    <a:pt x="13579" y="171076"/>
                    <a:pt x="28812" y="175557"/>
                  </a:cubicBezTo>
                  <a:cubicBezTo>
                    <a:pt x="47052" y="180919"/>
                    <a:pt x="64543" y="181888"/>
                    <a:pt x="86368" y="175557"/>
                  </a:cubicBezTo>
                  <a:cubicBezTo>
                    <a:pt x="100875" y="171355"/>
                    <a:pt x="115179" y="162903"/>
                    <a:pt x="115179" y="146275"/>
                  </a:cubicBezTo>
                  <a:lnTo>
                    <a:pt x="115179" y="124313"/>
                  </a:lnTo>
                  <a:lnTo>
                    <a:pt x="57623" y="124313"/>
                  </a:lnTo>
                  <a:lnTo>
                    <a:pt x="57623" y="116993"/>
                  </a:lnTo>
                  <a:lnTo>
                    <a:pt x="115179" y="116993"/>
                  </a:lnTo>
                  <a:lnTo>
                    <a:pt x="143990" y="116993"/>
                  </a:lnTo>
                  <a:cubicBezTo>
                    <a:pt x="160738" y="116993"/>
                    <a:pt x="166979" y="105311"/>
                    <a:pt x="172803" y="87778"/>
                  </a:cubicBezTo>
                  <a:cubicBezTo>
                    <a:pt x="178819" y="69728"/>
                    <a:pt x="178563" y="52370"/>
                    <a:pt x="172803" y="29215"/>
                  </a:cubicBezTo>
                  <a:cubicBezTo>
                    <a:pt x="168664" y="12543"/>
                    <a:pt x="160760" y="0"/>
                    <a:pt x="143990" y="0"/>
                  </a:cubicBezTo>
                  <a:lnTo>
                    <a:pt x="122365" y="0"/>
                  </a:lnTo>
                  <a:close/>
                  <a:moveTo>
                    <a:pt x="89994" y="138954"/>
                  </a:moveTo>
                  <a:cubicBezTo>
                    <a:pt x="95968" y="138954"/>
                    <a:pt x="100807" y="143849"/>
                    <a:pt x="100807" y="149901"/>
                  </a:cubicBezTo>
                  <a:cubicBezTo>
                    <a:pt x="100807" y="155976"/>
                    <a:pt x="95968" y="160915"/>
                    <a:pt x="89994" y="160915"/>
                  </a:cubicBezTo>
                  <a:cubicBezTo>
                    <a:pt x="84042" y="160915"/>
                    <a:pt x="79182" y="155976"/>
                    <a:pt x="79182" y="149901"/>
                  </a:cubicBezTo>
                  <a:cubicBezTo>
                    <a:pt x="79182" y="143849"/>
                    <a:pt x="84042" y="138954"/>
                    <a:pt x="89994" y="138954"/>
                  </a:cubicBezTo>
                  <a:close/>
                </a:path>
              </a:pathLst>
            </a:custGeom>
            <a:solidFill>
              <a:srgbClr val="FFD43B"/>
            </a:solidFill>
            <a:ln w="213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265C33CA-835E-43DF-82A6-B954EB474FD1}"/>
                </a:ext>
              </a:extLst>
            </p:cNvPr>
            <p:cNvSpPr/>
            <p:nvPr/>
          </p:nvSpPr>
          <p:spPr>
            <a:xfrm>
              <a:off x="8833697" y="7911760"/>
              <a:ext cx="44138" cy="23562"/>
            </a:xfrm>
            <a:custGeom>
              <a:avLst/>
              <a:gdLst>
                <a:gd name="connsiteX0" fmla="*/ 7952 w 44138"/>
                <a:gd name="connsiteY0" fmla="*/ 23563 h 23562"/>
                <a:gd name="connsiteX1" fmla="*/ 11309 w 44138"/>
                <a:gd name="connsiteY1" fmla="*/ 23563 h 23562"/>
                <a:gd name="connsiteX2" fmla="*/ 11309 w 44138"/>
                <a:gd name="connsiteY2" fmla="*/ 2509 h 23562"/>
                <a:gd name="connsiteX3" fmla="*/ 19260 w 44138"/>
                <a:gd name="connsiteY3" fmla="*/ 2509 h 23562"/>
                <a:gd name="connsiteX4" fmla="*/ 19260 w 44138"/>
                <a:gd name="connsiteY4" fmla="*/ 0 h 23562"/>
                <a:gd name="connsiteX5" fmla="*/ 0 w 44138"/>
                <a:gd name="connsiteY5" fmla="*/ 0 h 23562"/>
                <a:gd name="connsiteX6" fmla="*/ 0 w 44138"/>
                <a:gd name="connsiteY6" fmla="*/ 2509 h 23562"/>
                <a:gd name="connsiteX7" fmla="*/ 7952 w 44138"/>
                <a:gd name="connsiteY7" fmla="*/ 2509 h 23562"/>
                <a:gd name="connsiteX8" fmla="*/ 7952 w 44138"/>
                <a:gd name="connsiteY8" fmla="*/ 23563 h 23562"/>
                <a:gd name="connsiteX9" fmla="*/ 22237 w 44138"/>
                <a:gd name="connsiteY9" fmla="*/ 23563 h 23562"/>
                <a:gd name="connsiteX10" fmla="*/ 25106 w 44138"/>
                <a:gd name="connsiteY10" fmla="*/ 23563 h 23562"/>
                <a:gd name="connsiteX11" fmla="*/ 25106 w 44138"/>
                <a:gd name="connsiteY11" fmla="*/ 4335 h 23562"/>
                <a:gd name="connsiteX12" fmla="*/ 31330 w 44138"/>
                <a:gd name="connsiteY12" fmla="*/ 23560 h 23562"/>
                <a:gd name="connsiteX13" fmla="*/ 34523 w 44138"/>
                <a:gd name="connsiteY13" fmla="*/ 23560 h 23562"/>
                <a:gd name="connsiteX14" fmla="*/ 41010 w 44138"/>
                <a:gd name="connsiteY14" fmla="*/ 4400 h 23562"/>
                <a:gd name="connsiteX15" fmla="*/ 41010 w 44138"/>
                <a:gd name="connsiteY15" fmla="*/ 23563 h 23562"/>
                <a:gd name="connsiteX16" fmla="*/ 44139 w 44138"/>
                <a:gd name="connsiteY16" fmla="*/ 23563 h 23562"/>
                <a:gd name="connsiteX17" fmla="*/ 44139 w 44138"/>
                <a:gd name="connsiteY17" fmla="*/ 0 h 23562"/>
                <a:gd name="connsiteX18" fmla="*/ 39999 w 44138"/>
                <a:gd name="connsiteY18" fmla="*/ 0 h 23562"/>
                <a:gd name="connsiteX19" fmla="*/ 32912 w 44138"/>
                <a:gd name="connsiteY19" fmla="*/ 20186 h 23562"/>
                <a:gd name="connsiteX20" fmla="*/ 26866 w 44138"/>
                <a:gd name="connsiteY20" fmla="*/ 0 h 23562"/>
                <a:gd name="connsiteX21" fmla="*/ 22237 w 44138"/>
                <a:gd name="connsiteY21" fmla="*/ 0 h 23562"/>
                <a:gd name="connsiteX22" fmla="*/ 22237 w 44138"/>
                <a:gd name="connsiteY22" fmla="*/ 235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138" h="23562">
                  <a:moveTo>
                    <a:pt x="7952" y="23563"/>
                  </a:moveTo>
                  <a:lnTo>
                    <a:pt x="11309" y="23563"/>
                  </a:lnTo>
                  <a:lnTo>
                    <a:pt x="11309" y="2509"/>
                  </a:lnTo>
                  <a:lnTo>
                    <a:pt x="19260" y="2509"/>
                  </a:lnTo>
                  <a:lnTo>
                    <a:pt x="19260" y="0"/>
                  </a:lnTo>
                  <a:lnTo>
                    <a:pt x="0" y="0"/>
                  </a:lnTo>
                  <a:lnTo>
                    <a:pt x="0" y="2509"/>
                  </a:lnTo>
                  <a:lnTo>
                    <a:pt x="7952" y="2509"/>
                  </a:lnTo>
                  <a:lnTo>
                    <a:pt x="7952" y="23563"/>
                  </a:lnTo>
                  <a:moveTo>
                    <a:pt x="22237" y="23563"/>
                  </a:moveTo>
                  <a:lnTo>
                    <a:pt x="25106" y="23563"/>
                  </a:lnTo>
                  <a:lnTo>
                    <a:pt x="25106" y="4335"/>
                  </a:lnTo>
                  <a:lnTo>
                    <a:pt x="31330" y="23560"/>
                  </a:lnTo>
                  <a:lnTo>
                    <a:pt x="34523" y="23560"/>
                  </a:lnTo>
                  <a:lnTo>
                    <a:pt x="41010" y="4400"/>
                  </a:lnTo>
                  <a:lnTo>
                    <a:pt x="41010" y="23563"/>
                  </a:lnTo>
                  <a:lnTo>
                    <a:pt x="44139" y="23563"/>
                  </a:lnTo>
                  <a:lnTo>
                    <a:pt x="44139" y="0"/>
                  </a:lnTo>
                  <a:lnTo>
                    <a:pt x="39999" y="0"/>
                  </a:lnTo>
                  <a:lnTo>
                    <a:pt x="32912" y="20186"/>
                  </a:lnTo>
                  <a:lnTo>
                    <a:pt x="26866" y="0"/>
                  </a:lnTo>
                  <a:lnTo>
                    <a:pt x="22237" y="0"/>
                  </a:lnTo>
                  <a:lnTo>
                    <a:pt x="22237" y="23563"/>
                  </a:lnTo>
                </a:path>
              </a:pathLst>
            </a:custGeom>
            <a:solidFill>
              <a:srgbClr val="646464"/>
            </a:solidFill>
            <a:ln w="2133"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sp>
          <p:nvSpPr>
            <p:cNvPr id="71" name="Freeform: Shape 70">
              <a:extLst>
                <a:ext uri="{FF2B5EF4-FFF2-40B4-BE49-F238E27FC236}">
                  <a16:creationId xmlns:a16="http://schemas.microsoft.com/office/drawing/2014/main" id="{B585D7B3-8E2A-4CFC-AE86-7D1BBE285D6B}"/>
                </a:ext>
              </a:extLst>
            </p:cNvPr>
            <p:cNvSpPr/>
            <p:nvPr/>
          </p:nvSpPr>
          <p:spPr>
            <a:xfrm>
              <a:off x="7900169" y="8150710"/>
              <a:ext cx="154439" cy="29946"/>
            </a:xfrm>
            <a:custGeom>
              <a:avLst/>
              <a:gdLst>
                <a:gd name="connsiteX0" fmla="*/ 154440 w 154439"/>
                <a:gd name="connsiteY0" fmla="*/ 14976 h 29946"/>
                <a:gd name="connsiteX1" fmla="*/ 77220 w 154439"/>
                <a:gd name="connsiteY1" fmla="*/ 29948 h 29946"/>
                <a:gd name="connsiteX2" fmla="*/ 0 w 154439"/>
                <a:gd name="connsiteY2" fmla="*/ 14976 h 29946"/>
                <a:gd name="connsiteX3" fmla="*/ 77220 w 154439"/>
                <a:gd name="connsiteY3" fmla="*/ 2 h 29946"/>
                <a:gd name="connsiteX4" fmla="*/ 154440 w 154439"/>
                <a:gd name="connsiteY4" fmla="*/ 14976 h 2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9" h="29946">
                  <a:moveTo>
                    <a:pt x="154440" y="14976"/>
                  </a:moveTo>
                  <a:cubicBezTo>
                    <a:pt x="154440" y="23245"/>
                    <a:pt x="119867" y="29948"/>
                    <a:pt x="77220" y="29948"/>
                  </a:cubicBezTo>
                  <a:cubicBezTo>
                    <a:pt x="34572" y="29948"/>
                    <a:pt x="0" y="23245"/>
                    <a:pt x="0" y="14976"/>
                  </a:cubicBezTo>
                  <a:cubicBezTo>
                    <a:pt x="0" y="6705"/>
                    <a:pt x="34572" y="2"/>
                    <a:pt x="77220" y="2"/>
                  </a:cubicBezTo>
                  <a:cubicBezTo>
                    <a:pt x="119867" y="2"/>
                    <a:pt x="154440" y="6705"/>
                    <a:pt x="154440" y="14976"/>
                  </a:cubicBezTo>
                  <a:close/>
                </a:path>
              </a:pathLst>
            </a:custGeom>
            <a:solidFill>
              <a:srgbClr val="B8B8B8">
                <a:alpha val="44000"/>
              </a:srgbClr>
            </a:solidFill>
            <a:ln w="329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234B"/>
                </a:solidFill>
                <a:effectLst/>
                <a:uLnTx/>
                <a:uFillTx/>
                <a:latin typeface="Arial"/>
                <a:ea typeface="+mn-ea"/>
                <a:cs typeface="+mn-cs"/>
              </a:endParaRPr>
            </a:p>
          </p:txBody>
        </p:sp>
      </p:grpSp>
      <p:sp>
        <p:nvSpPr>
          <p:cNvPr id="4" name="Slide Number Placeholder 3">
            <a:extLst>
              <a:ext uri="{FF2B5EF4-FFF2-40B4-BE49-F238E27FC236}">
                <a16:creationId xmlns:a16="http://schemas.microsoft.com/office/drawing/2014/main" id="{246044AC-0743-478D-B088-D7387919D2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2E78-4FE3-4E16-9FB9-64A349BFE3FC}" type="slidenum">
              <a:rPr kumimoji="0" lang="en-US" sz="1100" b="0" i="0" u="none" strike="noStrike" kern="1200" cap="none" spc="0" normalizeH="0" baseline="0" noProof="0" smtClean="0">
                <a:ln>
                  <a:noFill/>
                </a:ln>
                <a:solidFill>
                  <a:srgbClr val="46465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100" b="0" i="0" u="none" strike="noStrike" kern="1200" cap="none" spc="0" normalizeH="0" baseline="0" noProof="0">
              <a:ln>
                <a:noFill/>
              </a:ln>
              <a:solidFill>
                <a:srgbClr val="464650"/>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AB3E7B44-175C-85C6-4B8A-79B7F9D33241}"/>
              </a:ext>
            </a:extLst>
          </p:cNvPr>
          <p:cNvGrpSpPr/>
          <p:nvPr/>
        </p:nvGrpSpPr>
        <p:grpSpPr>
          <a:xfrm>
            <a:off x="638199" y="4401146"/>
            <a:ext cx="1371600" cy="1088871"/>
            <a:chOff x="833868" y="4401146"/>
            <a:chExt cx="1371600" cy="1088871"/>
          </a:xfrm>
        </p:grpSpPr>
        <p:sp>
          <p:nvSpPr>
            <p:cNvPr id="45" name="Rectangle 44">
              <a:extLst>
                <a:ext uri="{FF2B5EF4-FFF2-40B4-BE49-F238E27FC236}">
                  <a16:creationId xmlns:a16="http://schemas.microsoft.com/office/drawing/2014/main" id="{5ECE0962-9A7B-45A2-8DFF-0AEE467B7E09}"/>
                </a:ext>
              </a:extLst>
            </p:cNvPr>
            <p:cNvSpPr/>
            <p:nvPr/>
          </p:nvSpPr>
          <p:spPr>
            <a:xfrm>
              <a:off x="833868" y="4401146"/>
              <a:ext cx="1371600" cy="10888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endPar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3" name="Graphic 2">
              <a:extLst>
                <a:ext uri="{FF2B5EF4-FFF2-40B4-BE49-F238E27FC236}">
                  <a16:creationId xmlns:a16="http://schemas.microsoft.com/office/drawing/2014/main" id="{23B17829-DD78-0F0D-3DCF-AE58480907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6927" y="4484937"/>
              <a:ext cx="947265" cy="947265"/>
            </a:xfrm>
            <a:prstGeom prst="rect">
              <a:avLst/>
            </a:prstGeom>
          </p:spPr>
        </p:pic>
      </p:grpSp>
      <p:grpSp>
        <p:nvGrpSpPr>
          <p:cNvPr id="7" name="Group 6">
            <a:extLst>
              <a:ext uri="{FF2B5EF4-FFF2-40B4-BE49-F238E27FC236}">
                <a16:creationId xmlns:a16="http://schemas.microsoft.com/office/drawing/2014/main" id="{8C07E236-645B-6F31-17D6-67BC64A35780}"/>
              </a:ext>
            </a:extLst>
          </p:cNvPr>
          <p:cNvGrpSpPr/>
          <p:nvPr/>
        </p:nvGrpSpPr>
        <p:grpSpPr>
          <a:xfrm>
            <a:off x="2934075" y="4401146"/>
            <a:ext cx="1371600" cy="1088871"/>
            <a:chOff x="833868" y="4401146"/>
            <a:chExt cx="1371600" cy="1088871"/>
          </a:xfrm>
        </p:grpSpPr>
        <p:sp>
          <p:nvSpPr>
            <p:cNvPr id="10" name="Rectangle 9">
              <a:extLst>
                <a:ext uri="{FF2B5EF4-FFF2-40B4-BE49-F238E27FC236}">
                  <a16:creationId xmlns:a16="http://schemas.microsoft.com/office/drawing/2014/main" id="{ACFB6784-C2D6-5ED9-0CF4-BE1A4AFABDFC}"/>
                </a:ext>
              </a:extLst>
            </p:cNvPr>
            <p:cNvSpPr/>
            <p:nvPr/>
          </p:nvSpPr>
          <p:spPr>
            <a:xfrm>
              <a:off x="833868" y="4401146"/>
              <a:ext cx="1371600" cy="1088871"/>
            </a:xfrm>
            <a:prstGeom prst="rect">
              <a:avLst/>
            </a:prstGeom>
            <a:solidFill>
              <a:srgbClr val="8191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endPar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53" name="Graphic 52">
              <a:extLst>
                <a:ext uri="{FF2B5EF4-FFF2-40B4-BE49-F238E27FC236}">
                  <a16:creationId xmlns:a16="http://schemas.microsoft.com/office/drawing/2014/main" id="{7759DA8B-4866-0327-455D-9FAF3F3D4F3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6927" y="4484937"/>
              <a:ext cx="947265" cy="947265"/>
            </a:xfrm>
            <a:prstGeom prst="rect">
              <a:avLst/>
            </a:prstGeom>
          </p:spPr>
        </p:pic>
      </p:grpSp>
      <p:grpSp>
        <p:nvGrpSpPr>
          <p:cNvPr id="57" name="Group 56">
            <a:extLst>
              <a:ext uri="{FF2B5EF4-FFF2-40B4-BE49-F238E27FC236}">
                <a16:creationId xmlns:a16="http://schemas.microsoft.com/office/drawing/2014/main" id="{C1AB7B9B-4ADF-E570-4DB9-CA2D9B13FE27}"/>
              </a:ext>
            </a:extLst>
          </p:cNvPr>
          <p:cNvGrpSpPr/>
          <p:nvPr/>
        </p:nvGrpSpPr>
        <p:grpSpPr>
          <a:xfrm>
            <a:off x="7674437" y="4401146"/>
            <a:ext cx="1371600" cy="1088871"/>
            <a:chOff x="833868" y="4401146"/>
            <a:chExt cx="1371600" cy="1088871"/>
          </a:xfrm>
        </p:grpSpPr>
        <p:sp>
          <p:nvSpPr>
            <p:cNvPr id="58" name="Rectangle 57">
              <a:extLst>
                <a:ext uri="{FF2B5EF4-FFF2-40B4-BE49-F238E27FC236}">
                  <a16:creationId xmlns:a16="http://schemas.microsoft.com/office/drawing/2014/main" id="{DD774516-7E59-8F25-A87D-A003FADA3174}"/>
                </a:ext>
              </a:extLst>
            </p:cNvPr>
            <p:cNvSpPr/>
            <p:nvPr/>
          </p:nvSpPr>
          <p:spPr>
            <a:xfrm>
              <a:off x="833868" y="4401146"/>
              <a:ext cx="1371600" cy="1088871"/>
            </a:xfrm>
            <a:prstGeom prst="rect">
              <a:avLst/>
            </a:prstGeom>
            <a:solidFill>
              <a:srgbClr val="9DD9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endPar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59" name="Graphic 58">
              <a:extLst>
                <a:ext uri="{FF2B5EF4-FFF2-40B4-BE49-F238E27FC236}">
                  <a16:creationId xmlns:a16="http://schemas.microsoft.com/office/drawing/2014/main" id="{BB168B1A-2AFA-55DF-EEE0-E32F052D6F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6927" y="4484937"/>
              <a:ext cx="947265" cy="947265"/>
            </a:xfrm>
            <a:prstGeom prst="rect">
              <a:avLst/>
            </a:prstGeom>
          </p:spPr>
        </p:pic>
      </p:grpSp>
      <p:grpSp>
        <p:nvGrpSpPr>
          <p:cNvPr id="73" name="Group 72">
            <a:extLst>
              <a:ext uri="{FF2B5EF4-FFF2-40B4-BE49-F238E27FC236}">
                <a16:creationId xmlns:a16="http://schemas.microsoft.com/office/drawing/2014/main" id="{F9A37BE9-1EC7-D305-7A9D-91397ABF9763}"/>
              </a:ext>
            </a:extLst>
          </p:cNvPr>
          <p:cNvGrpSpPr/>
          <p:nvPr/>
        </p:nvGrpSpPr>
        <p:grpSpPr>
          <a:xfrm>
            <a:off x="10100251" y="4401146"/>
            <a:ext cx="1371600" cy="1088871"/>
            <a:chOff x="833868" y="4401146"/>
            <a:chExt cx="1371600" cy="1088871"/>
          </a:xfrm>
        </p:grpSpPr>
        <p:sp>
          <p:nvSpPr>
            <p:cNvPr id="74" name="Rectangle 73">
              <a:extLst>
                <a:ext uri="{FF2B5EF4-FFF2-40B4-BE49-F238E27FC236}">
                  <a16:creationId xmlns:a16="http://schemas.microsoft.com/office/drawing/2014/main" id="{A9933B92-DB6C-CECC-9180-9446378BE89F}"/>
                </a:ext>
              </a:extLst>
            </p:cNvPr>
            <p:cNvSpPr/>
            <p:nvPr/>
          </p:nvSpPr>
          <p:spPr>
            <a:xfrm>
              <a:off x="833868" y="4401146"/>
              <a:ext cx="1371600" cy="10888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endPar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75" name="Graphic 74">
              <a:extLst>
                <a:ext uri="{FF2B5EF4-FFF2-40B4-BE49-F238E27FC236}">
                  <a16:creationId xmlns:a16="http://schemas.microsoft.com/office/drawing/2014/main" id="{BFA8781F-23F2-07BF-9C4B-D33FACD9F76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6927" y="4484937"/>
              <a:ext cx="947265" cy="947265"/>
            </a:xfrm>
            <a:prstGeom prst="rect">
              <a:avLst/>
            </a:prstGeom>
          </p:spPr>
        </p:pic>
      </p:grpSp>
      <p:pic>
        <p:nvPicPr>
          <p:cNvPr id="47" name="Graphic 46">
            <a:extLst>
              <a:ext uri="{FF2B5EF4-FFF2-40B4-BE49-F238E27FC236}">
                <a16:creationId xmlns:a16="http://schemas.microsoft.com/office/drawing/2014/main" id="{C725DA8A-C38C-A74B-9DA1-BB58FC80B17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19277" y="4412238"/>
            <a:ext cx="569759" cy="569759"/>
          </a:xfrm>
          <a:prstGeom prst="rect">
            <a:avLst/>
          </a:prstGeom>
        </p:spPr>
      </p:pic>
    </p:spTree>
    <p:extLst>
      <p:ext uri="{BB962C8B-B14F-4D97-AF65-F5344CB8AC3E}">
        <p14:creationId xmlns:p14="http://schemas.microsoft.com/office/powerpoint/2010/main" val="367852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D43343-E341-4401-820A-0C6AC036CBC2}"/>
              </a:ext>
            </a:extLst>
          </p:cNvPr>
          <p:cNvSpPr/>
          <p:nvPr/>
        </p:nvSpPr>
        <p:spPr>
          <a:xfrm>
            <a:off x="4423557" y="2301033"/>
            <a:ext cx="3291840" cy="2289074"/>
          </a:xfrm>
          <a:prstGeom prst="rect">
            <a:avLst/>
          </a:prstGeom>
          <a:solidFill>
            <a:srgbClr val="FFF4BF"/>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sp>
        <p:nvSpPr>
          <p:cNvPr id="17" name="TextBox 16">
            <a:extLst>
              <a:ext uri="{FF2B5EF4-FFF2-40B4-BE49-F238E27FC236}">
                <a16:creationId xmlns:a16="http://schemas.microsoft.com/office/drawing/2014/main" id="{E153021A-C607-4D68-8295-7B68A7D90636}"/>
              </a:ext>
            </a:extLst>
          </p:cNvPr>
          <p:cNvSpPr txBox="1"/>
          <p:nvPr/>
        </p:nvSpPr>
        <p:spPr>
          <a:xfrm>
            <a:off x="387936" y="2301033"/>
            <a:ext cx="3291840" cy="923330"/>
          </a:xfrm>
          <a:prstGeom prst="rect">
            <a:avLst/>
          </a:prstGeom>
          <a:solidFill>
            <a:srgbClr val="E9E9EA"/>
          </a:solidFill>
        </p:spPr>
        <p:txBody>
          <a:bodyPr wrap="none" tIns="91440" bIns="91440" rtlCol="0" anchor="ctr" anchorCtr="0">
            <a:no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a:ea typeface="+mn-ea"/>
                <a:cs typeface="+mn-cs"/>
              </a:rPr>
              <a:t>Class 1 &gt;&gt; Motor stop…</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a:ea typeface="+mn-ea"/>
                <a:cs typeface="+mn-cs"/>
              </a:rPr>
              <a:t>Class 2 &gt;&gt; Motor running OK</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a:ea typeface="+mn-ea"/>
                <a:cs typeface="+mn-cs"/>
              </a:rPr>
              <a:t>Class 3 &gt;&gt; Motor running NG</a:t>
            </a:r>
          </a:p>
        </p:txBody>
      </p:sp>
      <p:sp>
        <p:nvSpPr>
          <p:cNvPr id="50" name="Arrow: Pentagon 49">
            <a:extLst>
              <a:ext uri="{FF2B5EF4-FFF2-40B4-BE49-F238E27FC236}">
                <a16:creationId xmlns:a16="http://schemas.microsoft.com/office/drawing/2014/main" id="{A2343F3A-BC11-48DC-82E4-6BA90E92ECCE}"/>
              </a:ext>
            </a:extLst>
          </p:cNvPr>
          <p:cNvSpPr/>
          <p:nvPr/>
        </p:nvSpPr>
        <p:spPr>
          <a:xfrm>
            <a:off x="8260275" y="1356333"/>
            <a:ext cx="3931920" cy="548640"/>
          </a:xfrm>
          <a:prstGeom prst="homePlate">
            <a:avLst/>
          </a:prstGeom>
          <a:solidFill>
            <a:srgbClr val="C0C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Arial"/>
                <a:ea typeface="+mn-ea"/>
                <a:cs typeface="+mn-cs"/>
              </a:rPr>
              <a:t>Sensor configuration</a:t>
            </a:r>
          </a:p>
        </p:txBody>
      </p:sp>
      <p:sp>
        <p:nvSpPr>
          <p:cNvPr id="49" name="Arrow: Pentagon 48">
            <a:extLst>
              <a:ext uri="{FF2B5EF4-FFF2-40B4-BE49-F238E27FC236}">
                <a16:creationId xmlns:a16="http://schemas.microsoft.com/office/drawing/2014/main" id="{B3A8C919-824A-4216-990F-630DA5A37271}"/>
              </a:ext>
            </a:extLst>
          </p:cNvPr>
          <p:cNvSpPr/>
          <p:nvPr/>
        </p:nvSpPr>
        <p:spPr>
          <a:xfrm>
            <a:off x="4137234" y="1356333"/>
            <a:ext cx="3931920" cy="548640"/>
          </a:xfrm>
          <a:prstGeom prst="homePlate">
            <a:avLst/>
          </a:prstGeom>
          <a:solidFill>
            <a:srgbClr val="81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altLang="ja-JP" sz="2000" b="0" i="0" u="none" strike="noStrike" kern="1200" cap="none" spc="0" normalizeH="0" baseline="0" noProof="0">
                <a:ln>
                  <a:noFill/>
                </a:ln>
                <a:solidFill>
                  <a:srgbClr val="FFFFFF"/>
                </a:solidFill>
                <a:effectLst/>
                <a:uLnTx/>
                <a:uFillTx/>
                <a:latin typeface="Arial"/>
                <a:ea typeface="+mn-ea"/>
                <a:cs typeface="+mn-cs"/>
              </a:rPr>
              <a:t>Sensor selection</a:t>
            </a:r>
          </a:p>
        </p:txBody>
      </p:sp>
      <p:sp>
        <p:nvSpPr>
          <p:cNvPr id="12" name="Arrow: Pentagon 11">
            <a:extLst>
              <a:ext uri="{FF2B5EF4-FFF2-40B4-BE49-F238E27FC236}">
                <a16:creationId xmlns:a16="http://schemas.microsoft.com/office/drawing/2014/main" id="{10E54678-203A-4452-B339-91B7F4BB74F0}"/>
              </a:ext>
            </a:extLst>
          </p:cNvPr>
          <p:cNvSpPr/>
          <p:nvPr/>
        </p:nvSpPr>
        <p:spPr>
          <a:xfrm>
            <a:off x="14193" y="1356333"/>
            <a:ext cx="3931920" cy="54864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Arial"/>
                <a:ea typeface="+mn-ea"/>
                <a:cs typeface="+mn-cs"/>
              </a:rPr>
              <a:t>Class definition</a:t>
            </a:r>
          </a:p>
        </p:txBody>
      </p:sp>
      <p:sp>
        <p:nvSpPr>
          <p:cNvPr id="2" name="Title 1">
            <a:extLst>
              <a:ext uri="{FF2B5EF4-FFF2-40B4-BE49-F238E27FC236}">
                <a16:creationId xmlns:a16="http://schemas.microsoft.com/office/drawing/2014/main" id="{8BA34238-F818-4DC9-B935-E6B7061B44A5}"/>
              </a:ext>
            </a:extLst>
          </p:cNvPr>
          <p:cNvSpPr>
            <a:spLocks noGrp="1"/>
          </p:cNvSpPr>
          <p:nvPr>
            <p:ph type="title"/>
          </p:nvPr>
        </p:nvSpPr>
        <p:spPr>
          <a:xfrm>
            <a:off x="300037" y="-1"/>
            <a:ext cx="11609159" cy="1304925"/>
          </a:xfrm>
        </p:spPr>
        <p:txBody>
          <a:bodyPr anchor="ctr">
            <a:normAutofit/>
          </a:bodyPr>
          <a:lstStyle/>
          <a:p>
            <a:pPr>
              <a:spcAft>
                <a:spcPct val="0"/>
              </a:spcAft>
            </a:pPr>
            <a:r>
              <a:rPr lang="en-US" altLang="ja-JP" sz="4000">
                <a:solidFill>
                  <a:srgbClr val="03234B"/>
                </a:solidFill>
                <a:latin typeface="Arial" panose="020B0604020202020204" pitchFamily="34" charset="0"/>
              </a:rPr>
              <a:t>Data collection: Key points</a:t>
            </a:r>
          </a:p>
        </p:txBody>
      </p:sp>
      <p:sp>
        <p:nvSpPr>
          <p:cNvPr id="10" name="TextBox 9">
            <a:extLst>
              <a:ext uri="{FF2B5EF4-FFF2-40B4-BE49-F238E27FC236}">
                <a16:creationId xmlns:a16="http://schemas.microsoft.com/office/drawing/2014/main" id="{0A57F18E-4C57-4348-8E39-A87F9D9C356B}"/>
              </a:ext>
            </a:extLst>
          </p:cNvPr>
          <p:cNvSpPr txBox="1"/>
          <p:nvPr/>
        </p:nvSpPr>
        <p:spPr>
          <a:xfrm>
            <a:off x="4638671" y="5530151"/>
            <a:ext cx="2723823" cy="646331"/>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3234B"/>
                </a:solidFill>
                <a:effectLst/>
                <a:uLnTx/>
                <a:uFillTx/>
                <a:latin typeface="Arial"/>
                <a:ea typeface="+mn-ea"/>
                <a:cs typeface="+mn-cs"/>
              </a:rPr>
              <a:t>Other external sensors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3234B"/>
                </a:solidFill>
                <a:effectLst/>
                <a:uLnTx/>
                <a:uFillTx/>
                <a:latin typeface="Arial"/>
                <a:ea typeface="+mn-ea"/>
                <a:cs typeface="+mn-cs"/>
              </a:rPr>
              <a:t>(Pressure, Compass, …)</a:t>
            </a:r>
          </a:p>
        </p:txBody>
      </p:sp>
      <p:grpSp>
        <p:nvGrpSpPr>
          <p:cNvPr id="26" name="Group 25">
            <a:extLst>
              <a:ext uri="{FF2B5EF4-FFF2-40B4-BE49-F238E27FC236}">
                <a16:creationId xmlns:a16="http://schemas.microsoft.com/office/drawing/2014/main" id="{BA46AC20-6897-465D-BB22-00F2AFF9B105}"/>
              </a:ext>
            </a:extLst>
          </p:cNvPr>
          <p:cNvGrpSpPr/>
          <p:nvPr/>
        </p:nvGrpSpPr>
        <p:grpSpPr>
          <a:xfrm>
            <a:off x="4546230" y="2436913"/>
            <a:ext cx="1672253" cy="1069890"/>
            <a:chOff x="4999516" y="2133129"/>
            <a:chExt cx="1672253" cy="1069890"/>
          </a:xfrm>
        </p:grpSpPr>
        <p:sp>
          <p:nvSpPr>
            <p:cNvPr id="8" name="TextBox 7">
              <a:extLst>
                <a:ext uri="{FF2B5EF4-FFF2-40B4-BE49-F238E27FC236}">
                  <a16:creationId xmlns:a16="http://schemas.microsoft.com/office/drawing/2014/main" id="{FA1FFFFA-CA99-4CB9-816C-729183DD103B}"/>
                </a:ext>
              </a:extLst>
            </p:cNvPr>
            <p:cNvSpPr txBox="1"/>
            <p:nvPr/>
          </p:nvSpPr>
          <p:spPr>
            <a:xfrm>
              <a:off x="4999516" y="2833687"/>
              <a:ext cx="1672253" cy="369332"/>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3234B"/>
                  </a:solidFill>
                  <a:effectLst/>
                  <a:uLnTx/>
                  <a:uFillTx/>
                  <a:latin typeface="Arial"/>
                  <a:ea typeface="+mn-ea"/>
                  <a:cs typeface="+mn-cs"/>
                </a:rPr>
                <a:t>Accelerometer</a:t>
              </a:r>
            </a:p>
          </p:txBody>
        </p:sp>
        <p:pic>
          <p:nvPicPr>
            <p:cNvPr id="11" name="Graphic 10">
              <a:extLst>
                <a:ext uri="{FF2B5EF4-FFF2-40B4-BE49-F238E27FC236}">
                  <a16:creationId xmlns:a16="http://schemas.microsoft.com/office/drawing/2014/main" id="{93683E81-FFB0-430B-A2F6-49279A2E34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58526" y="2133129"/>
              <a:ext cx="809625" cy="809625"/>
            </a:xfrm>
            <a:prstGeom prst="rect">
              <a:avLst/>
            </a:prstGeom>
          </p:spPr>
        </p:pic>
      </p:grpSp>
      <p:grpSp>
        <p:nvGrpSpPr>
          <p:cNvPr id="28" name="Group 27">
            <a:extLst>
              <a:ext uri="{FF2B5EF4-FFF2-40B4-BE49-F238E27FC236}">
                <a16:creationId xmlns:a16="http://schemas.microsoft.com/office/drawing/2014/main" id="{A2F1DA4B-FFBD-49C7-803B-202E5CC73A5C}"/>
              </a:ext>
            </a:extLst>
          </p:cNvPr>
          <p:cNvGrpSpPr/>
          <p:nvPr/>
        </p:nvGrpSpPr>
        <p:grpSpPr>
          <a:xfrm>
            <a:off x="6122348" y="3213770"/>
            <a:ext cx="1300356" cy="1102115"/>
            <a:chOff x="5316084" y="3440966"/>
            <a:chExt cx="1300356" cy="1102115"/>
          </a:xfrm>
        </p:grpSpPr>
        <p:sp>
          <p:nvSpPr>
            <p:cNvPr id="9" name="TextBox 8">
              <a:extLst>
                <a:ext uri="{FF2B5EF4-FFF2-40B4-BE49-F238E27FC236}">
                  <a16:creationId xmlns:a16="http://schemas.microsoft.com/office/drawing/2014/main" id="{A8B33625-47CB-4544-A94E-3B59970CE519}"/>
                </a:ext>
              </a:extLst>
            </p:cNvPr>
            <p:cNvSpPr txBox="1"/>
            <p:nvPr/>
          </p:nvSpPr>
          <p:spPr>
            <a:xfrm>
              <a:off x="5316084" y="4173749"/>
              <a:ext cx="1300356" cy="369332"/>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3234B"/>
                  </a:solidFill>
                  <a:effectLst/>
                  <a:uLnTx/>
                  <a:uFillTx/>
                  <a:latin typeface="Arial"/>
                  <a:ea typeface="+mn-ea"/>
                  <a:cs typeface="+mn-cs"/>
                </a:rPr>
                <a:t>Gyroscope</a:t>
              </a:r>
            </a:p>
          </p:txBody>
        </p:sp>
        <p:pic>
          <p:nvPicPr>
            <p:cNvPr id="13" name="Graphic 12">
              <a:extLst>
                <a:ext uri="{FF2B5EF4-FFF2-40B4-BE49-F238E27FC236}">
                  <a16:creationId xmlns:a16="http://schemas.microsoft.com/office/drawing/2014/main" id="{196DD8BE-D964-4CDA-9B1B-0F294BB18C6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83791" y="3440966"/>
              <a:ext cx="735528" cy="735526"/>
            </a:xfrm>
            <a:prstGeom prst="rect">
              <a:avLst/>
            </a:prstGeom>
          </p:spPr>
        </p:pic>
      </p:grpSp>
      <p:pic>
        <p:nvPicPr>
          <p:cNvPr id="15" name="Graphic 14">
            <a:extLst>
              <a:ext uri="{FF2B5EF4-FFF2-40B4-BE49-F238E27FC236}">
                <a16:creationId xmlns:a16="http://schemas.microsoft.com/office/drawing/2014/main" id="{A1E5F917-DB69-4E10-91D5-DA1BD597EDE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26019" y="4772665"/>
            <a:ext cx="729002" cy="729002"/>
          </a:xfrm>
          <a:prstGeom prst="rect">
            <a:avLst/>
          </a:prstGeom>
        </p:spPr>
      </p:pic>
      <p:sp>
        <p:nvSpPr>
          <p:cNvPr id="19" name="TextBox 18">
            <a:extLst>
              <a:ext uri="{FF2B5EF4-FFF2-40B4-BE49-F238E27FC236}">
                <a16:creationId xmlns:a16="http://schemas.microsoft.com/office/drawing/2014/main" id="{2903DEB0-204F-4A25-BCE4-0586B273C1CA}"/>
              </a:ext>
            </a:extLst>
          </p:cNvPr>
          <p:cNvSpPr txBox="1"/>
          <p:nvPr/>
        </p:nvSpPr>
        <p:spPr>
          <a:xfrm>
            <a:off x="387936" y="3976084"/>
            <a:ext cx="3291840" cy="1477328"/>
          </a:xfrm>
          <a:prstGeom prst="rect">
            <a:avLst/>
          </a:prstGeom>
          <a:solidFill>
            <a:srgbClr val="E9E9EA"/>
          </a:solidFill>
        </p:spPr>
        <p:txBody>
          <a:bodyPr wrap="none" tIns="91440" bIns="91440" rtlCol="0" anchor="ctr" anchorCtr="0">
            <a:no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a:ea typeface="+mn-ea"/>
                <a:cs typeface="+mn-cs"/>
              </a:rPr>
              <a:t>Class 1 &gt;&gt; Still</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a:ea typeface="+mn-ea"/>
                <a:cs typeface="+mn-cs"/>
              </a:rPr>
              <a:t>Class 2 &gt;&gt; Walking</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a:ea typeface="+mn-ea"/>
                <a:cs typeface="+mn-cs"/>
              </a:rPr>
              <a:t>Class 3 &gt;&gt; Running</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a:ea typeface="+mn-ea"/>
                <a:cs typeface="+mn-cs"/>
              </a:rPr>
              <a:t>Class 4 &gt;&gt; Riding bicycle</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a:ea typeface="+mn-ea"/>
                <a:cs typeface="+mn-cs"/>
              </a:rPr>
              <a:t>Class 5 &gt;&gt; Car</a:t>
            </a:r>
          </a:p>
        </p:txBody>
      </p:sp>
      <p:pic>
        <p:nvPicPr>
          <p:cNvPr id="23" name="Graphic 22">
            <a:extLst>
              <a:ext uri="{FF2B5EF4-FFF2-40B4-BE49-F238E27FC236}">
                <a16:creationId xmlns:a16="http://schemas.microsoft.com/office/drawing/2014/main" id="{E0EE8883-8AFC-4531-B3DC-3FF78D0EEB39}"/>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106364" y="4772665"/>
            <a:ext cx="729002" cy="729002"/>
          </a:xfrm>
          <a:prstGeom prst="rect">
            <a:avLst/>
          </a:prstGeom>
        </p:spPr>
      </p:pic>
      <p:grpSp>
        <p:nvGrpSpPr>
          <p:cNvPr id="32" name="Group 31">
            <a:extLst>
              <a:ext uri="{FF2B5EF4-FFF2-40B4-BE49-F238E27FC236}">
                <a16:creationId xmlns:a16="http://schemas.microsoft.com/office/drawing/2014/main" id="{9C8148D2-2D71-4DE1-89A3-44B80966A312}"/>
              </a:ext>
            </a:extLst>
          </p:cNvPr>
          <p:cNvGrpSpPr/>
          <p:nvPr/>
        </p:nvGrpSpPr>
        <p:grpSpPr>
          <a:xfrm>
            <a:off x="8315850" y="2114483"/>
            <a:ext cx="3407150" cy="4141462"/>
            <a:chOff x="8351034" y="2114483"/>
            <a:chExt cx="3073101" cy="3735419"/>
          </a:xfrm>
        </p:grpSpPr>
        <p:grpSp>
          <p:nvGrpSpPr>
            <p:cNvPr id="30" name="Group 29">
              <a:extLst>
                <a:ext uri="{FF2B5EF4-FFF2-40B4-BE49-F238E27FC236}">
                  <a16:creationId xmlns:a16="http://schemas.microsoft.com/office/drawing/2014/main" id="{5DBE2AE1-5DAB-4595-93E2-5A7E999227BB}"/>
                </a:ext>
              </a:extLst>
            </p:cNvPr>
            <p:cNvGrpSpPr/>
            <p:nvPr/>
          </p:nvGrpSpPr>
          <p:grpSpPr>
            <a:xfrm>
              <a:off x="8713136" y="2114483"/>
              <a:ext cx="2710999" cy="1657770"/>
              <a:chOff x="8713136" y="2114483"/>
              <a:chExt cx="2710999" cy="1657770"/>
            </a:xfrm>
          </p:grpSpPr>
          <p:sp>
            <p:nvSpPr>
              <p:cNvPr id="24" name="TextBox 23">
                <a:extLst>
                  <a:ext uri="{FF2B5EF4-FFF2-40B4-BE49-F238E27FC236}">
                    <a16:creationId xmlns:a16="http://schemas.microsoft.com/office/drawing/2014/main" id="{F254D73D-1A78-419D-ABDB-B04DCBAD50B0}"/>
                  </a:ext>
                </a:extLst>
              </p:cNvPr>
              <p:cNvSpPr txBox="1"/>
              <p:nvPr/>
            </p:nvSpPr>
            <p:spPr>
              <a:xfrm>
                <a:off x="8713136" y="3402921"/>
                <a:ext cx="2710999"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3234B"/>
                    </a:solidFill>
                    <a:effectLst/>
                    <a:uLnTx/>
                    <a:uFillTx/>
                    <a:latin typeface="Arial"/>
                    <a:ea typeface="+mn-ea"/>
                    <a:cs typeface="+mn-cs"/>
                  </a:rPr>
                  <a:t>Output Data Rate (ODR)</a:t>
                </a:r>
              </a:p>
            </p:txBody>
          </p:sp>
          <p:cxnSp>
            <p:nvCxnSpPr>
              <p:cNvPr id="27" name="Straight Arrow Connector 26">
                <a:extLst>
                  <a:ext uri="{FF2B5EF4-FFF2-40B4-BE49-F238E27FC236}">
                    <a16:creationId xmlns:a16="http://schemas.microsoft.com/office/drawing/2014/main" id="{19C44EBA-6B7B-4568-921A-74DF61B9F65C}"/>
                  </a:ext>
                </a:extLst>
              </p:cNvPr>
              <p:cNvCxnSpPr/>
              <p:nvPr/>
            </p:nvCxnSpPr>
            <p:spPr>
              <a:xfrm flipV="1">
                <a:off x="8795769" y="2245288"/>
                <a:ext cx="0" cy="1088831"/>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2FF697E-8A62-4984-89D8-38BA0989DE1A}"/>
                  </a:ext>
                </a:extLst>
              </p:cNvPr>
              <p:cNvCxnSpPr>
                <a:cxnSpLocks noChangeAspect="1"/>
              </p:cNvCxnSpPr>
              <p:nvPr/>
            </p:nvCxnSpPr>
            <p:spPr>
              <a:xfrm flipV="1">
                <a:off x="8795769" y="3327295"/>
                <a:ext cx="2444634"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
                <p14:nvContentPartPr>
                  <p14:cNvPr id="1024" name="Ink 1023">
                    <a:extLst>
                      <a:ext uri="{FF2B5EF4-FFF2-40B4-BE49-F238E27FC236}">
                        <a16:creationId xmlns:a16="http://schemas.microsoft.com/office/drawing/2014/main" id="{AA65B95D-36A3-4B5E-B5E3-95AD392FB155}"/>
                      </a:ext>
                    </a:extLst>
                  </p14:cNvPr>
                  <p14:cNvContentPartPr/>
                  <p14:nvPr/>
                </p14:nvContentPartPr>
                <p14:xfrm>
                  <a:off x="9030252" y="2353663"/>
                  <a:ext cx="2004840" cy="914760"/>
                </p14:xfrm>
              </p:contentPart>
            </mc:Choice>
            <mc:Fallback xmlns="">
              <p:pic>
                <p:nvPicPr>
                  <p:cNvPr id="1024" name="Ink 1023">
                    <a:extLst>
                      <a:ext uri="{FF2B5EF4-FFF2-40B4-BE49-F238E27FC236}">
                        <a16:creationId xmlns:a16="http://schemas.microsoft.com/office/drawing/2014/main" id="{AA65B95D-36A3-4B5E-B5E3-95AD392FB155}"/>
                      </a:ext>
                    </a:extLst>
                  </p:cNvPr>
                  <p:cNvPicPr/>
                  <p:nvPr/>
                </p:nvPicPr>
                <p:blipFill>
                  <a:blip r:embed="rId12"/>
                  <a:stretch>
                    <a:fillRect/>
                  </a:stretch>
                </p:blipFill>
                <p:spPr>
                  <a:xfrm>
                    <a:off x="9014016" y="2337427"/>
                    <a:ext cx="2036988" cy="946908"/>
                  </a:xfrm>
                  <a:prstGeom prst="rect">
                    <a:avLst/>
                  </a:prstGeom>
                </p:spPr>
              </p:pic>
            </mc:Fallback>
          </mc:AlternateContent>
          <p:sp>
            <p:nvSpPr>
              <p:cNvPr id="1033" name="Oval 1032">
                <a:extLst>
                  <a:ext uri="{FF2B5EF4-FFF2-40B4-BE49-F238E27FC236}">
                    <a16:creationId xmlns:a16="http://schemas.microsoft.com/office/drawing/2014/main" id="{E76D01F0-39AA-430C-BE8A-E1D65BB729DC}"/>
                  </a:ext>
                </a:extLst>
              </p:cNvPr>
              <p:cNvSpPr/>
              <p:nvPr/>
            </p:nvSpPr>
            <p:spPr>
              <a:xfrm>
                <a:off x="8988041" y="2799186"/>
                <a:ext cx="84421" cy="6900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35" name="Straight Connector 1034">
                <a:extLst>
                  <a:ext uri="{FF2B5EF4-FFF2-40B4-BE49-F238E27FC236}">
                    <a16:creationId xmlns:a16="http://schemas.microsoft.com/office/drawing/2014/main" id="{A94078ED-ED84-4616-B0A1-D1FDE7E131D9}"/>
                  </a:ext>
                </a:extLst>
              </p:cNvPr>
              <p:cNvCxnSpPr/>
              <p:nvPr/>
            </p:nvCxnSpPr>
            <p:spPr>
              <a:xfrm>
                <a:off x="9030252" y="2833687"/>
                <a:ext cx="0" cy="489742"/>
              </a:xfrm>
              <a:prstGeom prst="line">
                <a:avLst/>
              </a:prstGeom>
              <a:ln w="22225">
                <a:solidFill>
                  <a:srgbClr val="0070C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03E946F-EF34-4445-A314-C04C78311F75}"/>
                  </a:ext>
                </a:extLst>
              </p:cNvPr>
              <p:cNvSpPr/>
              <p:nvPr/>
            </p:nvSpPr>
            <p:spPr>
              <a:xfrm>
                <a:off x="9230818" y="2455284"/>
                <a:ext cx="84421" cy="6900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45" name="Straight Connector 44">
                <a:extLst>
                  <a:ext uri="{FF2B5EF4-FFF2-40B4-BE49-F238E27FC236}">
                    <a16:creationId xmlns:a16="http://schemas.microsoft.com/office/drawing/2014/main" id="{19AEFE00-7186-4A28-AF0B-D8C070BA494B}"/>
                  </a:ext>
                </a:extLst>
              </p:cNvPr>
              <p:cNvCxnSpPr>
                <a:cxnSpLocks noChangeAspect="1"/>
              </p:cNvCxnSpPr>
              <p:nvPr/>
            </p:nvCxnSpPr>
            <p:spPr>
              <a:xfrm flipH="1">
                <a:off x="9269519" y="2489785"/>
                <a:ext cx="0" cy="832227"/>
              </a:xfrm>
              <a:prstGeom prst="line">
                <a:avLst/>
              </a:prstGeom>
              <a:ln w="22225">
                <a:solidFill>
                  <a:srgbClr val="0070C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915B4C8E-F014-45E7-8803-60EED8DC21DB}"/>
                  </a:ext>
                </a:extLst>
              </p:cNvPr>
              <p:cNvSpPr/>
              <p:nvPr/>
            </p:nvSpPr>
            <p:spPr>
              <a:xfrm>
                <a:off x="9486951" y="3126237"/>
                <a:ext cx="84421" cy="6900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47" name="Straight Connector 46">
                <a:extLst>
                  <a:ext uri="{FF2B5EF4-FFF2-40B4-BE49-F238E27FC236}">
                    <a16:creationId xmlns:a16="http://schemas.microsoft.com/office/drawing/2014/main" id="{F20C11EA-FA5D-4981-B2FB-8E2322BFB93D}"/>
                  </a:ext>
                </a:extLst>
              </p:cNvPr>
              <p:cNvCxnSpPr>
                <a:cxnSpLocks noChangeAspect="1"/>
              </p:cNvCxnSpPr>
              <p:nvPr/>
            </p:nvCxnSpPr>
            <p:spPr>
              <a:xfrm>
                <a:off x="9529163" y="3160738"/>
                <a:ext cx="0" cy="158195"/>
              </a:xfrm>
              <a:prstGeom prst="line">
                <a:avLst/>
              </a:prstGeom>
              <a:ln w="22225">
                <a:solidFill>
                  <a:srgbClr val="0070C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2B3A92F-7442-4DAC-B206-9D54CDDC24EB}"/>
                  </a:ext>
                </a:extLst>
              </p:cNvPr>
              <p:cNvSpPr/>
              <p:nvPr/>
            </p:nvSpPr>
            <p:spPr>
              <a:xfrm>
                <a:off x="9731823" y="2339203"/>
                <a:ext cx="84421" cy="6900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57" name="Straight Connector 56">
                <a:extLst>
                  <a:ext uri="{FF2B5EF4-FFF2-40B4-BE49-F238E27FC236}">
                    <a16:creationId xmlns:a16="http://schemas.microsoft.com/office/drawing/2014/main" id="{6E4A6944-F16B-44B9-83B5-8B5627F82F23}"/>
                  </a:ext>
                </a:extLst>
              </p:cNvPr>
              <p:cNvCxnSpPr>
                <a:cxnSpLocks noChangeAspect="1"/>
              </p:cNvCxnSpPr>
              <p:nvPr/>
            </p:nvCxnSpPr>
            <p:spPr>
              <a:xfrm>
                <a:off x="9774034" y="2373704"/>
                <a:ext cx="0" cy="948308"/>
              </a:xfrm>
              <a:prstGeom prst="line">
                <a:avLst/>
              </a:prstGeom>
              <a:ln w="22225">
                <a:solidFill>
                  <a:srgbClr val="0070C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C69C93F0-56D7-41A4-9357-E87BD0D17940}"/>
                  </a:ext>
                </a:extLst>
              </p:cNvPr>
              <p:cNvSpPr/>
              <p:nvPr/>
            </p:nvSpPr>
            <p:spPr>
              <a:xfrm>
                <a:off x="9985182" y="2549141"/>
                <a:ext cx="84421" cy="6900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61" name="Straight Connector 60">
                <a:extLst>
                  <a:ext uri="{FF2B5EF4-FFF2-40B4-BE49-F238E27FC236}">
                    <a16:creationId xmlns:a16="http://schemas.microsoft.com/office/drawing/2014/main" id="{49447735-B914-4DB2-B6B8-9C1FAE7AFD92}"/>
                  </a:ext>
                </a:extLst>
              </p:cNvPr>
              <p:cNvCxnSpPr>
                <a:cxnSpLocks noChangeAspect="1"/>
              </p:cNvCxnSpPr>
              <p:nvPr/>
            </p:nvCxnSpPr>
            <p:spPr>
              <a:xfrm>
                <a:off x="10027393" y="2583642"/>
                <a:ext cx="0" cy="738370"/>
              </a:xfrm>
              <a:prstGeom prst="line">
                <a:avLst/>
              </a:prstGeom>
              <a:ln w="22225">
                <a:solidFill>
                  <a:srgbClr val="0070C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48" name="TextBox 1047">
                <a:extLst>
                  <a:ext uri="{FF2B5EF4-FFF2-40B4-BE49-F238E27FC236}">
                    <a16:creationId xmlns:a16="http://schemas.microsoft.com/office/drawing/2014/main" id="{260EC614-44C5-43F6-BAF9-5498473D00B5}"/>
                  </a:ext>
                </a:extLst>
              </p:cNvPr>
              <p:cNvSpPr txBox="1"/>
              <p:nvPr/>
            </p:nvSpPr>
            <p:spPr>
              <a:xfrm>
                <a:off x="10121656" y="2887603"/>
                <a:ext cx="415498" cy="369332"/>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0070C0"/>
                    </a:solidFill>
                    <a:effectLst/>
                    <a:uLnTx/>
                    <a:uFillTx/>
                    <a:latin typeface="Arial"/>
                    <a:ea typeface="+mn-ea"/>
                    <a:cs typeface="+mn-cs"/>
                  </a:rPr>
                  <a:t>…</a:t>
                </a:r>
              </a:p>
            </p:txBody>
          </p:sp>
          <p:cxnSp>
            <p:nvCxnSpPr>
              <p:cNvPr id="1053" name="Straight Arrow Connector 1052">
                <a:extLst>
                  <a:ext uri="{FF2B5EF4-FFF2-40B4-BE49-F238E27FC236}">
                    <a16:creationId xmlns:a16="http://schemas.microsoft.com/office/drawing/2014/main" id="{938F1238-09B6-42FC-8EC9-0FD05D722EDA}"/>
                  </a:ext>
                </a:extLst>
              </p:cNvPr>
              <p:cNvCxnSpPr/>
              <p:nvPr/>
            </p:nvCxnSpPr>
            <p:spPr>
              <a:xfrm>
                <a:off x="9752903" y="2263479"/>
                <a:ext cx="265183" cy="0"/>
              </a:xfrm>
              <a:prstGeom prst="straightConnector1">
                <a:avLst/>
              </a:prstGeom>
              <a:ln w="2222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4" name="TextBox 1053">
                <a:extLst>
                  <a:ext uri="{FF2B5EF4-FFF2-40B4-BE49-F238E27FC236}">
                    <a16:creationId xmlns:a16="http://schemas.microsoft.com/office/drawing/2014/main" id="{3D1E4575-8C29-4830-B2A3-7E3E26531ACB}"/>
                  </a:ext>
                </a:extLst>
              </p:cNvPr>
              <p:cNvSpPr txBox="1"/>
              <p:nvPr/>
            </p:nvSpPr>
            <p:spPr>
              <a:xfrm>
                <a:off x="10020959" y="2114483"/>
                <a:ext cx="1268296" cy="261610"/>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70C0"/>
                    </a:solidFill>
                    <a:effectLst/>
                    <a:uLnTx/>
                    <a:uFillTx/>
                    <a:latin typeface="Arial"/>
                    <a:ea typeface="+mn-ea"/>
                    <a:cs typeface="+mn-cs"/>
                  </a:rPr>
                  <a:t>Sampling interval</a:t>
                </a:r>
              </a:p>
            </p:txBody>
          </p:sp>
        </p:grpSp>
        <p:grpSp>
          <p:nvGrpSpPr>
            <p:cNvPr id="31" name="Group 30">
              <a:extLst>
                <a:ext uri="{FF2B5EF4-FFF2-40B4-BE49-F238E27FC236}">
                  <a16:creationId xmlns:a16="http://schemas.microsoft.com/office/drawing/2014/main" id="{D5F7AB83-D75A-4A29-ACC6-7F7461BD41A4}"/>
                </a:ext>
              </a:extLst>
            </p:cNvPr>
            <p:cNvGrpSpPr/>
            <p:nvPr/>
          </p:nvGrpSpPr>
          <p:grpSpPr>
            <a:xfrm>
              <a:off x="8351034" y="4307751"/>
              <a:ext cx="2876101" cy="1542151"/>
              <a:chOff x="8453286" y="4307751"/>
              <a:chExt cx="2876101" cy="1542151"/>
            </a:xfrm>
          </p:grpSpPr>
          <p:sp>
            <p:nvSpPr>
              <p:cNvPr id="25" name="TextBox 24">
                <a:extLst>
                  <a:ext uri="{FF2B5EF4-FFF2-40B4-BE49-F238E27FC236}">
                    <a16:creationId xmlns:a16="http://schemas.microsoft.com/office/drawing/2014/main" id="{19C01F38-C025-406A-BD5F-3649E8ADAF67}"/>
                  </a:ext>
                </a:extLst>
              </p:cNvPr>
              <p:cNvSpPr txBox="1"/>
              <p:nvPr/>
            </p:nvSpPr>
            <p:spPr>
              <a:xfrm>
                <a:off x="8822277" y="5480570"/>
                <a:ext cx="1672253" cy="369332"/>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srgbClr val="03234B"/>
                    </a:solidFill>
                    <a:effectLst/>
                    <a:uLnTx/>
                    <a:uFillTx/>
                    <a:latin typeface="Arial"/>
                    <a:ea typeface="+mn-ea"/>
                    <a:cs typeface="+mn-cs"/>
                  </a:rPr>
                  <a:t>Full Scale (FS)</a:t>
                </a:r>
              </a:p>
            </p:txBody>
          </p:sp>
          <p:cxnSp>
            <p:nvCxnSpPr>
              <p:cNvPr id="69" name="Straight Arrow Connector 68">
                <a:extLst>
                  <a:ext uri="{FF2B5EF4-FFF2-40B4-BE49-F238E27FC236}">
                    <a16:creationId xmlns:a16="http://schemas.microsoft.com/office/drawing/2014/main" id="{13117BB7-7CD2-41DB-98AA-0ADDEC76DE09}"/>
                  </a:ext>
                </a:extLst>
              </p:cNvPr>
              <p:cNvCxnSpPr/>
              <p:nvPr/>
            </p:nvCxnSpPr>
            <p:spPr>
              <a:xfrm flipV="1">
                <a:off x="8884753" y="4307751"/>
                <a:ext cx="0" cy="1088831"/>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2EFACE1-5791-4824-9403-F73DBE0AB78B}"/>
                  </a:ext>
                </a:extLst>
              </p:cNvPr>
              <p:cNvCxnSpPr>
                <a:cxnSpLocks noChangeAspect="1"/>
              </p:cNvCxnSpPr>
              <p:nvPr/>
            </p:nvCxnSpPr>
            <p:spPr>
              <a:xfrm flipV="1">
                <a:off x="8884753" y="5389758"/>
                <a:ext cx="2444634"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3">
                <p14:nvContentPartPr>
                  <p14:cNvPr id="71" name="Ink 70">
                    <a:extLst>
                      <a:ext uri="{FF2B5EF4-FFF2-40B4-BE49-F238E27FC236}">
                        <a16:creationId xmlns:a16="http://schemas.microsoft.com/office/drawing/2014/main" id="{C7102A86-B4BC-4030-97D7-AFAB79AA3ED6}"/>
                      </a:ext>
                    </a:extLst>
                  </p14:cNvPr>
                  <p14:cNvContentPartPr/>
                  <p14:nvPr/>
                </p14:nvContentPartPr>
                <p14:xfrm>
                  <a:off x="9119236" y="4416126"/>
                  <a:ext cx="2004840" cy="914760"/>
                </p14:xfrm>
              </p:contentPart>
            </mc:Choice>
            <mc:Fallback xmlns="">
              <p:pic>
                <p:nvPicPr>
                  <p:cNvPr id="71" name="Ink 70">
                    <a:extLst>
                      <a:ext uri="{FF2B5EF4-FFF2-40B4-BE49-F238E27FC236}">
                        <a16:creationId xmlns:a16="http://schemas.microsoft.com/office/drawing/2014/main" id="{C7102A86-B4BC-4030-97D7-AFAB79AA3ED6}"/>
                      </a:ext>
                    </a:extLst>
                  </p:cNvPr>
                  <p:cNvPicPr/>
                  <p:nvPr/>
                </p:nvPicPr>
                <p:blipFill>
                  <a:blip r:embed="rId12"/>
                  <a:stretch>
                    <a:fillRect/>
                  </a:stretch>
                </p:blipFill>
                <p:spPr>
                  <a:xfrm>
                    <a:off x="9103000" y="4399890"/>
                    <a:ext cx="2036988" cy="946908"/>
                  </a:xfrm>
                  <a:prstGeom prst="rect">
                    <a:avLst/>
                  </a:prstGeom>
                </p:spPr>
              </p:pic>
            </mc:Fallback>
          </mc:AlternateContent>
          <p:cxnSp>
            <p:nvCxnSpPr>
              <p:cNvPr id="1050" name="Straight Connector 1049">
                <a:extLst>
                  <a:ext uri="{FF2B5EF4-FFF2-40B4-BE49-F238E27FC236}">
                    <a16:creationId xmlns:a16="http://schemas.microsoft.com/office/drawing/2014/main" id="{F31EA7E4-FFC4-4FBB-91EE-FD43F5AE735D}"/>
                  </a:ext>
                </a:extLst>
              </p:cNvPr>
              <p:cNvCxnSpPr/>
              <p:nvPr/>
            </p:nvCxnSpPr>
            <p:spPr>
              <a:xfrm>
                <a:off x="8883197" y="4525544"/>
                <a:ext cx="2239323" cy="0"/>
              </a:xfrm>
              <a:prstGeom prst="line">
                <a:avLst/>
              </a:prstGeom>
              <a:ln w="22225">
                <a:solidFill>
                  <a:srgbClr val="0070C0"/>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5EB3694B-2730-4900-98A6-4609F3CC6587}"/>
                  </a:ext>
                </a:extLst>
              </p:cNvPr>
              <p:cNvSpPr txBox="1"/>
              <p:nvPr/>
            </p:nvSpPr>
            <p:spPr>
              <a:xfrm>
                <a:off x="8453286" y="4394739"/>
                <a:ext cx="365806" cy="261610"/>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srgbClr val="0070C0"/>
                    </a:solidFill>
                    <a:effectLst/>
                    <a:uLnTx/>
                    <a:uFillTx/>
                    <a:latin typeface="Arial"/>
                    <a:ea typeface="+mn-ea"/>
                    <a:cs typeface="+mn-cs"/>
                  </a:rPr>
                  <a:t>FS</a:t>
                </a:r>
              </a:p>
            </p:txBody>
          </p:sp>
          <p:cxnSp>
            <p:nvCxnSpPr>
              <p:cNvPr id="33" name="Straight Connector 32">
                <a:extLst>
                  <a:ext uri="{FF2B5EF4-FFF2-40B4-BE49-F238E27FC236}">
                    <a16:creationId xmlns:a16="http://schemas.microsoft.com/office/drawing/2014/main" id="{2B9848F0-7E0F-4C7D-B963-AAA7436DD258}"/>
                  </a:ext>
                </a:extLst>
              </p:cNvPr>
              <p:cNvCxnSpPr/>
              <p:nvPr/>
            </p:nvCxnSpPr>
            <p:spPr>
              <a:xfrm>
                <a:off x="9752903" y="4525544"/>
                <a:ext cx="132591" cy="0"/>
              </a:xfrm>
              <a:prstGeom prst="line">
                <a:avLst/>
              </a:prstGeom>
              <a:ln w="22225">
                <a:solidFill>
                  <a:srgbClr val="E6007E"/>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sp>
        <p:nvSpPr>
          <p:cNvPr id="4" name="TextBox 3">
            <a:extLst>
              <a:ext uri="{FF2B5EF4-FFF2-40B4-BE49-F238E27FC236}">
                <a16:creationId xmlns:a16="http://schemas.microsoft.com/office/drawing/2014/main" id="{C9E5F8BF-745F-49D1-8D56-114C4FEA333E}"/>
              </a:ext>
            </a:extLst>
          </p:cNvPr>
          <p:cNvSpPr txBox="1"/>
          <p:nvPr/>
        </p:nvSpPr>
        <p:spPr>
          <a:xfrm>
            <a:off x="387936" y="3241435"/>
            <a:ext cx="3291840" cy="365760"/>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3CB4E6"/>
                </a:solidFill>
                <a:effectLst/>
                <a:uLnTx/>
                <a:uFillTx/>
                <a:latin typeface="Arial"/>
                <a:ea typeface="+mn-ea"/>
                <a:cs typeface="+mn-cs"/>
              </a:rPr>
              <a:t>Motor vibration example</a:t>
            </a:r>
          </a:p>
        </p:txBody>
      </p:sp>
      <p:sp>
        <p:nvSpPr>
          <p:cNvPr id="48" name="TextBox 47">
            <a:extLst>
              <a:ext uri="{FF2B5EF4-FFF2-40B4-BE49-F238E27FC236}">
                <a16:creationId xmlns:a16="http://schemas.microsoft.com/office/drawing/2014/main" id="{A3C9F05D-2FEC-464C-83FD-09D82E4C09D8}"/>
              </a:ext>
            </a:extLst>
          </p:cNvPr>
          <p:cNvSpPr txBox="1"/>
          <p:nvPr/>
        </p:nvSpPr>
        <p:spPr>
          <a:xfrm>
            <a:off x="387936" y="5487557"/>
            <a:ext cx="3291840" cy="365760"/>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3CB4E6"/>
                </a:solidFill>
                <a:effectLst/>
                <a:uLnTx/>
                <a:uFillTx/>
                <a:latin typeface="Arial"/>
                <a:ea typeface="+mn-ea"/>
                <a:cs typeface="+mn-cs"/>
              </a:rPr>
              <a:t>Human Activity Recognition example</a:t>
            </a:r>
          </a:p>
        </p:txBody>
      </p:sp>
      <p:sp>
        <p:nvSpPr>
          <p:cNvPr id="5" name="Slide Number Placeholder 4">
            <a:extLst>
              <a:ext uri="{FF2B5EF4-FFF2-40B4-BE49-F238E27FC236}">
                <a16:creationId xmlns:a16="http://schemas.microsoft.com/office/drawing/2014/main" id="{95D1AA49-6652-481B-B3EF-AFE21979F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2E78-4FE3-4E16-9FB9-64A349BFE3FC}" type="slidenum">
              <a:rPr kumimoji="0" lang="en-US" sz="1100" b="0" i="0" u="none" strike="noStrike" kern="1200" cap="none" spc="0" normalizeH="0" baseline="0" noProof="0" smtClean="0">
                <a:ln>
                  <a:noFill/>
                </a:ln>
                <a:solidFill>
                  <a:srgbClr val="46465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100" b="0" i="0" u="none" strike="noStrike" kern="1200" cap="none" spc="0" normalizeH="0" baseline="0" noProof="0">
              <a:ln>
                <a:noFill/>
              </a:ln>
              <a:solidFill>
                <a:srgbClr val="464650"/>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14552530-438F-D318-6B56-9A20D3AF8828}"/>
              </a:ext>
            </a:extLst>
          </p:cNvPr>
          <p:cNvGrpSpPr/>
          <p:nvPr/>
        </p:nvGrpSpPr>
        <p:grpSpPr>
          <a:xfrm>
            <a:off x="282804" y="196503"/>
            <a:ext cx="914400" cy="911916"/>
            <a:chOff x="1034980" y="1118103"/>
            <a:chExt cx="1327247" cy="1142224"/>
          </a:xfrm>
        </p:grpSpPr>
        <p:sp>
          <p:nvSpPr>
            <p:cNvPr id="6" name="Rectangle 5">
              <a:extLst>
                <a:ext uri="{FF2B5EF4-FFF2-40B4-BE49-F238E27FC236}">
                  <a16:creationId xmlns:a16="http://schemas.microsoft.com/office/drawing/2014/main" id="{438CCCE4-462E-640B-3984-510D5A5B2B38}"/>
                </a:ext>
              </a:extLst>
            </p:cNvPr>
            <p:cNvSpPr/>
            <p:nvPr/>
          </p:nvSpPr>
          <p:spPr>
            <a:xfrm>
              <a:off x="1034980" y="1118103"/>
              <a:ext cx="1327247" cy="11422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Sensors Data</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7" name="Graphic 6">
              <a:extLst>
                <a:ext uri="{FF2B5EF4-FFF2-40B4-BE49-F238E27FC236}">
                  <a16:creationId xmlns:a16="http://schemas.microsoft.com/office/drawing/2014/main" id="{088A2530-A84F-37C1-8367-67E22581E81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9924" y="1733360"/>
              <a:ext cx="452530" cy="452529"/>
            </a:xfrm>
            <a:prstGeom prst="rect">
              <a:avLst/>
            </a:prstGeom>
          </p:spPr>
        </p:pic>
      </p:grpSp>
    </p:spTree>
    <p:extLst>
      <p:ext uri="{BB962C8B-B14F-4D97-AF65-F5344CB8AC3E}">
        <p14:creationId xmlns:p14="http://schemas.microsoft.com/office/powerpoint/2010/main" val="1834714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BD822960-A02A-4306-9528-ED018248AAC1}"/>
              </a:ext>
            </a:extLst>
          </p:cNvPr>
          <p:cNvSpPr/>
          <p:nvPr/>
        </p:nvSpPr>
        <p:spPr>
          <a:xfrm>
            <a:off x="138132" y="5059856"/>
            <a:ext cx="2851979" cy="413813"/>
          </a:xfrm>
          <a:prstGeom prst="rect">
            <a:avLst/>
          </a:prstGeom>
          <a:solidFill>
            <a:schemeClr val="accent3">
              <a:satMod val="103000"/>
              <a:lumMod val="102000"/>
              <a:tint val="94000"/>
            </a:schemeClr>
          </a:solidFill>
          <a:ln/>
        </p:spPr>
        <p:style>
          <a:lnRef idx="1">
            <a:schemeClr val="accent3"/>
          </a:lnRef>
          <a:fillRef idx="3">
            <a:schemeClr val="accent3"/>
          </a:fillRef>
          <a:effectRef idx="2">
            <a:schemeClr val="accent3"/>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2000" b="1" i="0" u="none" strike="noStrike" kern="1200" cap="none" spc="0" normalizeH="0" baseline="0" noProof="0">
                <a:ln>
                  <a:noFill/>
                </a:ln>
                <a:solidFill>
                  <a:srgbClr val="FFFFFF"/>
                </a:solidFill>
                <a:effectLst/>
                <a:uLnTx/>
                <a:uFillTx/>
                <a:latin typeface="Arial"/>
                <a:ea typeface="+mn-ea"/>
                <a:cs typeface="+mn-cs"/>
              </a:rPr>
              <a:t>Filters</a:t>
            </a:r>
          </a:p>
        </p:txBody>
      </p:sp>
      <p:sp>
        <p:nvSpPr>
          <p:cNvPr id="48" name="Rectangle 47">
            <a:extLst>
              <a:ext uri="{FF2B5EF4-FFF2-40B4-BE49-F238E27FC236}">
                <a16:creationId xmlns:a16="http://schemas.microsoft.com/office/drawing/2014/main" id="{3D8EF8A1-1FDE-4221-BE6F-D276C77B99F9}"/>
              </a:ext>
            </a:extLst>
          </p:cNvPr>
          <p:cNvSpPr/>
          <p:nvPr/>
        </p:nvSpPr>
        <p:spPr>
          <a:xfrm>
            <a:off x="3544414" y="994884"/>
            <a:ext cx="8253603" cy="41381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2000" b="1" i="0" u="none" strike="noStrike" kern="1200" cap="none" spc="0" normalizeH="0" baseline="0" noProof="0">
                <a:ln>
                  <a:noFill/>
                </a:ln>
                <a:solidFill>
                  <a:srgbClr val="FFFFFF"/>
                </a:solidFill>
                <a:effectLst/>
                <a:uLnTx/>
                <a:uFillTx/>
                <a:latin typeface="Arial"/>
                <a:ea typeface="+mn-ea"/>
                <a:cs typeface="+mn-cs"/>
              </a:rPr>
              <a:t>Features</a:t>
            </a:r>
          </a:p>
        </p:txBody>
      </p:sp>
      <p:sp>
        <p:nvSpPr>
          <p:cNvPr id="34" name="Rectangle 33">
            <a:extLst>
              <a:ext uri="{FF2B5EF4-FFF2-40B4-BE49-F238E27FC236}">
                <a16:creationId xmlns:a16="http://schemas.microsoft.com/office/drawing/2014/main" id="{9F41A552-C137-456F-ABFF-335CB8908ABF}"/>
              </a:ext>
            </a:extLst>
          </p:cNvPr>
          <p:cNvSpPr/>
          <p:nvPr/>
        </p:nvSpPr>
        <p:spPr>
          <a:xfrm>
            <a:off x="141654" y="1115204"/>
            <a:ext cx="2851979" cy="4138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2000" b="1" i="0" u="none" strike="noStrike" kern="1200" cap="none" spc="0" normalizeH="0" baseline="0" noProof="0">
                <a:ln>
                  <a:noFill/>
                </a:ln>
                <a:solidFill>
                  <a:srgbClr val="FFFFFF"/>
                </a:solidFill>
                <a:effectLst/>
                <a:uLnTx/>
                <a:uFillTx/>
                <a:latin typeface="Arial"/>
                <a:ea typeface="+mn-ea"/>
                <a:cs typeface="+mn-cs"/>
              </a:rPr>
              <a:t>Raw data</a:t>
            </a:r>
          </a:p>
        </p:txBody>
      </p:sp>
      <p:sp>
        <p:nvSpPr>
          <p:cNvPr id="2" name="Title 1">
            <a:extLst>
              <a:ext uri="{FF2B5EF4-FFF2-40B4-BE49-F238E27FC236}">
                <a16:creationId xmlns:a16="http://schemas.microsoft.com/office/drawing/2014/main" id="{042F7212-E392-432D-9843-C1BFD6443EBF}"/>
              </a:ext>
            </a:extLst>
          </p:cNvPr>
          <p:cNvSpPr>
            <a:spLocks noGrp="1"/>
          </p:cNvSpPr>
          <p:nvPr>
            <p:ph type="title"/>
          </p:nvPr>
        </p:nvSpPr>
        <p:spPr>
          <a:xfrm>
            <a:off x="300037" y="-1"/>
            <a:ext cx="11609159" cy="1304925"/>
          </a:xfrm>
        </p:spPr>
        <p:txBody>
          <a:bodyPr anchor="ctr">
            <a:normAutofit/>
          </a:bodyPr>
          <a:lstStyle/>
          <a:p>
            <a:pPr>
              <a:spcAft>
                <a:spcPct val="0"/>
              </a:spcAft>
            </a:pPr>
            <a:r>
              <a:rPr lang="en-US" altLang="ja-JP" sz="4000">
                <a:solidFill>
                  <a:srgbClr val="03234B"/>
                </a:solidFill>
                <a:latin typeface="Arial" panose="020B0604020202020204" pitchFamily="34" charset="0"/>
              </a:rPr>
              <a:t>Features calculation inside MEMS</a:t>
            </a:r>
          </a:p>
        </p:txBody>
      </p:sp>
      <p:pic>
        <p:nvPicPr>
          <p:cNvPr id="5" name="Picture 4">
            <a:extLst>
              <a:ext uri="{FF2B5EF4-FFF2-40B4-BE49-F238E27FC236}">
                <a16:creationId xmlns:a16="http://schemas.microsoft.com/office/drawing/2014/main" id="{CC862C7E-5E8F-4F9C-86A8-66B30ABF4B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27951" y="1667411"/>
            <a:ext cx="1157860" cy="1186841"/>
          </a:xfrm>
          <a:prstGeom prst="rect">
            <a:avLst/>
          </a:prstGeom>
        </p:spPr>
      </p:pic>
      <p:sp>
        <p:nvSpPr>
          <p:cNvPr id="6" name="TextBox 5">
            <a:extLst>
              <a:ext uri="{FF2B5EF4-FFF2-40B4-BE49-F238E27FC236}">
                <a16:creationId xmlns:a16="http://schemas.microsoft.com/office/drawing/2014/main" id="{636A71EA-A27C-40BF-A6D0-DEBD67D0BB7B}"/>
              </a:ext>
            </a:extLst>
          </p:cNvPr>
          <p:cNvSpPr txBox="1"/>
          <p:nvPr/>
        </p:nvSpPr>
        <p:spPr>
          <a:xfrm>
            <a:off x="4350487" y="1511526"/>
            <a:ext cx="697627"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Mean</a:t>
            </a:r>
          </a:p>
        </p:txBody>
      </p:sp>
      <p:pic>
        <p:nvPicPr>
          <p:cNvPr id="7" name="Picture 6">
            <a:extLst>
              <a:ext uri="{FF2B5EF4-FFF2-40B4-BE49-F238E27FC236}">
                <a16:creationId xmlns:a16="http://schemas.microsoft.com/office/drawing/2014/main" id="{0B39B663-C4CE-4671-B9D1-242301C2202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26140" y="1653800"/>
            <a:ext cx="2647159" cy="1090787"/>
          </a:xfrm>
          <a:prstGeom prst="rect">
            <a:avLst/>
          </a:prstGeom>
        </p:spPr>
      </p:pic>
      <p:sp>
        <p:nvSpPr>
          <p:cNvPr id="8" name="TextBox 7">
            <a:extLst>
              <a:ext uri="{FF2B5EF4-FFF2-40B4-BE49-F238E27FC236}">
                <a16:creationId xmlns:a16="http://schemas.microsoft.com/office/drawing/2014/main" id="{C4431204-093E-4892-B0F3-AB81C472874D}"/>
              </a:ext>
            </a:extLst>
          </p:cNvPr>
          <p:cNvSpPr txBox="1"/>
          <p:nvPr/>
        </p:nvSpPr>
        <p:spPr>
          <a:xfrm>
            <a:off x="7033186" y="1511526"/>
            <a:ext cx="984950" cy="338554"/>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Variance</a:t>
            </a:r>
          </a:p>
        </p:txBody>
      </p:sp>
      <p:pic>
        <p:nvPicPr>
          <p:cNvPr id="9" name="Graphic 8">
            <a:extLst>
              <a:ext uri="{FF2B5EF4-FFF2-40B4-BE49-F238E27FC236}">
                <a16:creationId xmlns:a16="http://schemas.microsoft.com/office/drawing/2014/main" id="{8AF8A697-C1C3-4E9F-BD71-C6D338E633F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5686" y="1673323"/>
            <a:ext cx="547161" cy="547161"/>
          </a:xfrm>
          <a:prstGeom prst="rect">
            <a:avLst/>
          </a:prstGeom>
        </p:spPr>
      </p:pic>
      <p:pic>
        <p:nvPicPr>
          <p:cNvPr id="10" name="Graphic 9">
            <a:extLst>
              <a:ext uri="{FF2B5EF4-FFF2-40B4-BE49-F238E27FC236}">
                <a16:creationId xmlns:a16="http://schemas.microsoft.com/office/drawing/2014/main" id="{59AE2CA1-64DC-4D27-AD63-5385975E92A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5686" y="2479528"/>
            <a:ext cx="547161" cy="547161"/>
          </a:xfrm>
          <a:prstGeom prst="rect">
            <a:avLst/>
          </a:prstGeom>
        </p:spPr>
      </p:pic>
      <p:pic>
        <p:nvPicPr>
          <p:cNvPr id="11" name="Picture 10">
            <a:extLst>
              <a:ext uri="{FF2B5EF4-FFF2-40B4-BE49-F238E27FC236}">
                <a16:creationId xmlns:a16="http://schemas.microsoft.com/office/drawing/2014/main" id="{81762FBA-EDA5-49E2-B54B-D655CCE4589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062247" y="1776591"/>
            <a:ext cx="758823" cy="947246"/>
          </a:xfrm>
          <a:prstGeom prst="rect">
            <a:avLst/>
          </a:prstGeom>
        </p:spPr>
      </p:pic>
      <p:sp>
        <p:nvSpPr>
          <p:cNvPr id="12" name="TextBox 11">
            <a:extLst>
              <a:ext uri="{FF2B5EF4-FFF2-40B4-BE49-F238E27FC236}">
                <a16:creationId xmlns:a16="http://schemas.microsoft.com/office/drawing/2014/main" id="{DCBA20F2-7319-47FD-B344-380B4131C38A}"/>
              </a:ext>
            </a:extLst>
          </p:cNvPr>
          <p:cNvSpPr txBox="1"/>
          <p:nvPr/>
        </p:nvSpPr>
        <p:spPr>
          <a:xfrm>
            <a:off x="9870970" y="1511526"/>
            <a:ext cx="833883" cy="338554"/>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Energy</a:t>
            </a:r>
          </a:p>
        </p:txBody>
      </p:sp>
      <p:pic>
        <p:nvPicPr>
          <p:cNvPr id="13" name="Picture 12">
            <a:extLst>
              <a:ext uri="{FF2B5EF4-FFF2-40B4-BE49-F238E27FC236}">
                <a16:creationId xmlns:a16="http://schemas.microsoft.com/office/drawing/2014/main" id="{5D009DA9-C127-4798-93DD-3EABE745528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32835" y="3201085"/>
            <a:ext cx="1951418" cy="641398"/>
          </a:xfrm>
          <a:prstGeom prst="rect">
            <a:avLst/>
          </a:prstGeom>
        </p:spPr>
      </p:pic>
      <p:sp>
        <p:nvSpPr>
          <p:cNvPr id="14" name="TextBox 13">
            <a:extLst>
              <a:ext uri="{FF2B5EF4-FFF2-40B4-BE49-F238E27FC236}">
                <a16:creationId xmlns:a16="http://schemas.microsoft.com/office/drawing/2014/main" id="{60D7B148-89E1-43D1-8B2C-C1CC9502ADA9}"/>
              </a:ext>
            </a:extLst>
          </p:cNvPr>
          <p:cNvSpPr txBox="1"/>
          <p:nvPr/>
        </p:nvSpPr>
        <p:spPr>
          <a:xfrm>
            <a:off x="3976565" y="2713368"/>
            <a:ext cx="1426994"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Peak-to-Peak</a:t>
            </a:r>
          </a:p>
        </p:txBody>
      </p:sp>
      <p:sp>
        <p:nvSpPr>
          <p:cNvPr id="15" name="TextBox 14">
            <a:extLst>
              <a:ext uri="{FF2B5EF4-FFF2-40B4-BE49-F238E27FC236}">
                <a16:creationId xmlns:a16="http://schemas.microsoft.com/office/drawing/2014/main" id="{83054FE9-0D1E-4012-8F56-F0CB11EE38E9}"/>
              </a:ext>
            </a:extLst>
          </p:cNvPr>
          <p:cNvSpPr txBox="1"/>
          <p:nvPr/>
        </p:nvSpPr>
        <p:spPr>
          <a:xfrm>
            <a:off x="4002099" y="4012853"/>
            <a:ext cx="1426994"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Zero crossing</a:t>
            </a:r>
          </a:p>
        </p:txBody>
      </p:sp>
      <p:pic>
        <p:nvPicPr>
          <p:cNvPr id="16" name="Picture 15">
            <a:extLst>
              <a:ext uri="{FF2B5EF4-FFF2-40B4-BE49-F238E27FC236}">
                <a16:creationId xmlns:a16="http://schemas.microsoft.com/office/drawing/2014/main" id="{5D1B156A-5096-45D8-8713-B5814B834242}"/>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735132" y="4399794"/>
            <a:ext cx="2635628" cy="805779"/>
          </a:xfrm>
          <a:prstGeom prst="rect">
            <a:avLst/>
          </a:prstGeom>
        </p:spPr>
      </p:pic>
      <p:pic>
        <p:nvPicPr>
          <p:cNvPr id="17" name="Picture 16">
            <a:extLst>
              <a:ext uri="{FF2B5EF4-FFF2-40B4-BE49-F238E27FC236}">
                <a16:creationId xmlns:a16="http://schemas.microsoft.com/office/drawing/2014/main" id="{EE82E4BA-10E6-4D98-BE0D-0DB8257FABED}"/>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505894" y="4424062"/>
            <a:ext cx="2582713" cy="784011"/>
          </a:xfrm>
          <a:prstGeom prst="rect">
            <a:avLst/>
          </a:prstGeom>
        </p:spPr>
      </p:pic>
      <p:sp>
        <p:nvSpPr>
          <p:cNvPr id="18" name="TextBox 17">
            <a:extLst>
              <a:ext uri="{FF2B5EF4-FFF2-40B4-BE49-F238E27FC236}">
                <a16:creationId xmlns:a16="http://schemas.microsoft.com/office/drawing/2014/main" id="{205924ED-002D-4128-9700-45692776F465}"/>
              </a:ext>
            </a:extLst>
          </p:cNvPr>
          <p:cNvSpPr txBox="1"/>
          <p:nvPr/>
        </p:nvSpPr>
        <p:spPr>
          <a:xfrm>
            <a:off x="6462745" y="4012853"/>
            <a:ext cx="2201244"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Positive Zero crossing</a:t>
            </a:r>
          </a:p>
        </p:txBody>
      </p:sp>
      <p:pic>
        <p:nvPicPr>
          <p:cNvPr id="19" name="Picture 18">
            <a:extLst>
              <a:ext uri="{FF2B5EF4-FFF2-40B4-BE49-F238E27FC236}">
                <a16:creationId xmlns:a16="http://schemas.microsoft.com/office/drawing/2014/main" id="{2F31CE5E-8B28-4F43-B324-E0BAA12198A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9218755" y="4412675"/>
            <a:ext cx="2582835" cy="782702"/>
          </a:xfrm>
          <a:prstGeom prst="rect">
            <a:avLst/>
          </a:prstGeom>
        </p:spPr>
      </p:pic>
      <p:sp>
        <p:nvSpPr>
          <p:cNvPr id="21" name="TextBox 20">
            <a:extLst>
              <a:ext uri="{FF2B5EF4-FFF2-40B4-BE49-F238E27FC236}">
                <a16:creationId xmlns:a16="http://schemas.microsoft.com/office/drawing/2014/main" id="{0A2250F0-A661-4C2E-91F0-7CFDEEAD997F}"/>
              </a:ext>
            </a:extLst>
          </p:cNvPr>
          <p:cNvSpPr txBox="1"/>
          <p:nvPr/>
        </p:nvSpPr>
        <p:spPr>
          <a:xfrm>
            <a:off x="9180012" y="4012853"/>
            <a:ext cx="2292615"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Negative Zero crossing</a:t>
            </a:r>
          </a:p>
        </p:txBody>
      </p:sp>
      <p:pic>
        <p:nvPicPr>
          <p:cNvPr id="22" name="Picture 21">
            <a:extLst>
              <a:ext uri="{FF2B5EF4-FFF2-40B4-BE49-F238E27FC236}">
                <a16:creationId xmlns:a16="http://schemas.microsoft.com/office/drawing/2014/main" id="{4C0A4961-EC24-4F58-87BF-BE2F811911BD}"/>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3967951" y="5658145"/>
            <a:ext cx="1917172" cy="766198"/>
          </a:xfrm>
          <a:prstGeom prst="rect">
            <a:avLst/>
          </a:prstGeom>
        </p:spPr>
      </p:pic>
      <p:sp>
        <p:nvSpPr>
          <p:cNvPr id="23" name="TextBox 22">
            <a:extLst>
              <a:ext uri="{FF2B5EF4-FFF2-40B4-BE49-F238E27FC236}">
                <a16:creationId xmlns:a16="http://schemas.microsoft.com/office/drawing/2014/main" id="{D5DD9D8B-0257-4CEE-A711-2A82E5EB0299}"/>
              </a:ext>
            </a:extLst>
          </p:cNvPr>
          <p:cNvSpPr txBox="1"/>
          <p:nvPr/>
        </p:nvSpPr>
        <p:spPr>
          <a:xfrm>
            <a:off x="3967952" y="5324403"/>
            <a:ext cx="1451038"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Peak detector</a:t>
            </a:r>
          </a:p>
        </p:txBody>
      </p:sp>
      <p:pic>
        <p:nvPicPr>
          <p:cNvPr id="24" name="Picture 23">
            <a:extLst>
              <a:ext uri="{FF2B5EF4-FFF2-40B4-BE49-F238E27FC236}">
                <a16:creationId xmlns:a16="http://schemas.microsoft.com/office/drawing/2014/main" id="{D2496970-DB0F-465A-A39E-6764AEBBB91E}"/>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746391" y="5668778"/>
            <a:ext cx="1917162" cy="741908"/>
          </a:xfrm>
          <a:prstGeom prst="rect">
            <a:avLst/>
          </a:prstGeom>
        </p:spPr>
      </p:pic>
      <p:sp>
        <p:nvSpPr>
          <p:cNvPr id="25" name="TextBox 24">
            <a:extLst>
              <a:ext uri="{FF2B5EF4-FFF2-40B4-BE49-F238E27FC236}">
                <a16:creationId xmlns:a16="http://schemas.microsoft.com/office/drawing/2014/main" id="{1457172A-E750-4309-92CD-463EB8370055}"/>
              </a:ext>
            </a:extLst>
          </p:cNvPr>
          <p:cNvSpPr txBox="1"/>
          <p:nvPr/>
        </p:nvSpPr>
        <p:spPr>
          <a:xfrm>
            <a:off x="6450722" y="5324403"/>
            <a:ext cx="2225289"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Positive Peak detector</a:t>
            </a:r>
          </a:p>
        </p:txBody>
      </p:sp>
      <p:pic>
        <p:nvPicPr>
          <p:cNvPr id="26" name="Picture 25">
            <a:extLst>
              <a:ext uri="{FF2B5EF4-FFF2-40B4-BE49-F238E27FC236}">
                <a16:creationId xmlns:a16="http://schemas.microsoft.com/office/drawing/2014/main" id="{C379EDD6-2E0E-43F0-9E63-4BE692FE233E}"/>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720571" y="5737824"/>
            <a:ext cx="1894591" cy="675886"/>
          </a:xfrm>
          <a:prstGeom prst="rect">
            <a:avLst/>
          </a:prstGeom>
        </p:spPr>
      </p:pic>
      <p:sp>
        <p:nvSpPr>
          <p:cNvPr id="27" name="TextBox 26">
            <a:extLst>
              <a:ext uri="{FF2B5EF4-FFF2-40B4-BE49-F238E27FC236}">
                <a16:creationId xmlns:a16="http://schemas.microsoft.com/office/drawing/2014/main" id="{A5012976-1803-444D-B802-94770B36AC65}"/>
              </a:ext>
            </a:extLst>
          </p:cNvPr>
          <p:cNvSpPr txBox="1"/>
          <p:nvPr/>
        </p:nvSpPr>
        <p:spPr>
          <a:xfrm>
            <a:off x="9351804" y="5324403"/>
            <a:ext cx="2316660"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Negative Peak detector</a:t>
            </a:r>
          </a:p>
        </p:txBody>
      </p:sp>
      <p:pic>
        <p:nvPicPr>
          <p:cNvPr id="28" name="Picture 27">
            <a:extLst>
              <a:ext uri="{FF2B5EF4-FFF2-40B4-BE49-F238E27FC236}">
                <a16:creationId xmlns:a16="http://schemas.microsoft.com/office/drawing/2014/main" id="{8FA8B8AF-5DAC-4328-86A4-26BDB29199E8}"/>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9296024" y="3120877"/>
            <a:ext cx="1951489" cy="742484"/>
          </a:xfrm>
          <a:prstGeom prst="rect">
            <a:avLst/>
          </a:prstGeom>
        </p:spPr>
      </p:pic>
      <p:sp>
        <p:nvSpPr>
          <p:cNvPr id="29" name="TextBox 28">
            <a:extLst>
              <a:ext uri="{FF2B5EF4-FFF2-40B4-BE49-F238E27FC236}">
                <a16:creationId xmlns:a16="http://schemas.microsoft.com/office/drawing/2014/main" id="{0C94978B-80B3-4AAA-B99D-3D89C760A75A}"/>
              </a:ext>
            </a:extLst>
          </p:cNvPr>
          <p:cNvSpPr txBox="1"/>
          <p:nvPr/>
        </p:nvSpPr>
        <p:spPr>
          <a:xfrm>
            <a:off x="9879781" y="2713368"/>
            <a:ext cx="1016625"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Minimum</a:t>
            </a:r>
          </a:p>
        </p:txBody>
      </p:sp>
      <p:pic>
        <p:nvPicPr>
          <p:cNvPr id="30" name="Picture 29">
            <a:extLst>
              <a:ext uri="{FF2B5EF4-FFF2-40B4-BE49-F238E27FC236}">
                <a16:creationId xmlns:a16="http://schemas.microsoft.com/office/drawing/2014/main" id="{6515014E-6CC9-4061-AB79-B02E8CD14882}"/>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6552615" y="3081065"/>
            <a:ext cx="1951480" cy="804127"/>
          </a:xfrm>
          <a:prstGeom prst="rect">
            <a:avLst/>
          </a:prstGeom>
        </p:spPr>
      </p:pic>
      <p:sp>
        <p:nvSpPr>
          <p:cNvPr id="31" name="TextBox 30">
            <a:extLst>
              <a:ext uri="{FF2B5EF4-FFF2-40B4-BE49-F238E27FC236}">
                <a16:creationId xmlns:a16="http://schemas.microsoft.com/office/drawing/2014/main" id="{B13C479B-B9DF-4469-AF31-A87A0233A147}"/>
              </a:ext>
            </a:extLst>
          </p:cNvPr>
          <p:cNvSpPr txBox="1"/>
          <p:nvPr/>
        </p:nvSpPr>
        <p:spPr>
          <a:xfrm>
            <a:off x="6988494" y="2713368"/>
            <a:ext cx="1074333" cy="338554"/>
          </a:xfrm>
          <a:prstGeom prst="rect">
            <a:avLst/>
          </a:prstGeom>
          <a:noFill/>
        </p:spPr>
        <p:txBody>
          <a:bodyPr wrap="none" rtlCol="0">
            <a:noAutofit/>
          </a:bodyPr>
          <a:lstStyle>
            <a:defPPr>
              <a:defRPr lang="en-US"/>
            </a:defPPr>
            <a:lvl1pPr>
              <a:defRPr kumimoji="1" i="1">
                <a:solidFill>
                  <a:srgbClr val="0070C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03234B"/>
                </a:solidFill>
                <a:effectLst/>
                <a:uLnTx/>
                <a:uFillTx/>
                <a:latin typeface="Arial Narrow" panose="020B0606020202030204" pitchFamily="34" charset="0"/>
                <a:ea typeface="+mn-ea"/>
                <a:cs typeface="+mn-cs"/>
              </a:rPr>
              <a:t>Maximum</a:t>
            </a:r>
          </a:p>
        </p:txBody>
      </p:sp>
      <p:pic>
        <p:nvPicPr>
          <p:cNvPr id="32" name="Graphic 31">
            <a:extLst>
              <a:ext uri="{FF2B5EF4-FFF2-40B4-BE49-F238E27FC236}">
                <a16:creationId xmlns:a16="http://schemas.microsoft.com/office/drawing/2014/main" id="{3E3D2FF8-B982-44C2-B5D2-1E12FB3D318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10023" y="3208088"/>
            <a:ext cx="547161" cy="547161"/>
          </a:xfrm>
          <a:prstGeom prst="rect">
            <a:avLst/>
          </a:prstGeom>
        </p:spPr>
      </p:pic>
      <p:pic>
        <p:nvPicPr>
          <p:cNvPr id="33" name="Graphic 32">
            <a:extLst>
              <a:ext uri="{FF2B5EF4-FFF2-40B4-BE49-F238E27FC236}">
                <a16:creationId xmlns:a16="http://schemas.microsoft.com/office/drawing/2014/main" id="{123AB558-DACD-4FDE-98D7-473284F0D1AE}"/>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95765" y="3874547"/>
            <a:ext cx="547161" cy="547161"/>
          </a:xfrm>
          <a:prstGeom prst="rect">
            <a:avLst/>
          </a:prstGeom>
        </p:spPr>
      </p:pic>
      <p:sp>
        <p:nvSpPr>
          <p:cNvPr id="37" name="Rectangle 36">
            <a:extLst>
              <a:ext uri="{FF2B5EF4-FFF2-40B4-BE49-F238E27FC236}">
                <a16:creationId xmlns:a16="http://schemas.microsoft.com/office/drawing/2014/main" id="{F154C833-99AE-40C7-AE62-980ADE6C71F2}"/>
              </a:ext>
            </a:extLst>
          </p:cNvPr>
          <p:cNvSpPr/>
          <p:nvPr/>
        </p:nvSpPr>
        <p:spPr>
          <a:xfrm>
            <a:off x="1032266" y="1758819"/>
            <a:ext cx="1645130" cy="46166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srgbClr val="03234B"/>
                </a:solidFill>
                <a:effectLst/>
                <a:uLnTx/>
                <a:uFillTx/>
                <a:latin typeface="Arial"/>
                <a:ea typeface="+mn-ea"/>
                <a:cs typeface="+mn-cs"/>
              </a:rPr>
              <a:t>Acc_X</a:t>
            </a:r>
            <a:r>
              <a:rPr kumimoji="0" lang="en-US" altLang="ja-JP" sz="1200" b="0" i="0" u="none" strike="noStrike" kern="1200" cap="none" spc="0" normalizeH="0" baseline="0" noProof="0">
                <a:ln>
                  <a:noFill/>
                </a:ln>
                <a:solidFill>
                  <a:srgbClr val="03234B"/>
                </a:solidFill>
                <a:effectLst/>
                <a:uLnTx/>
                <a:uFillTx/>
                <a:latin typeface="Arial"/>
                <a:ea typeface="+mn-ea"/>
                <a:cs typeface="+mn-cs"/>
              </a:rPr>
              <a:t>, </a:t>
            </a:r>
            <a:r>
              <a:rPr kumimoji="0" lang="en-US" altLang="ja-JP" sz="1200" b="0" i="0" u="none" strike="noStrike" kern="1200" cap="none" spc="0" normalizeH="0" baseline="0" noProof="0" err="1">
                <a:ln>
                  <a:noFill/>
                </a:ln>
                <a:solidFill>
                  <a:srgbClr val="03234B"/>
                </a:solidFill>
                <a:effectLst/>
                <a:uLnTx/>
                <a:uFillTx/>
                <a:latin typeface="Arial"/>
                <a:ea typeface="+mn-ea"/>
                <a:cs typeface="+mn-cs"/>
              </a:rPr>
              <a:t>Acc_Y</a:t>
            </a:r>
            <a:r>
              <a:rPr kumimoji="0" lang="en-US" altLang="ja-JP" sz="1200" b="0" i="0" u="none" strike="noStrike" kern="1200" cap="none" spc="0" normalizeH="0" baseline="0" noProof="0">
                <a:ln>
                  <a:noFill/>
                </a:ln>
                <a:solidFill>
                  <a:srgbClr val="03234B"/>
                </a:solidFill>
                <a:effectLst/>
                <a:uLnTx/>
                <a:uFillTx/>
                <a:latin typeface="Arial"/>
                <a:ea typeface="+mn-ea"/>
                <a:cs typeface="+mn-cs"/>
              </a:rPr>
              <a:t>, </a:t>
            </a:r>
            <a:r>
              <a:rPr kumimoji="0" lang="en-US" altLang="ja-JP" sz="1200" b="0" i="0" u="none" strike="noStrike" kern="1200" cap="none" spc="0" normalizeH="0" baseline="0" noProof="0" err="1">
                <a:ln>
                  <a:noFill/>
                </a:ln>
                <a:solidFill>
                  <a:srgbClr val="03234B"/>
                </a:solidFill>
                <a:effectLst/>
                <a:uLnTx/>
                <a:uFillTx/>
                <a:latin typeface="Arial"/>
                <a:ea typeface="+mn-ea"/>
                <a:cs typeface="+mn-cs"/>
              </a:rPr>
              <a:t>Acc_Z</a:t>
            </a:r>
            <a:endParaRPr kumimoji="0" lang="en-US" altLang="ja-JP" sz="1200" b="0" i="0" u="none" strike="noStrike" kern="1200" cap="none" spc="0" normalizeH="0" baseline="0" noProof="0">
              <a:ln>
                <a:noFill/>
              </a:ln>
              <a:solidFill>
                <a:srgbClr val="03234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srgbClr val="03234B"/>
                </a:solidFill>
                <a:effectLst/>
                <a:uLnTx/>
                <a:uFillTx/>
                <a:latin typeface="Arial"/>
                <a:ea typeface="+mn-ea"/>
                <a:cs typeface="+mn-cs"/>
              </a:rPr>
              <a:t>Acc_V</a:t>
            </a:r>
            <a:r>
              <a:rPr kumimoji="0" lang="en-US" altLang="ja-JP" sz="1200" b="0" i="0" u="none" strike="noStrike" kern="1200" cap="none" spc="0" normalizeH="0" baseline="0" noProof="0">
                <a:ln>
                  <a:noFill/>
                </a:ln>
                <a:solidFill>
                  <a:srgbClr val="03234B"/>
                </a:solidFill>
                <a:effectLst/>
                <a:uLnTx/>
                <a:uFillTx/>
                <a:latin typeface="Arial"/>
                <a:ea typeface="+mn-ea"/>
                <a:cs typeface="+mn-cs"/>
              </a:rPr>
              <a:t>, Acc_V2</a:t>
            </a:r>
          </a:p>
        </p:txBody>
      </p:sp>
      <p:sp>
        <p:nvSpPr>
          <p:cNvPr id="38" name="Rectangle 37">
            <a:extLst>
              <a:ext uri="{FF2B5EF4-FFF2-40B4-BE49-F238E27FC236}">
                <a16:creationId xmlns:a16="http://schemas.microsoft.com/office/drawing/2014/main" id="{5CBACCA4-CBDE-456F-A16F-83F69602889D}"/>
              </a:ext>
            </a:extLst>
          </p:cNvPr>
          <p:cNvSpPr/>
          <p:nvPr/>
        </p:nvSpPr>
        <p:spPr>
          <a:xfrm>
            <a:off x="1032266" y="2584650"/>
            <a:ext cx="1892890" cy="46166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srgbClr val="03234B"/>
                </a:solidFill>
                <a:effectLst/>
                <a:uLnTx/>
                <a:uFillTx/>
                <a:latin typeface="Arial"/>
                <a:ea typeface="+mn-ea"/>
                <a:cs typeface="+mn-cs"/>
              </a:rPr>
              <a:t>Gyro_X</a:t>
            </a:r>
            <a:r>
              <a:rPr kumimoji="0" lang="en-US" altLang="ja-JP" sz="1200" b="0" i="0" u="none" strike="noStrike" kern="1200" cap="none" spc="0" normalizeH="0" baseline="0" noProof="0">
                <a:ln>
                  <a:noFill/>
                </a:ln>
                <a:solidFill>
                  <a:srgbClr val="03234B"/>
                </a:solidFill>
                <a:effectLst/>
                <a:uLnTx/>
                <a:uFillTx/>
                <a:latin typeface="Arial"/>
                <a:ea typeface="+mn-ea"/>
                <a:cs typeface="+mn-cs"/>
              </a:rPr>
              <a:t>, </a:t>
            </a:r>
            <a:r>
              <a:rPr kumimoji="0" lang="en-US" altLang="ja-JP" sz="1200" b="0" i="0" u="none" strike="noStrike" kern="1200" cap="none" spc="0" normalizeH="0" baseline="0" noProof="0" err="1">
                <a:ln>
                  <a:noFill/>
                </a:ln>
                <a:solidFill>
                  <a:srgbClr val="03234B"/>
                </a:solidFill>
                <a:effectLst/>
                <a:uLnTx/>
                <a:uFillTx/>
                <a:latin typeface="Arial"/>
                <a:ea typeface="+mn-ea"/>
                <a:cs typeface="+mn-cs"/>
              </a:rPr>
              <a:t>Gyro_Y</a:t>
            </a:r>
            <a:r>
              <a:rPr kumimoji="0" lang="en-US" altLang="ja-JP" sz="1200" b="0" i="0" u="none" strike="noStrike" kern="1200" cap="none" spc="0" normalizeH="0" baseline="0" noProof="0">
                <a:ln>
                  <a:noFill/>
                </a:ln>
                <a:solidFill>
                  <a:srgbClr val="03234B"/>
                </a:solidFill>
                <a:effectLst/>
                <a:uLnTx/>
                <a:uFillTx/>
                <a:latin typeface="Arial"/>
                <a:ea typeface="+mn-ea"/>
                <a:cs typeface="+mn-cs"/>
              </a:rPr>
              <a:t>, </a:t>
            </a:r>
            <a:r>
              <a:rPr kumimoji="0" lang="en-US" altLang="ja-JP" sz="1200" b="0" i="0" u="none" strike="noStrike" kern="1200" cap="none" spc="0" normalizeH="0" baseline="0" noProof="0" err="1">
                <a:ln>
                  <a:noFill/>
                </a:ln>
                <a:solidFill>
                  <a:srgbClr val="03234B"/>
                </a:solidFill>
                <a:effectLst/>
                <a:uLnTx/>
                <a:uFillTx/>
                <a:latin typeface="Arial"/>
                <a:ea typeface="+mn-ea"/>
                <a:cs typeface="+mn-cs"/>
              </a:rPr>
              <a:t>Gyro_Z</a:t>
            </a:r>
            <a:endParaRPr kumimoji="0" lang="en-US" altLang="ja-JP" sz="1200" b="0" i="0" u="none" strike="noStrike" kern="1200" cap="none" spc="0" normalizeH="0" baseline="0" noProof="0">
              <a:ln>
                <a:noFill/>
              </a:ln>
              <a:solidFill>
                <a:srgbClr val="03234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srgbClr val="03234B"/>
                </a:solidFill>
                <a:effectLst/>
                <a:uLnTx/>
                <a:uFillTx/>
                <a:latin typeface="Arial"/>
                <a:ea typeface="+mn-ea"/>
                <a:cs typeface="+mn-cs"/>
              </a:rPr>
              <a:t>Gyro_V</a:t>
            </a:r>
            <a:r>
              <a:rPr kumimoji="0" lang="en-US" altLang="ja-JP" sz="1200" b="0" i="0" u="none" strike="noStrike" kern="1200" cap="none" spc="0" normalizeH="0" baseline="0" noProof="0">
                <a:ln>
                  <a:noFill/>
                </a:ln>
                <a:solidFill>
                  <a:srgbClr val="03234B"/>
                </a:solidFill>
                <a:effectLst/>
                <a:uLnTx/>
                <a:uFillTx/>
                <a:latin typeface="Arial"/>
                <a:ea typeface="+mn-ea"/>
                <a:cs typeface="+mn-cs"/>
              </a:rPr>
              <a:t>, Gyro_V2</a:t>
            </a:r>
          </a:p>
        </p:txBody>
      </p:sp>
      <p:sp>
        <p:nvSpPr>
          <p:cNvPr id="39" name="TextBox 38">
            <a:extLst>
              <a:ext uri="{FF2B5EF4-FFF2-40B4-BE49-F238E27FC236}">
                <a16:creationId xmlns:a16="http://schemas.microsoft.com/office/drawing/2014/main" id="{019F53C5-C293-432F-BDA6-06ECCA648E75}"/>
              </a:ext>
            </a:extLst>
          </p:cNvPr>
          <p:cNvSpPr txBox="1"/>
          <p:nvPr/>
        </p:nvSpPr>
        <p:spPr>
          <a:xfrm>
            <a:off x="1032266" y="3406026"/>
            <a:ext cx="2101519" cy="64633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srgbClr val="03234B"/>
                </a:solidFill>
                <a:effectLst/>
                <a:uLnTx/>
                <a:uFillTx/>
                <a:latin typeface="Arial"/>
                <a:ea typeface="+mn-ea"/>
                <a:cs typeface="+mn-cs"/>
              </a:rPr>
              <a:t>ExtSens_X</a:t>
            </a:r>
            <a:r>
              <a:rPr kumimoji="0" lang="en-US" altLang="ja-JP" sz="1200" b="0" i="0" u="none" strike="noStrike" kern="1200" cap="none" spc="0" normalizeH="0" baseline="0" noProof="0">
                <a:ln>
                  <a:noFill/>
                </a:ln>
                <a:solidFill>
                  <a:srgbClr val="03234B"/>
                </a:solidFill>
                <a:effectLst/>
                <a:uLnTx/>
                <a:uFillTx/>
                <a:latin typeface="Arial"/>
                <a:ea typeface="+mn-ea"/>
                <a:cs typeface="+mn-cs"/>
              </a:rPr>
              <a:t>, </a:t>
            </a:r>
            <a:r>
              <a:rPr kumimoji="0" lang="en-US" altLang="ja-JP" sz="1200" b="0" i="0" u="none" strike="noStrike" kern="1200" cap="none" spc="0" normalizeH="0" baseline="0" noProof="0" err="1">
                <a:ln>
                  <a:noFill/>
                </a:ln>
                <a:solidFill>
                  <a:srgbClr val="03234B"/>
                </a:solidFill>
                <a:effectLst/>
                <a:uLnTx/>
                <a:uFillTx/>
                <a:latin typeface="Arial"/>
                <a:ea typeface="+mn-ea"/>
                <a:cs typeface="+mn-cs"/>
              </a:rPr>
              <a:t>ExtSens_Y</a:t>
            </a:r>
            <a:r>
              <a:rPr kumimoji="0" lang="en-US" altLang="ja-JP" sz="1200" b="0" i="0" u="none" strike="noStrike" kern="1200" cap="none" spc="0" normalizeH="0" baseline="0" noProof="0">
                <a:ln>
                  <a:noFill/>
                </a:ln>
                <a:solidFill>
                  <a:srgbClr val="03234B"/>
                </a:solidFill>
                <a:effectLst/>
                <a:uLnTx/>
                <a:uFillTx/>
                <a:latin typeface="Arial"/>
                <a:ea typeface="+mn-ea"/>
                <a:cs typeface="+mn-cs"/>
              </a:rPr>
              <a:t>, </a:t>
            </a:r>
            <a:r>
              <a:rPr kumimoji="0" lang="en-US" altLang="ja-JP" sz="1200" b="0" i="0" u="none" strike="noStrike" kern="1200" cap="none" spc="0" normalizeH="0" baseline="0" noProof="0" err="1">
                <a:ln>
                  <a:noFill/>
                </a:ln>
                <a:solidFill>
                  <a:srgbClr val="03234B"/>
                </a:solidFill>
                <a:effectLst/>
                <a:uLnTx/>
                <a:uFillTx/>
                <a:latin typeface="Arial"/>
                <a:ea typeface="+mn-ea"/>
                <a:cs typeface="+mn-cs"/>
              </a:rPr>
              <a:t>ExtSens_Z</a:t>
            </a:r>
            <a:endParaRPr kumimoji="0" lang="en-US" altLang="ja-JP" sz="1200" b="0" i="0" u="none" strike="noStrike" kern="1200" cap="none" spc="0" normalizeH="0" baseline="0" noProof="0">
              <a:ln>
                <a:noFill/>
              </a:ln>
              <a:solidFill>
                <a:srgbClr val="03234B"/>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srgbClr val="03234B"/>
                </a:solidFill>
                <a:effectLst/>
                <a:uLnTx/>
                <a:uFillTx/>
                <a:latin typeface="Arial"/>
                <a:ea typeface="+mn-ea"/>
                <a:cs typeface="+mn-cs"/>
              </a:rPr>
              <a:t>ExtSens_V</a:t>
            </a:r>
            <a:r>
              <a:rPr kumimoji="0" lang="en-US" altLang="ja-JP" sz="1200" b="0" i="0" u="none" strike="noStrike" kern="1200" cap="none" spc="0" normalizeH="0" baseline="0" noProof="0">
                <a:ln>
                  <a:noFill/>
                </a:ln>
                <a:solidFill>
                  <a:srgbClr val="03234B"/>
                </a:solidFill>
                <a:effectLst/>
                <a:uLnTx/>
                <a:uFillTx/>
                <a:latin typeface="Arial"/>
                <a:ea typeface="+mn-ea"/>
                <a:cs typeface="+mn-cs"/>
              </a:rPr>
              <a:t>, Ext_Sens_V2</a:t>
            </a:r>
            <a:endParaRPr kumimoji="1" lang="en-US" altLang="ja-JP" sz="1200" b="0" i="0" u="none" strike="noStrike" kern="1200" cap="none" spc="0" normalizeH="0" baseline="0" noProof="0">
              <a:ln>
                <a:noFill/>
              </a:ln>
              <a:solidFill>
                <a:srgbClr val="03234B"/>
              </a:solidFill>
              <a:effectLst/>
              <a:uLnTx/>
              <a:uFillTx/>
              <a:latin typeface="Arial"/>
              <a:ea typeface="+mn-ea"/>
              <a:cs typeface="+mn-cs"/>
            </a:endParaRPr>
          </a:p>
        </p:txBody>
      </p:sp>
      <p:sp>
        <p:nvSpPr>
          <p:cNvPr id="4" name="Rectangle 3">
            <a:extLst>
              <a:ext uri="{FF2B5EF4-FFF2-40B4-BE49-F238E27FC236}">
                <a16:creationId xmlns:a16="http://schemas.microsoft.com/office/drawing/2014/main" id="{2D6BA3F4-9F56-4F09-9A2C-9373FCEF50D1}"/>
              </a:ext>
            </a:extLst>
          </p:cNvPr>
          <p:cNvSpPr/>
          <p:nvPr/>
        </p:nvSpPr>
        <p:spPr>
          <a:xfrm>
            <a:off x="141654" y="1532262"/>
            <a:ext cx="2851979" cy="2937147"/>
          </a:xfrm>
          <a:prstGeom prst="rect">
            <a:avLst/>
          </a:prstGeom>
          <a:noFill/>
          <a:ln w="31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D3AAF1F6-1372-4A51-A699-6EAF971DDDA8}"/>
              </a:ext>
            </a:extLst>
          </p:cNvPr>
          <p:cNvSpPr/>
          <p:nvPr/>
        </p:nvSpPr>
        <p:spPr>
          <a:xfrm>
            <a:off x="3544414" y="1411942"/>
            <a:ext cx="8227118" cy="5335222"/>
          </a:xfrm>
          <a:prstGeom prst="rect">
            <a:avLst/>
          </a:pr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TextBox 34">
            <a:extLst>
              <a:ext uri="{FF2B5EF4-FFF2-40B4-BE49-F238E27FC236}">
                <a16:creationId xmlns:a16="http://schemas.microsoft.com/office/drawing/2014/main" id="{2A127B63-72AF-4E92-9185-78D4E6B81423}"/>
              </a:ext>
            </a:extLst>
          </p:cNvPr>
          <p:cNvSpPr txBox="1"/>
          <p:nvPr/>
        </p:nvSpPr>
        <p:spPr>
          <a:xfrm>
            <a:off x="420468" y="5471238"/>
            <a:ext cx="2323916" cy="7386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3234B"/>
                </a:solidFill>
                <a:effectLst/>
                <a:uLnTx/>
                <a:uFillTx/>
                <a:latin typeface="Arial"/>
                <a:ea typeface="+mn-ea"/>
                <a:cs typeface="+mn-cs"/>
              </a:rPr>
              <a:t>Filtered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a:ln>
                  <a:noFill/>
                </a:ln>
                <a:solidFill>
                  <a:srgbClr val="03234B"/>
                </a:solidFill>
                <a:effectLst/>
                <a:uLnTx/>
                <a:uFillTx/>
                <a:latin typeface="Arial"/>
                <a:ea typeface="+mn-ea"/>
                <a:cs typeface="+mn-cs"/>
              </a:rPr>
              <a:t>(High-pass, Band-pass, IIR1 and IIR2 filters)</a:t>
            </a:r>
          </a:p>
        </p:txBody>
      </p:sp>
      <p:sp>
        <p:nvSpPr>
          <p:cNvPr id="36" name="Rectangle 35">
            <a:extLst>
              <a:ext uri="{FF2B5EF4-FFF2-40B4-BE49-F238E27FC236}">
                <a16:creationId xmlns:a16="http://schemas.microsoft.com/office/drawing/2014/main" id="{761350D4-41FE-4511-AD03-6C076E4267A2}"/>
              </a:ext>
            </a:extLst>
          </p:cNvPr>
          <p:cNvSpPr/>
          <p:nvPr/>
        </p:nvSpPr>
        <p:spPr>
          <a:xfrm>
            <a:off x="139366" y="5471238"/>
            <a:ext cx="2854267" cy="712932"/>
          </a:xfrm>
          <a:prstGeom prst="rect">
            <a:avLst/>
          </a:prstGeom>
          <a:noFill/>
          <a:ln w="31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sp>
        <p:nvSpPr>
          <p:cNvPr id="40" name="Arrow: Right 39">
            <a:extLst>
              <a:ext uri="{FF2B5EF4-FFF2-40B4-BE49-F238E27FC236}">
                <a16:creationId xmlns:a16="http://schemas.microsoft.com/office/drawing/2014/main" id="{D92DA857-6685-461D-A28E-39447E9C514D}"/>
              </a:ext>
            </a:extLst>
          </p:cNvPr>
          <p:cNvSpPr/>
          <p:nvPr/>
        </p:nvSpPr>
        <p:spPr>
          <a:xfrm>
            <a:off x="3071457" y="2836039"/>
            <a:ext cx="443346" cy="62876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sp>
        <p:nvSpPr>
          <p:cNvPr id="41" name="Arrow: Right 40">
            <a:extLst>
              <a:ext uri="{FF2B5EF4-FFF2-40B4-BE49-F238E27FC236}">
                <a16:creationId xmlns:a16="http://schemas.microsoft.com/office/drawing/2014/main" id="{F6C2AA70-8474-41A5-B9D1-0CB764604E80}"/>
              </a:ext>
            </a:extLst>
          </p:cNvPr>
          <p:cNvSpPr/>
          <p:nvPr/>
        </p:nvSpPr>
        <p:spPr>
          <a:xfrm>
            <a:off x="3070486" y="5355124"/>
            <a:ext cx="443346" cy="62876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sp>
        <p:nvSpPr>
          <p:cNvPr id="42" name="Arrow: Right 41">
            <a:extLst>
              <a:ext uri="{FF2B5EF4-FFF2-40B4-BE49-F238E27FC236}">
                <a16:creationId xmlns:a16="http://schemas.microsoft.com/office/drawing/2014/main" id="{13CA4DEE-7A47-46E0-85C5-4C50FB10D667}"/>
              </a:ext>
            </a:extLst>
          </p:cNvPr>
          <p:cNvSpPr/>
          <p:nvPr/>
        </p:nvSpPr>
        <p:spPr>
          <a:xfrm rot="5400000">
            <a:off x="1374670" y="4461707"/>
            <a:ext cx="443346" cy="62876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sp>
        <p:nvSpPr>
          <p:cNvPr id="46" name="Rectangle 45">
            <a:extLst>
              <a:ext uri="{FF2B5EF4-FFF2-40B4-BE49-F238E27FC236}">
                <a16:creationId xmlns:a16="http://schemas.microsoft.com/office/drawing/2014/main" id="{9C312D82-3377-4128-8AC5-04B25577DF9B}"/>
              </a:ext>
            </a:extLst>
          </p:cNvPr>
          <p:cNvSpPr/>
          <p:nvPr/>
        </p:nvSpPr>
        <p:spPr>
          <a:xfrm>
            <a:off x="3353533" y="6457375"/>
            <a:ext cx="8396694" cy="276999"/>
          </a:xfrm>
          <a:prstGeom prst="rect">
            <a:avLst/>
          </a:prstGeom>
        </p:spPr>
        <p:txBody>
          <a:bodyPr wrap="square">
            <a:noAutofit/>
          </a:bodyPr>
          <a:lstStyle/>
          <a:p>
            <a:pPr marL="712788" marR="0" lvl="3" indent="-261938" algn="l" defTabSz="914400" rtl="0" eaLnBrk="1" fontAlgn="auto" latinLnBrk="0" hangingPunct="1">
              <a:lnSpc>
                <a:spcPct val="100000"/>
              </a:lnSpc>
              <a:spcBef>
                <a:spcPts val="1200"/>
              </a:spcBef>
              <a:spcAft>
                <a:spcPts val="0"/>
              </a:spcAft>
              <a:buClrTx/>
              <a:buSzTx/>
              <a:buFontTx/>
              <a:buNone/>
              <a:tabLst/>
              <a:defRPr/>
            </a:pPr>
            <a:r>
              <a:rPr kumimoji="0" lang="en-US" altLang="ja-JP" sz="1200" b="0" i="0" u="none" strike="noStrike" kern="1200" cap="none" spc="0" normalizeH="0" baseline="0" noProof="0">
                <a:ln>
                  <a:noFill/>
                </a:ln>
                <a:solidFill>
                  <a:srgbClr val="03234B"/>
                </a:solidFill>
                <a:effectLst/>
                <a:uLnTx/>
                <a:uFillTx/>
                <a:latin typeface="Arial"/>
                <a:ea typeface="+mn-ea"/>
                <a:cs typeface="+mn-cs"/>
              </a:rPr>
              <a:t>Note: the window for features computation (WL) is configurable (from 1 to 255 samples). It is not a moving window</a:t>
            </a:r>
          </a:p>
        </p:txBody>
      </p:sp>
      <p:sp>
        <p:nvSpPr>
          <p:cNvPr id="43" name="Slide Number Placeholder 42">
            <a:extLst>
              <a:ext uri="{FF2B5EF4-FFF2-40B4-BE49-F238E27FC236}">
                <a16:creationId xmlns:a16="http://schemas.microsoft.com/office/drawing/2014/main" id="{F0A6695E-C9E7-4041-A15F-CF9D992029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2E78-4FE3-4E16-9FB9-64A349BFE3FC}" type="slidenum">
              <a:rPr kumimoji="0" lang="en-US" sz="1100" b="0" i="0" u="none" strike="noStrike" kern="1200" cap="none" spc="0" normalizeH="0" baseline="0" noProof="0" smtClean="0">
                <a:ln>
                  <a:noFill/>
                </a:ln>
                <a:solidFill>
                  <a:srgbClr val="46465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100" b="0" i="0" u="none" strike="noStrike" kern="1200" cap="none" spc="0" normalizeH="0" baseline="0" noProof="0">
              <a:ln>
                <a:noFill/>
              </a:ln>
              <a:solidFill>
                <a:srgbClr val="464650"/>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F8E912C7-86A0-CAE4-1D94-A2E8833FC2CB}"/>
              </a:ext>
            </a:extLst>
          </p:cNvPr>
          <p:cNvGrpSpPr/>
          <p:nvPr/>
        </p:nvGrpSpPr>
        <p:grpSpPr>
          <a:xfrm>
            <a:off x="282804" y="217488"/>
            <a:ext cx="914400" cy="914400"/>
            <a:chOff x="6083905" y="3433107"/>
            <a:chExt cx="1563624" cy="1281312"/>
          </a:xfrm>
        </p:grpSpPr>
        <p:sp>
          <p:nvSpPr>
            <p:cNvPr id="44" name="Rectangle 43">
              <a:extLst>
                <a:ext uri="{FF2B5EF4-FFF2-40B4-BE49-F238E27FC236}">
                  <a16:creationId xmlns:a16="http://schemas.microsoft.com/office/drawing/2014/main" id="{744C11E1-E00A-110E-2FBF-B0FEC7C463D3}"/>
                </a:ext>
              </a:extLst>
            </p:cNvPr>
            <p:cNvSpPr/>
            <p:nvPr/>
          </p:nvSpPr>
          <p:spPr>
            <a:xfrm>
              <a:off x="6083905" y="3433107"/>
              <a:ext cx="1563624" cy="11422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Computation Block</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pic>
          <p:nvPicPr>
            <p:cNvPr id="45" name="Graphic 44">
              <a:extLst>
                <a:ext uri="{FF2B5EF4-FFF2-40B4-BE49-F238E27FC236}">
                  <a16:creationId xmlns:a16="http://schemas.microsoft.com/office/drawing/2014/main" id="{29C6FD14-96A9-C28A-440D-3B0043C2D5E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55491" y="3923026"/>
              <a:ext cx="908303" cy="791393"/>
            </a:xfrm>
            <a:prstGeom prst="rect">
              <a:avLst/>
            </a:prstGeom>
          </p:spPr>
        </p:pic>
      </p:grpSp>
    </p:spTree>
    <p:extLst>
      <p:ext uri="{BB962C8B-B14F-4D97-AF65-F5344CB8AC3E}">
        <p14:creationId xmlns:p14="http://schemas.microsoft.com/office/powerpoint/2010/main" val="12673625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40DA-3487-4AC8-854A-F7A6992141AA}"/>
              </a:ext>
            </a:extLst>
          </p:cNvPr>
          <p:cNvSpPr>
            <a:spLocks noGrp="1"/>
          </p:cNvSpPr>
          <p:nvPr>
            <p:ph type="title"/>
          </p:nvPr>
        </p:nvSpPr>
        <p:spPr>
          <a:xfrm>
            <a:off x="300037" y="-1"/>
            <a:ext cx="11609159" cy="1304925"/>
          </a:xfrm>
        </p:spPr>
        <p:txBody>
          <a:bodyPr anchor="ctr">
            <a:normAutofit/>
          </a:bodyPr>
          <a:lstStyle/>
          <a:p>
            <a:pPr>
              <a:spcAft>
                <a:spcPct val="0"/>
              </a:spcAft>
            </a:pPr>
            <a:r>
              <a:rPr lang="en-US" altLang="ja-JP">
                <a:solidFill>
                  <a:srgbClr val="03234B"/>
                </a:solidFill>
                <a:latin typeface="Arial" panose="020B0604020202020204" pitchFamily="34" charset="0"/>
              </a:rPr>
              <a:t>Window size selection</a:t>
            </a:r>
          </a:p>
        </p:txBody>
      </p:sp>
      <p:grpSp>
        <p:nvGrpSpPr>
          <p:cNvPr id="25" name="Group 24">
            <a:extLst>
              <a:ext uri="{FF2B5EF4-FFF2-40B4-BE49-F238E27FC236}">
                <a16:creationId xmlns:a16="http://schemas.microsoft.com/office/drawing/2014/main" id="{84111D52-4CA0-439F-9E37-06602B27A19E}"/>
              </a:ext>
            </a:extLst>
          </p:cNvPr>
          <p:cNvGrpSpPr/>
          <p:nvPr/>
        </p:nvGrpSpPr>
        <p:grpSpPr>
          <a:xfrm>
            <a:off x="3180822" y="2956373"/>
            <a:ext cx="2444634" cy="1088831"/>
            <a:chOff x="3180822" y="2956373"/>
            <a:chExt cx="2444634" cy="1088831"/>
          </a:xfrm>
        </p:grpSpPr>
        <p:cxnSp>
          <p:nvCxnSpPr>
            <p:cNvPr id="5" name="Straight Arrow Connector 4">
              <a:extLst>
                <a:ext uri="{FF2B5EF4-FFF2-40B4-BE49-F238E27FC236}">
                  <a16:creationId xmlns:a16="http://schemas.microsoft.com/office/drawing/2014/main" id="{AD866BF0-E083-4051-BFEC-8E0AFD8CA755}"/>
                </a:ext>
              </a:extLst>
            </p:cNvPr>
            <p:cNvCxnSpPr>
              <a:cxnSpLocks/>
            </p:cNvCxnSpPr>
            <p:nvPr/>
          </p:nvCxnSpPr>
          <p:spPr>
            <a:xfrm flipV="1">
              <a:off x="3180822" y="2956373"/>
              <a:ext cx="0" cy="1088831"/>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9F7E2F6-9F9A-4C7F-AEB6-02D64DA9DD71}"/>
                </a:ext>
              </a:extLst>
            </p:cNvPr>
            <p:cNvCxnSpPr>
              <a:cxnSpLocks noChangeAspect="1"/>
            </p:cNvCxnSpPr>
            <p:nvPr/>
          </p:nvCxnSpPr>
          <p:spPr>
            <a:xfrm flipV="1">
              <a:off x="3180822" y="4038380"/>
              <a:ext cx="2444634"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6B10733-ECFE-4FAD-A131-B2BB6ACA38A5}"/>
                    </a:ext>
                  </a:extLst>
                </p14:cNvPr>
                <p14:cNvContentPartPr/>
                <p14:nvPr/>
              </p14:nvContentPartPr>
              <p14:xfrm>
                <a:off x="3415305" y="3064748"/>
                <a:ext cx="2004840" cy="914760"/>
              </p14:xfrm>
            </p:contentPart>
          </mc:Choice>
          <mc:Fallback xmlns="">
            <p:pic>
              <p:nvPicPr>
                <p:cNvPr id="7" name="Ink 6">
                  <a:extLst>
                    <a:ext uri="{FF2B5EF4-FFF2-40B4-BE49-F238E27FC236}">
                      <a16:creationId xmlns:a16="http://schemas.microsoft.com/office/drawing/2014/main" id="{36B10733-ECFE-4FAD-A131-B2BB6ACA38A5}"/>
                    </a:ext>
                  </a:extLst>
                </p:cNvPr>
                <p:cNvPicPr/>
                <p:nvPr/>
              </p:nvPicPr>
              <p:blipFill>
                <a:blip r:embed="rId4"/>
                <a:stretch>
                  <a:fillRect/>
                </a:stretch>
              </p:blipFill>
              <p:spPr>
                <a:xfrm>
                  <a:off x="3397305" y="3046748"/>
                  <a:ext cx="2040480" cy="950400"/>
                </a:xfrm>
                <a:prstGeom prst="rect">
                  <a:avLst/>
                </a:prstGeom>
              </p:spPr>
            </p:pic>
          </mc:Fallback>
        </mc:AlternateContent>
      </p:grpSp>
      <p:grpSp>
        <p:nvGrpSpPr>
          <p:cNvPr id="33" name="Group 32">
            <a:extLst>
              <a:ext uri="{FF2B5EF4-FFF2-40B4-BE49-F238E27FC236}">
                <a16:creationId xmlns:a16="http://schemas.microsoft.com/office/drawing/2014/main" id="{CBAA313D-36EE-4533-BBB4-CA66DAE86BF8}"/>
              </a:ext>
            </a:extLst>
          </p:cNvPr>
          <p:cNvGrpSpPr/>
          <p:nvPr/>
        </p:nvGrpSpPr>
        <p:grpSpPr>
          <a:xfrm>
            <a:off x="5771232" y="3027871"/>
            <a:ext cx="1276141" cy="1123139"/>
            <a:chOff x="5859938" y="2956373"/>
            <a:chExt cx="1276141" cy="1123139"/>
          </a:xfrm>
        </p:grpSpPr>
        <p:cxnSp>
          <p:nvCxnSpPr>
            <p:cNvPr id="15" name="Straight Arrow Connector 14">
              <a:extLst>
                <a:ext uri="{FF2B5EF4-FFF2-40B4-BE49-F238E27FC236}">
                  <a16:creationId xmlns:a16="http://schemas.microsoft.com/office/drawing/2014/main" id="{1CD7E00B-78FD-471D-BF39-E42D96FD30C8}"/>
                </a:ext>
              </a:extLst>
            </p:cNvPr>
            <p:cNvCxnSpPr/>
            <p:nvPr/>
          </p:nvCxnSpPr>
          <p:spPr>
            <a:xfrm flipV="1">
              <a:off x="5863870" y="2956373"/>
              <a:ext cx="1272209" cy="562423"/>
            </a:xfrm>
            <a:prstGeom prst="straightConnector1">
              <a:avLst/>
            </a:prstGeom>
            <a:ln w="3175">
              <a:solidFill>
                <a:srgbClr val="A2A2A7"/>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6AF590-7081-4E8F-AA11-8D0DC870D94D}"/>
                </a:ext>
              </a:extLst>
            </p:cNvPr>
            <p:cNvCxnSpPr>
              <a:cxnSpLocks/>
            </p:cNvCxnSpPr>
            <p:nvPr/>
          </p:nvCxnSpPr>
          <p:spPr>
            <a:xfrm>
              <a:off x="5859938" y="3517089"/>
              <a:ext cx="1272209" cy="562423"/>
            </a:xfrm>
            <a:prstGeom prst="straightConnector1">
              <a:avLst/>
            </a:prstGeom>
            <a:ln w="3175">
              <a:solidFill>
                <a:srgbClr val="A2A2A7"/>
              </a:solidFill>
              <a:headEnd type="none" w="lg" len="lg"/>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5C51BCA0-ECB2-4A0E-969F-B5E82A32B17F}"/>
              </a:ext>
            </a:extLst>
          </p:cNvPr>
          <p:cNvCxnSpPr>
            <a:cxnSpLocks/>
          </p:cNvCxnSpPr>
          <p:nvPr/>
        </p:nvCxnSpPr>
        <p:spPr>
          <a:xfrm flipV="1">
            <a:off x="7281855" y="2431670"/>
            <a:ext cx="0" cy="1088831"/>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AF288C-56E4-4E0E-AC39-3BA416600AD3}"/>
              </a:ext>
            </a:extLst>
          </p:cNvPr>
          <p:cNvCxnSpPr>
            <a:cxnSpLocks noChangeAspect="1"/>
          </p:cNvCxnSpPr>
          <p:nvPr/>
        </p:nvCxnSpPr>
        <p:spPr>
          <a:xfrm flipV="1">
            <a:off x="7281855" y="3513677"/>
            <a:ext cx="2444634"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E0D48A24-E04F-4743-A5BC-8D5DAF1196D8}"/>
                  </a:ext>
                </a:extLst>
              </p14:cNvPr>
              <p14:cNvContentPartPr/>
              <p14:nvPr/>
            </p14:nvContentPartPr>
            <p14:xfrm>
              <a:off x="7516338" y="2540045"/>
              <a:ext cx="2004840" cy="914760"/>
            </p14:xfrm>
          </p:contentPart>
        </mc:Choice>
        <mc:Fallback xmlns="">
          <p:pic>
            <p:nvPicPr>
              <p:cNvPr id="19" name="Ink 18">
                <a:extLst>
                  <a:ext uri="{FF2B5EF4-FFF2-40B4-BE49-F238E27FC236}">
                    <a16:creationId xmlns:a16="http://schemas.microsoft.com/office/drawing/2014/main" id="{E0D48A24-E04F-4743-A5BC-8D5DAF1196D8}"/>
                  </a:ext>
                </a:extLst>
              </p:cNvPr>
              <p:cNvPicPr/>
              <p:nvPr/>
            </p:nvPicPr>
            <p:blipFill>
              <a:blip r:embed="rId4"/>
              <a:stretch>
                <a:fillRect/>
              </a:stretch>
            </p:blipFill>
            <p:spPr>
              <a:xfrm>
                <a:off x="7498338" y="2522045"/>
                <a:ext cx="2040480" cy="950400"/>
              </a:xfrm>
              <a:prstGeom prst="rect">
                <a:avLst/>
              </a:prstGeom>
            </p:spPr>
          </p:pic>
        </mc:Fallback>
      </mc:AlternateContent>
      <p:cxnSp>
        <p:nvCxnSpPr>
          <p:cNvPr id="20" name="Straight Arrow Connector 19">
            <a:extLst>
              <a:ext uri="{FF2B5EF4-FFF2-40B4-BE49-F238E27FC236}">
                <a16:creationId xmlns:a16="http://schemas.microsoft.com/office/drawing/2014/main" id="{880DE224-CF79-426E-A5EF-AA9E2933B715}"/>
              </a:ext>
            </a:extLst>
          </p:cNvPr>
          <p:cNvCxnSpPr>
            <a:cxnSpLocks/>
          </p:cNvCxnSpPr>
          <p:nvPr/>
        </p:nvCxnSpPr>
        <p:spPr>
          <a:xfrm flipV="1">
            <a:off x="7281855" y="3606596"/>
            <a:ext cx="0" cy="1088831"/>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943E88-634B-426D-AA77-E4A277118851}"/>
              </a:ext>
            </a:extLst>
          </p:cNvPr>
          <p:cNvCxnSpPr>
            <a:cxnSpLocks noChangeAspect="1"/>
          </p:cNvCxnSpPr>
          <p:nvPr/>
        </p:nvCxnSpPr>
        <p:spPr>
          <a:xfrm flipV="1">
            <a:off x="7281855" y="4688603"/>
            <a:ext cx="2444634" cy="0"/>
          </a:xfrm>
          <a:prstGeom prst="straightConnector1">
            <a:avLst/>
          </a:prstGeom>
          <a:ln w="22225">
            <a:headEnd type="none" w="lg" len="lg"/>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45808BA1-D32D-437F-824A-847321009B3B}"/>
                  </a:ext>
                </a:extLst>
              </p14:cNvPr>
              <p14:cNvContentPartPr/>
              <p14:nvPr/>
            </p14:nvContentPartPr>
            <p14:xfrm>
              <a:off x="7516338" y="3714971"/>
              <a:ext cx="2004840" cy="914760"/>
            </p14:xfrm>
          </p:contentPart>
        </mc:Choice>
        <mc:Fallback xmlns="">
          <p:pic>
            <p:nvPicPr>
              <p:cNvPr id="22" name="Ink 21">
                <a:extLst>
                  <a:ext uri="{FF2B5EF4-FFF2-40B4-BE49-F238E27FC236}">
                    <a16:creationId xmlns:a16="http://schemas.microsoft.com/office/drawing/2014/main" id="{45808BA1-D32D-437F-824A-847321009B3B}"/>
                  </a:ext>
                </a:extLst>
              </p:cNvPr>
              <p:cNvPicPr/>
              <p:nvPr/>
            </p:nvPicPr>
            <p:blipFill>
              <a:blip r:embed="rId4"/>
              <a:stretch>
                <a:fillRect/>
              </a:stretch>
            </p:blipFill>
            <p:spPr>
              <a:xfrm>
                <a:off x="7498338" y="3696971"/>
                <a:ext cx="2040480" cy="950400"/>
              </a:xfrm>
              <a:prstGeom prst="rect">
                <a:avLst/>
              </a:prstGeom>
            </p:spPr>
          </p:pic>
        </mc:Fallback>
      </mc:AlternateContent>
      <p:cxnSp>
        <p:nvCxnSpPr>
          <p:cNvPr id="24" name="Straight Arrow Connector 23">
            <a:extLst>
              <a:ext uri="{FF2B5EF4-FFF2-40B4-BE49-F238E27FC236}">
                <a16:creationId xmlns:a16="http://schemas.microsoft.com/office/drawing/2014/main" id="{3DDF6E4D-2582-4BDF-966C-625449139369}"/>
              </a:ext>
            </a:extLst>
          </p:cNvPr>
          <p:cNvCxnSpPr/>
          <p:nvPr/>
        </p:nvCxnSpPr>
        <p:spPr>
          <a:xfrm>
            <a:off x="7516338" y="3280257"/>
            <a:ext cx="1657263" cy="0"/>
          </a:xfrm>
          <a:prstGeom prst="straightConnector1">
            <a:avLst/>
          </a:prstGeom>
          <a:ln w="2222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E8B4157-13F8-4BCF-9208-B0E866CAC6D6}"/>
              </a:ext>
            </a:extLst>
          </p:cNvPr>
          <p:cNvSpPr/>
          <p:nvPr/>
        </p:nvSpPr>
        <p:spPr>
          <a:xfrm>
            <a:off x="7516338" y="2465790"/>
            <a:ext cx="1657255" cy="1054711"/>
          </a:xfrm>
          <a:prstGeom prst="rect">
            <a:avLst/>
          </a:prstGeom>
          <a:solidFill>
            <a:srgbClr val="E6007E">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B0A7FEC2-3291-48A2-B75F-B6EA14C1DB8B}"/>
              </a:ext>
            </a:extLst>
          </p:cNvPr>
          <p:cNvSpPr/>
          <p:nvPr/>
        </p:nvSpPr>
        <p:spPr>
          <a:xfrm>
            <a:off x="7516331" y="3623655"/>
            <a:ext cx="235974" cy="1054711"/>
          </a:xfrm>
          <a:prstGeom prst="rect">
            <a:avLst/>
          </a:prstGeom>
          <a:solidFill>
            <a:srgbClr val="E6007E">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1" lang="en-US" altLang="ja-JP"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9" name="Straight Arrow Connector 28">
            <a:extLst>
              <a:ext uri="{FF2B5EF4-FFF2-40B4-BE49-F238E27FC236}">
                <a16:creationId xmlns:a16="http://schemas.microsoft.com/office/drawing/2014/main" id="{59CF38F2-7A42-4D24-B6A6-26B5A4D24326}"/>
              </a:ext>
            </a:extLst>
          </p:cNvPr>
          <p:cNvCxnSpPr>
            <a:cxnSpLocks/>
          </p:cNvCxnSpPr>
          <p:nvPr/>
        </p:nvCxnSpPr>
        <p:spPr>
          <a:xfrm>
            <a:off x="7516330" y="4277483"/>
            <a:ext cx="235975" cy="0"/>
          </a:xfrm>
          <a:prstGeom prst="straightConnector1">
            <a:avLst/>
          </a:prstGeom>
          <a:ln w="2222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B0A92E-582A-40B7-932D-B363C45D7C7A}"/>
              </a:ext>
            </a:extLst>
          </p:cNvPr>
          <p:cNvSpPr txBox="1"/>
          <p:nvPr/>
        </p:nvSpPr>
        <p:spPr>
          <a:xfrm>
            <a:off x="0" y="1308100"/>
            <a:ext cx="8976360" cy="777240"/>
          </a:xfrm>
          <a:prstGeom prst="rect">
            <a:avLst/>
          </a:prstGeom>
          <a:solidFill>
            <a:schemeClr val="accent4"/>
          </a:solidFill>
        </p:spPr>
        <p:txBody>
          <a:bodyPr wrap="square" lIns="393700" tIns="0" rIns="127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000" b="1" i="0" u="none" strike="noStrike" kern="1200" cap="none" spc="0" normalizeH="0" baseline="0" noProof="0">
                <a:ln>
                  <a:noFill/>
                </a:ln>
                <a:solidFill>
                  <a:srgbClr val="03234B"/>
                </a:solidFill>
                <a:effectLst/>
                <a:uLnTx/>
                <a:uFillTx/>
                <a:latin typeface="Arial"/>
                <a:ea typeface="+mn-ea"/>
                <a:cs typeface="+mn-cs"/>
              </a:rPr>
              <a:t>Window length is strongly dependent on the application</a:t>
            </a:r>
          </a:p>
        </p:txBody>
      </p:sp>
      <p:sp>
        <p:nvSpPr>
          <p:cNvPr id="31" name="TextBox 30">
            <a:extLst>
              <a:ext uri="{FF2B5EF4-FFF2-40B4-BE49-F238E27FC236}">
                <a16:creationId xmlns:a16="http://schemas.microsoft.com/office/drawing/2014/main" id="{1D22B768-6450-41AA-9DF4-287E5A2B7E82}"/>
              </a:ext>
            </a:extLst>
          </p:cNvPr>
          <p:cNvSpPr txBox="1"/>
          <p:nvPr/>
        </p:nvSpPr>
        <p:spPr>
          <a:xfrm>
            <a:off x="0" y="2165974"/>
            <a:ext cx="6095998" cy="640080"/>
          </a:xfrm>
          <a:prstGeom prst="rect">
            <a:avLst/>
          </a:prstGeom>
          <a:solidFill>
            <a:srgbClr val="FFF4BF"/>
          </a:solidFill>
        </p:spPr>
        <p:txBody>
          <a:bodyPr wrap="square" lIns="393700" tIns="0" rIns="127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srgbClr val="03234B"/>
                </a:solidFill>
                <a:effectLst/>
                <a:uLnTx/>
                <a:uFillTx/>
                <a:latin typeface="Arial"/>
                <a:ea typeface="+mn-ea"/>
                <a:cs typeface="+mn-cs"/>
              </a:rPr>
              <a:t>The window should capture all of the information for the decision tree to separate different classes </a:t>
            </a:r>
          </a:p>
        </p:txBody>
      </p:sp>
      <p:grpSp>
        <p:nvGrpSpPr>
          <p:cNvPr id="34" name="Group 33">
            <a:extLst>
              <a:ext uri="{FF2B5EF4-FFF2-40B4-BE49-F238E27FC236}">
                <a16:creationId xmlns:a16="http://schemas.microsoft.com/office/drawing/2014/main" id="{C18E2179-59B3-403C-8206-2347036D6E8C}"/>
              </a:ext>
            </a:extLst>
          </p:cNvPr>
          <p:cNvGrpSpPr/>
          <p:nvPr/>
        </p:nvGrpSpPr>
        <p:grpSpPr>
          <a:xfrm>
            <a:off x="1704978" y="4896720"/>
            <a:ext cx="9172572" cy="1865048"/>
            <a:chOff x="1666878" y="4831024"/>
            <a:chExt cx="9172572" cy="1865048"/>
          </a:xfrm>
        </p:grpSpPr>
        <p:sp>
          <p:nvSpPr>
            <p:cNvPr id="4" name="Rectangle 3">
              <a:extLst>
                <a:ext uri="{FF2B5EF4-FFF2-40B4-BE49-F238E27FC236}">
                  <a16:creationId xmlns:a16="http://schemas.microsoft.com/office/drawing/2014/main" id="{7BE36D52-0300-491A-8E12-E85BFA6C0B89}"/>
                </a:ext>
              </a:extLst>
            </p:cNvPr>
            <p:cNvSpPr/>
            <p:nvPr/>
          </p:nvSpPr>
          <p:spPr>
            <a:xfrm>
              <a:off x="1666878" y="4831024"/>
              <a:ext cx="9172572" cy="1865048"/>
            </a:xfrm>
            <a:prstGeom prst="rect">
              <a:avLst/>
            </a:prstGeom>
            <a:solidFill>
              <a:schemeClr val="accent1"/>
            </a:solidFill>
          </p:spPr>
          <p:txBody>
            <a:bodyPr wrap="square" lIns="146304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ja-JP" sz="2000" b="1" i="0" u="none" strike="noStrike" kern="1200" cap="none" spc="0" normalizeH="0" baseline="0" noProof="0">
                  <a:ln>
                    <a:noFill/>
                  </a:ln>
                  <a:solidFill>
                    <a:srgbClr val="FFFFFF"/>
                  </a:solidFill>
                  <a:effectLst/>
                  <a:uLnTx/>
                  <a:uFillTx/>
                  <a:latin typeface="Arial"/>
                  <a:ea typeface="+mn-ea"/>
                  <a:cs typeface="+mn-cs"/>
                </a:rPr>
                <a:t>A few tips </a:t>
              </a:r>
              <a:r>
                <a:rPr kumimoji="0" lang="en-US" altLang="ja-JP" sz="2000" b="0" i="0" u="none" strike="noStrike" kern="1200" cap="none" spc="0" normalizeH="0" baseline="0" noProof="0">
                  <a:ln>
                    <a:noFill/>
                  </a:ln>
                  <a:solidFill>
                    <a:srgbClr val="FFFFFF"/>
                  </a:solidFill>
                  <a:effectLst/>
                  <a:uLnTx/>
                  <a:uFillTx/>
                  <a:latin typeface="Arial"/>
                  <a:ea typeface="+mn-ea"/>
                  <a:cs typeface="+mn-cs"/>
                </a:rPr>
                <a:t>for selecting the right size:</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altLang="ja-JP" sz="1600" b="0" i="0" u="none" strike="noStrike" kern="1200" cap="none" spc="0" normalizeH="0" baseline="0" noProof="0">
                  <a:ln>
                    <a:noFill/>
                  </a:ln>
                  <a:solidFill>
                    <a:srgbClr val="FFFFFF"/>
                  </a:solidFill>
                  <a:effectLst/>
                  <a:uLnTx/>
                  <a:uFillTx/>
                  <a:latin typeface="Arial"/>
                  <a:ea typeface="+mn-ea"/>
                  <a:cs typeface="+mn-cs"/>
                </a:rPr>
                <a:t>Selection by the user </a:t>
              </a:r>
              <a:r>
                <a:rPr kumimoji="0" lang="en-US" altLang="ja-JP" sz="1600" b="1" i="0" u="none" strike="noStrike" kern="1200" cap="none" spc="0" normalizeH="0" baseline="0" noProof="0">
                  <a:ln>
                    <a:noFill/>
                  </a:ln>
                  <a:solidFill>
                    <a:srgbClr val="FFD200"/>
                  </a:solidFill>
                  <a:effectLst/>
                  <a:uLnTx/>
                  <a:uFillTx/>
                  <a:latin typeface="Arial"/>
                  <a:ea typeface="+mn-ea"/>
                  <a:cs typeface="+mn-cs"/>
                </a:rPr>
                <a:t>after data analysis and visualization</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altLang="ja-JP" sz="1600" b="0" i="0" u="none" strike="noStrike" kern="1200" cap="none" spc="0" normalizeH="0" baseline="0" noProof="0">
                  <a:ln>
                    <a:noFill/>
                  </a:ln>
                  <a:solidFill>
                    <a:srgbClr val="FFFFFF"/>
                  </a:solidFill>
                  <a:effectLst/>
                  <a:uLnTx/>
                  <a:uFillTx/>
                  <a:latin typeface="Arial"/>
                  <a:ea typeface="+mn-ea"/>
                  <a:cs typeface="+mn-cs"/>
                </a:rPr>
                <a:t>If the </a:t>
              </a:r>
              <a:r>
                <a:rPr kumimoji="0" lang="en-US" altLang="ja-JP" sz="1600" b="1" i="0" u="none" strike="noStrike" kern="1200" cap="none" spc="0" normalizeH="0" baseline="0" noProof="0">
                  <a:ln>
                    <a:noFill/>
                  </a:ln>
                  <a:solidFill>
                    <a:srgbClr val="FFD200"/>
                  </a:solidFill>
                  <a:effectLst/>
                  <a:uLnTx/>
                  <a:uFillTx/>
                  <a:latin typeface="Arial"/>
                  <a:ea typeface="+mn-ea"/>
                  <a:cs typeface="+mn-cs"/>
                </a:rPr>
                <a:t>motion is repetitive </a:t>
              </a:r>
              <a:r>
                <a:rPr kumimoji="0" lang="en-US" altLang="ja-JP" sz="1600" b="0" i="0" u="none" strike="noStrike" kern="1200" cap="none" spc="0" normalizeH="0" baseline="0" noProof="0">
                  <a:ln>
                    <a:noFill/>
                  </a:ln>
                  <a:solidFill>
                    <a:srgbClr val="FFFFFF"/>
                  </a:solidFill>
                  <a:effectLst/>
                  <a:uLnTx/>
                  <a:uFillTx/>
                  <a:latin typeface="Arial"/>
                  <a:ea typeface="+mn-ea"/>
                  <a:cs typeface="+mn-cs"/>
                </a:rPr>
                <a:t>at some frequency, ideal window size should be long enough to capture the entire motion pattern</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altLang="ja-JP" sz="1600" b="0" i="0" u="none" strike="noStrike" kern="1200" cap="none" spc="0" normalizeH="0" baseline="0" noProof="0">
                  <a:ln>
                    <a:noFill/>
                  </a:ln>
                  <a:solidFill>
                    <a:srgbClr val="FFFFFF"/>
                  </a:solidFill>
                  <a:effectLst/>
                  <a:uLnTx/>
                  <a:uFillTx/>
                  <a:latin typeface="Arial"/>
                  <a:ea typeface="+mn-ea"/>
                  <a:cs typeface="+mn-cs"/>
                </a:rPr>
                <a:t>Short window length could make the</a:t>
              </a:r>
              <a:r>
                <a:rPr kumimoji="0" lang="en-US" altLang="ja-JP" sz="1600" b="0" i="0" u="none" strike="noStrike" kern="1200" cap="none" spc="0" normalizeH="0" baseline="0" noProof="0">
                  <a:ln>
                    <a:noFill/>
                  </a:ln>
                  <a:solidFill>
                    <a:srgbClr val="03234B"/>
                  </a:solidFill>
                  <a:effectLst/>
                  <a:uLnTx/>
                  <a:uFillTx/>
                  <a:latin typeface="Arial"/>
                  <a:ea typeface="+mn-ea"/>
                  <a:cs typeface="+mn-cs"/>
                </a:rPr>
                <a:t> </a:t>
              </a:r>
              <a:r>
                <a:rPr kumimoji="0" lang="en-US" altLang="ja-JP" sz="1600" b="1" i="0" u="none" strike="noStrike" kern="1200" cap="none" spc="0" normalizeH="0" baseline="0" noProof="0">
                  <a:ln>
                    <a:noFill/>
                  </a:ln>
                  <a:solidFill>
                    <a:srgbClr val="FFD200"/>
                  </a:solidFill>
                  <a:effectLst/>
                  <a:uLnTx/>
                  <a:uFillTx/>
                  <a:latin typeface="Arial"/>
                  <a:ea typeface="+mn-ea"/>
                  <a:cs typeface="+mn-cs"/>
                </a:rPr>
                <a:t>response quick</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altLang="ja-JP" sz="1600" b="1" i="0" u="none" strike="noStrike" kern="1200" cap="none" spc="0" normalizeH="0" baseline="0" noProof="0">
                  <a:ln>
                    <a:noFill/>
                  </a:ln>
                  <a:solidFill>
                    <a:srgbClr val="FFD200"/>
                  </a:solidFill>
                  <a:effectLst/>
                  <a:uLnTx/>
                  <a:uFillTx/>
                  <a:latin typeface="Arial"/>
                  <a:ea typeface="+mn-ea"/>
                  <a:cs typeface="+mn-cs"/>
                </a:rPr>
                <a:t>Consider the slowest varying signal</a:t>
              </a:r>
            </a:p>
          </p:txBody>
        </p:sp>
        <p:pic>
          <p:nvPicPr>
            <p:cNvPr id="32" name="Graphic 31">
              <a:extLst>
                <a:ext uri="{FF2B5EF4-FFF2-40B4-BE49-F238E27FC236}">
                  <a16:creationId xmlns:a16="http://schemas.microsoft.com/office/drawing/2014/main" id="{0E85DD8F-E45A-4C96-81CB-0CF032A893E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925624" y="5178663"/>
              <a:ext cx="1065225" cy="1065225"/>
            </a:xfrm>
            <a:prstGeom prst="rect">
              <a:avLst/>
            </a:prstGeom>
          </p:spPr>
        </p:pic>
      </p:grpSp>
      <p:sp>
        <p:nvSpPr>
          <p:cNvPr id="8" name="Slide Number Placeholder 7">
            <a:extLst>
              <a:ext uri="{FF2B5EF4-FFF2-40B4-BE49-F238E27FC236}">
                <a16:creationId xmlns:a16="http://schemas.microsoft.com/office/drawing/2014/main" id="{6A74C88E-B7B5-409A-9D31-E900341F72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2E78-4FE3-4E16-9FB9-64A349BFE3FC}" type="slidenum">
              <a:rPr kumimoji="0" lang="en-US" sz="1100" b="0" i="0" u="none" strike="noStrike" kern="1200" cap="none" spc="0" normalizeH="0" baseline="0" noProof="0" smtClean="0">
                <a:ln>
                  <a:noFill/>
                </a:ln>
                <a:solidFill>
                  <a:srgbClr val="46465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100" b="0" i="0" u="none" strike="noStrike" kern="1200" cap="none" spc="0" normalizeH="0" baseline="0" noProof="0">
              <a:ln>
                <a:noFill/>
              </a:ln>
              <a:solidFill>
                <a:srgbClr val="464650"/>
              </a:solidFill>
              <a:effectLst/>
              <a:uLnTx/>
              <a:uFillTx/>
              <a:latin typeface="Arial"/>
              <a:ea typeface="+mn-ea"/>
              <a:cs typeface="+mn-cs"/>
            </a:endParaRPr>
          </a:p>
        </p:txBody>
      </p:sp>
    </p:spTree>
    <p:extLst>
      <p:ext uri="{BB962C8B-B14F-4D97-AF65-F5344CB8AC3E}">
        <p14:creationId xmlns:p14="http://schemas.microsoft.com/office/powerpoint/2010/main" val="8607815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982930-D596-4C0D-96A9-37700EDAB402}"/>
              </a:ext>
            </a:extLst>
          </p:cNvPr>
          <p:cNvSpPr>
            <a:spLocks noGrp="1"/>
          </p:cNvSpPr>
          <p:nvPr>
            <p:ph type="title"/>
          </p:nvPr>
        </p:nvSpPr>
        <p:spPr/>
        <p:txBody>
          <a:bodyPr/>
          <a:lstStyle/>
          <a:p>
            <a:r>
              <a:rPr lang="en-US" sz="4000"/>
              <a:t>Decision Tree Output</a:t>
            </a:r>
          </a:p>
        </p:txBody>
      </p:sp>
      <p:sp>
        <p:nvSpPr>
          <p:cNvPr id="4" name="Slide Number Placeholder 3">
            <a:extLst>
              <a:ext uri="{FF2B5EF4-FFF2-40B4-BE49-F238E27FC236}">
                <a16:creationId xmlns:a16="http://schemas.microsoft.com/office/drawing/2014/main" id="{560FD368-E582-4170-9B6C-16C49FDE8F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2E78-4FE3-4E16-9FB9-64A349BFE3FC}" type="slidenum">
              <a:rPr kumimoji="0" lang="fr-FR" sz="1100" b="0" i="0" u="none" strike="noStrike" kern="1200" cap="none" spc="0" normalizeH="0" baseline="0" noProof="0" smtClean="0">
                <a:ln>
                  <a:noFill/>
                </a:ln>
                <a:solidFill>
                  <a:srgbClr val="46465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fr-FR" sz="1100" b="0" i="0" u="none" strike="noStrike" kern="1200" cap="none" spc="0" normalizeH="0" baseline="0" noProof="0">
              <a:ln>
                <a:noFill/>
              </a:ln>
              <a:solidFill>
                <a:srgbClr val="464650"/>
              </a:solidFill>
              <a:effectLst/>
              <a:uLnTx/>
              <a:uFillTx/>
              <a:latin typeface="Arial"/>
              <a:ea typeface="+mn-ea"/>
              <a:cs typeface="+mn-cs"/>
            </a:endParaRPr>
          </a:p>
        </p:txBody>
      </p:sp>
      <p:sp>
        <p:nvSpPr>
          <p:cNvPr id="2" name="Content Placeholder 1">
            <a:extLst>
              <a:ext uri="{FF2B5EF4-FFF2-40B4-BE49-F238E27FC236}">
                <a16:creationId xmlns:a16="http://schemas.microsoft.com/office/drawing/2014/main" id="{D2F3A7BF-28CF-47A9-A1A7-509D337F8BAB}"/>
              </a:ext>
            </a:extLst>
          </p:cNvPr>
          <p:cNvSpPr>
            <a:spLocks noGrp="1"/>
          </p:cNvSpPr>
          <p:nvPr>
            <p:ph idx="4294967295"/>
          </p:nvPr>
        </p:nvSpPr>
        <p:spPr>
          <a:xfrm>
            <a:off x="300038" y="1481905"/>
            <a:ext cx="5164138" cy="3032125"/>
          </a:xfrm>
        </p:spPr>
        <p:txBody>
          <a:bodyPr/>
          <a:lstStyle/>
          <a:p>
            <a:pPr>
              <a:lnSpc>
                <a:spcPct val="150000"/>
              </a:lnSpc>
            </a:pPr>
            <a:r>
              <a:rPr lang="en-US" sz="2000"/>
              <a:t>Decision tree results are accessible through dedicated registers in IMU</a:t>
            </a:r>
          </a:p>
          <a:p>
            <a:pPr>
              <a:lnSpc>
                <a:spcPct val="150000"/>
              </a:lnSpc>
            </a:pPr>
            <a:r>
              <a:rPr lang="en-US" sz="2000"/>
              <a:t>An interrupt is generated when the decision tree result changes</a:t>
            </a:r>
            <a:br>
              <a:rPr lang="en-US" sz="2000"/>
            </a:br>
            <a:r>
              <a:rPr lang="en-US" sz="2000"/>
              <a:t>Interrupt status bits are available in dedicated registers</a:t>
            </a:r>
          </a:p>
          <a:p>
            <a:pPr>
              <a:lnSpc>
                <a:spcPct val="150000"/>
              </a:lnSpc>
            </a:pPr>
            <a:r>
              <a:rPr lang="en-US" sz="2000"/>
              <a:t>Interrupt can be routed to INT1/2 pad through dedicated register</a:t>
            </a:r>
          </a:p>
        </p:txBody>
      </p:sp>
      <p:pic>
        <p:nvPicPr>
          <p:cNvPr id="7" name="Picture 6">
            <a:extLst>
              <a:ext uri="{FF2B5EF4-FFF2-40B4-BE49-F238E27FC236}">
                <a16:creationId xmlns:a16="http://schemas.microsoft.com/office/drawing/2014/main" id="{2C80D4B9-3654-4F37-AC06-E79D96DEEF1D}"/>
              </a:ext>
            </a:extLst>
          </p:cNvPr>
          <p:cNvPicPr>
            <a:picLocks noChangeAspect="1"/>
          </p:cNvPicPr>
          <p:nvPr/>
        </p:nvPicPr>
        <p:blipFill>
          <a:blip r:embed="rId3"/>
          <a:stretch>
            <a:fillRect/>
          </a:stretch>
        </p:blipFill>
        <p:spPr>
          <a:xfrm>
            <a:off x="5366346" y="1587358"/>
            <a:ext cx="6654920" cy="2127392"/>
          </a:xfrm>
          <a:prstGeom prst="rect">
            <a:avLst/>
          </a:prstGeom>
        </p:spPr>
      </p:pic>
      <p:pic>
        <p:nvPicPr>
          <p:cNvPr id="9" name="Picture 8">
            <a:extLst>
              <a:ext uri="{FF2B5EF4-FFF2-40B4-BE49-F238E27FC236}">
                <a16:creationId xmlns:a16="http://schemas.microsoft.com/office/drawing/2014/main" id="{1D5A0FCB-C5F7-4455-9778-A6FDC80E1C55}"/>
              </a:ext>
            </a:extLst>
          </p:cNvPr>
          <p:cNvPicPr>
            <a:picLocks noChangeAspect="1"/>
          </p:cNvPicPr>
          <p:nvPr/>
        </p:nvPicPr>
        <p:blipFill>
          <a:blip r:embed="rId4"/>
          <a:stretch>
            <a:fillRect/>
          </a:stretch>
        </p:blipFill>
        <p:spPr>
          <a:xfrm>
            <a:off x="5415563" y="4172635"/>
            <a:ext cx="6571412" cy="1203460"/>
          </a:xfrm>
          <a:prstGeom prst="rect">
            <a:avLst/>
          </a:prstGeom>
        </p:spPr>
      </p:pic>
      <p:grpSp>
        <p:nvGrpSpPr>
          <p:cNvPr id="10" name="Group 9">
            <a:extLst>
              <a:ext uri="{FF2B5EF4-FFF2-40B4-BE49-F238E27FC236}">
                <a16:creationId xmlns:a16="http://schemas.microsoft.com/office/drawing/2014/main" id="{1934B69E-22E4-4635-A79B-07660064F06F}"/>
              </a:ext>
            </a:extLst>
          </p:cNvPr>
          <p:cNvGrpSpPr/>
          <p:nvPr/>
        </p:nvGrpSpPr>
        <p:grpSpPr>
          <a:xfrm>
            <a:off x="282804" y="195261"/>
            <a:ext cx="914400" cy="914400"/>
            <a:chOff x="7902864" y="3549054"/>
            <a:chExt cx="1561404" cy="1142224"/>
          </a:xfrm>
        </p:grpSpPr>
        <p:sp>
          <p:nvSpPr>
            <p:cNvPr id="11" name="Rectangle 10">
              <a:extLst>
                <a:ext uri="{FF2B5EF4-FFF2-40B4-BE49-F238E27FC236}">
                  <a16:creationId xmlns:a16="http://schemas.microsoft.com/office/drawing/2014/main" id="{4BBFF2AE-B2E9-46D0-BC48-529288DD9C5E}"/>
                </a:ext>
              </a:extLst>
            </p:cNvPr>
            <p:cNvSpPr/>
            <p:nvPr/>
          </p:nvSpPr>
          <p:spPr>
            <a:xfrm>
              <a:off x="7902864" y="3549054"/>
              <a:ext cx="1561404" cy="1142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Decision Tree</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2" name="Graphic 11">
              <a:extLst>
                <a:ext uri="{FF2B5EF4-FFF2-40B4-BE49-F238E27FC236}">
                  <a16:creationId xmlns:a16="http://schemas.microsoft.com/office/drawing/2014/main" id="{948BBE42-B827-4931-AAA5-A110AF9716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33559" y="4146089"/>
              <a:ext cx="500015" cy="500015"/>
            </a:xfrm>
            <a:prstGeom prst="rect">
              <a:avLst/>
            </a:prstGeom>
          </p:spPr>
        </p:pic>
      </p:grpSp>
    </p:spTree>
    <p:extLst>
      <p:ext uri="{BB962C8B-B14F-4D97-AF65-F5344CB8AC3E}">
        <p14:creationId xmlns:p14="http://schemas.microsoft.com/office/powerpoint/2010/main" val="3867160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AD495-EF98-56EA-13BC-8F03E73134DE}"/>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9426B55A-E714-AF1F-D8CD-CE2DADF166EC}"/>
              </a:ext>
            </a:extLst>
          </p:cNvPr>
          <p:cNvSpPr>
            <a:spLocks noGrp="1"/>
          </p:cNvSpPr>
          <p:nvPr>
            <p:ph type="ctrTitle"/>
          </p:nvPr>
        </p:nvSpPr>
        <p:spPr/>
        <p:txBody>
          <a:bodyPr/>
          <a:lstStyle/>
          <a:p>
            <a:r>
              <a:rPr lang="en-US" sz="2800"/>
              <a:t>MLC Configuration Demo</a:t>
            </a:r>
            <a:endParaRPr lang="en-US" sz="2800" b="0"/>
          </a:p>
        </p:txBody>
      </p:sp>
      <p:pic>
        <p:nvPicPr>
          <p:cNvPr id="3" name="Picture Placeholder 2">
            <a:extLst>
              <a:ext uri="{FF2B5EF4-FFF2-40B4-BE49-F238E27FC236}">
                <a16:creationId xmlns:a16="http://schemas.microsoft.com/office/drawing/2014/main" id="{45B3EE11-55DE-9309-ECE8-5FA661CE386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475" r="19475"/>
          <a:stretch>
            <a:fillRect/>
          </a:stretch>
        </p:blipFill>
        <p:spPr/>
      </p:pic>
    </p:spTree>
    <p:extLst>
      <p:ext uri="{BB962C8B-B14F-4D97-AF65-F5344CB8AC3E}">
        <p14:creationId xmlns:p14="http://schemas.microsoft.com/office/powerpoint/2010/main" val="8738814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622D6A-3E3B-5C04-0F3F-CC6A806EC824}"/>
              </a:ext>
            </a:extLst>
          </p:cNvPr>
          <p:cNvSpPr/>
          <p:nvPr/>
        </p:nvSpPr>
        <p:spPr>
          <a:xfrm>
            <a:off x="381198" y="4228196"/>
            <a:ext cx="11810802" cy="1864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p:txBody>
      </p:sp>
      <p:grpSp>
        <p:nvGrpSpPr>
          <p:cNvPr id="70" name="Group 69">
            <a:extLst>
              <a:ext uri="{FF2B5EF4-FFF2-40B4-BE49-F238E27FC236}">
                <a16:creationId xmlns:a16="http://schemas.microsoft.com/office/drawing/2014/main" id="{3CAE86EC-A1F3-1311-0E4E-DF153B3FA1C8}"/>
              </a:ext>
            </a:extLst>
          </p:cNvPr>
          <p:cNvGrpSpPr/>
          <p:nvPr/>
        </p:nvGrpSpPr>
        <p:grpSpPr>
          <a:xfrm>
            <a:off x="2934075" y="4313938"/>
            <a:ext cx="1371600" cy="1088871"/>
            <a:chOff x="833868" y="4401146"/>
            <a:chExt cx="1371600" cy="1088871"/>
          </a:xfrm>
        </p:grpSpPr>
        <p:sp>
          <p:nvSpPr>
            <p:cNvPr id="71" name="Rectangle 70">
              <a:extLst>
                <a:ext uri="{FF2B5EF4-FFF2-40B4-BE49-F238E27FC236}">
                  <a16:creationId xmlns:a16="http://schemas.microsoft.com/office/drawing/2014/main" id="{BD4671AB-9062-C246-F1B5-B3C6333507F1}"/>
                </a:ext>
              </a:extLst>
            </p:cNvPr>
            <p:cNvSpPr/>
            <p:nvPr/>
          </p:nvSpPr>
          <p:spPr>
            <a:xfrm>
              <a:off x="833868" y="4401146"/>
              <a:ext cx="1371600" cy="10888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endPar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72" name="Graphic 71">
              <a:extLst>
                <a:ext uri="{FF2B5EF4-FFF2-40B4-BE49-F238E27FC236}">
                  <a16:creationId xmlns:a16="http://schemas.microsoft.com/office/drawing/2014/main" id="{88DEE551-79D4-F24D-BEEB-F572F9556F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6927" y="4484937"/>
              <a:ext cx="947265" cy="947265"/>
            </a:xfrm>
            <a:prstGeom prst="rect">
              <a:avLst/>
            </a:prstGeom>
          </p:spPr>
        </p:pic>
      </p:grpSp>
      <p:sp>
        <p:nvSpPr>
          <p:cNvPr id="2" name="Title 1">
            <a:extLst>
              <a:ext uri="{FF2B5EF4-FFF2-40B4-BE49-F238E27FC236}">
                <a16:creationId xmlns:a16="http://schemas.microsoft.com/office/drawing/2014/main" id="{3302429C-CDA8-D7C0-A7B7-0D6A6623CDB4}"/>
              </a:ext>
            </a:extLst>
          </p:cNvPr>
          <p:cNvSpPr>
            <a:spLocks noGrp="1"/>
          </p:cNvSpPr>
          <p:nvPr>
            <p:ph type="title"/>
          </p:nvPr>
        </p:nvSpPr>
        <p:spPr/>
        <p:txBody>
          <a:bodyPr/>
          <a:lstStyle/>
          <a:p>
            <a:r>
              <a:rPr lang="en-US"/>
              <a:t>MLC Configuration</a:t>
            </a:r>
          </a:p>
        </p:txBody>
      </p:sp>
      <p:sp>
        <p:nvSpPr>
          <p:cNvPr id="3" name="Slide Number Placeholder 2">
            <a:extLst>
              <a:ext uri="{FF2B5EF4-FFF2-40B4-BE49-F238E27FC236}">
                <a16:creationId xmlns:a16="http://schemas.microsoft.com/office/drawing/2014/main" id="{7F7380FA-9320-2999-8EAB-F12EE5FE4FC3}"/>
              </a:ext>
            </a:extLst>
          </p:cNvPr>
          <p:cNvSpPr>
            <a:spLocks noGrp="1"/>
          </p:cNvSpPr>
          <p:nvPr>
            <p:ph type="sldNum" sz="quarter" idx="12"/>
          </p:nvPr>
        </p:nvSpPr>
        <p:spPr/>
        <p:txBody>
          <a:bodyPr/>
          <a:lstStyle/>
          <a:p>
            <a:fld id="{62A42E78-4FE3-4E16-9FB9-64A349BFE3FC}" type="slidenum">
              <a:rPr lang="fr-FR" smtClean="0"/>
              <a:pPr/>
              <a:t>99</a:t>
            </a:fld>
            <a:endParaRPr lang="fr-FR"/>
          </a:p>
        </p:txBody>
      </p:sp>
      <p:sp>
        <p:nvSpPr>
          <p:cNvPr id="4" name="Arrow: Pentagon 3">
            <a:extLst>
              <a:ext uri="{FF2B5EF4-FFF2-40B4-BE49-F238E27FC236}">
                <a16:creationId xmlns:a16="http://schemas.microsoft.com/office/drawing/2014/main" id="{B79422FB-BC0F-4AA6-9465-AF0BD3D54214}"/>
              </a:ext>
            </a:extLst>
          </p:cNvPr>
          <p:cNvSpPr/>
          <p:nvPr/>
        </p:nvSpPr>
        <p:spPr>
          <a:xfrm>
            <a:off x="2" y="1310938"/>
            <a:ext cx="7617479" cy="535127"/>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799" b="0" i="0" u="none" strike="noStrike" kern="1200" cap="none" spc="0" normalizeH="0" baseline="0" noProof="0">
                <a:ln>
                  <a:noFill/>
                </a:ln>
                <a:solidFill>
                  <a:srgbClr val="FFFFFF"/>
                </a:solidFill>
                <a:effectLst/>
                <a:uLnTx/>
                <a:uFillTx/>
                <a:latin typeface="Arial"/>
                <a:ea typeface="+mn-ea"/>
                <a:cs typeface="+mn-cs"/>
              </a:rPr>
              <a:t>Machine learning core configuration</a:t>
            </a:r>
          </a:p>
        </p:txBody>
      </p:sp>
      <p:sp>
        <p:nvSpPr>
          <p:cNvPr id="5" name="Arrow: Chevron 4">
            <a:extLst>
              <a:ext uri="{FF2B5EF4-FFF2-40B4-BE49-F238E27FC236}">
                <a16:creationId xmlns:a16="http://schemas.microsoft.com/office/drawing/2014/main" id="{B5BE27AF-2D71-CB8C-BA06-1061134EAE6F}"/>
              </a:ext>
            </a:extLst>
          </p:cNvPr>
          <p:cNvSpPr/>
          <p:nvPr/>
        </p:nvSpPr>
        <p:spPr>
          <a:xfrm>
            <a:off x="7436113" y="1310938"/>
            <a:ext cx="4755890" cy="53512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799" b="0" i="0" u="none" strike="noStrike" kern="1200" cap="none" spc="0" normalizeH="0" baseline="0" noProof="0">
                <a:ln>
                  <a:noFill/>
                </a:ln>
                <a:solidFill>
                  <a:srgbClr val="03234B"/>
                </a:solidFill>
                <a:effectLst/>
                <a:uLnTx/>
                <a:uFillTx/>
                <a:latin typeface="Arial"/>
                <a:ea typeface="+mn-ea"/>
                <a:cs typeface="+mn-cs"/>
              </a:rPr>
              <a:t>Operating mode</a:t>
            </a:r>
          </a:p>
        </p:txBody>
      </p:sp>
      <p:sp>
        <p:nvSpPr>
          <p:cNvPr id="6" name="Rectangle 5">
            <a:extLst>
              <a:ext uri="{FF2B5EF4-FFF2-40B4-BE49-F238E27FC236}">
                <a16:creationId xmlns:a16="http://schemas.microsoft.com/office/drawing/2014/main" id="{2140A578-23D4-B0EA-8992-2968C63A714C}"/>
              </a:ext>
            </a:extLst>
          </p:cNvPr>
          <p:cNvSpPr/>
          <p:nvPr/>
        </p:nvSpPr>
        <p:spPr>
          <a:xfrm>
            <a:off x="176527"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Capture data</a:t>
            </a:r>
          </a:p>
        </p:txBody>
      </p:sp>
      <p:sp>
        <p:nvSpPr>
          <p:cNvPr id="7" name="Rectangle 6">
            <a:extLst>
              <a:ext uri="{FF2B5EF4-FFF2-40B4-BE49-F238E27FC236}">
                <a16:creationId xmlns:a16="http://schemas.microsoft.com/office/drawing/2014/main" id="{87B4BD4A-910F-7F32-08AD-D9BA1AFE10D4}"/>
              </a:ext>
            </a:extLst>
          </p:cNvPr>
          <p:cNvSpPr/>
          <p:nvPr/>
        </p:nvSpPr>
        <p:spPr>
          <a:xfrm>
            <a:off x="2554659"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Label data</a:t>
            </a:r>
          </a:p>
        </p:txBody>
      </p:sp>
      <p:sp>
        <p:nvSpPr>
          <p:cNvPr id="8" name="Rectangle 7">
            <a:extLst>
              <a:ext uri="{FF2B5EF4-FFF2-40B4-BE49-F238E27FC236}">
                <a16:creationId xmlns:a16="http://schemas.microsoft.com/office/drawing/2014/main" id="{D999B50F-64C2-9A2F-12F2-7D6DE24D865B}"/>
              </a:ext>
            </a:extLst>
          </p:cNvPr>
          <p:cNvSpPr/>
          <p:nvPr/>
        </p:nvSpPr>
        <p:spPr>
          <a:xfrm>
            <a:off x="4932792"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Build decision tree</a:t>
            </a:r>
          </a:p>
        </p:txBody>
      </p:sp>
      <p:sp>
        <p:nvSpPr>
          <p:cNvPr id="9" name="Rectangle 8">
            <a:extLst>
              <a:ext uri="{FF2B5EF4-FFF2-40B4-BE49-F238E27FC236}">
                <a16:creationId xmlns:a16="http://schemas.microsoft.com/office/drawing/2014/main" id="{108DDDAA-4830-A832-114C-FA8BEE36384C}"/>
              </a:ext>
            </a:extLst>
          </p:cNvPr>
          <p:cNvSpPr/>
          <p:nvPr/>
        </p:nvSpPr>
        <p:spPr>
          <a:xfrm>
            <a:off x="7310925"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Embed decision tree</a:t>
            </a:r>
          </a:p>
        </p:txBody>
      </p:sp>
      <p:sp>
        <p:nvSpPr>
          <p:cNvPr id="10" name="Rectangle 9">
            <a:extLst>
              <a:ext uri="{FF2B5EF4-FFF2-40B4-BE49-F238E27FC236}">
                <a16:creationId xmlns:a16="http://schemas.microsoft.com/office/drawing/2014/main" id="{F9F7642B-BC50-B045-B56B-73D8F220F9FD}"/>
              </a:ext>
            </a:extLst>
          </p:cNvPr>
          <p:cNvSpPr/>
          <p:nvPr/>
        </p:nvSpPr>
        <p:spPr>
          <a:xfrm>
            <a:off x="9689057" y="1778553"/>
            <a:ext cx="2193989" cy="53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600" b="1" i="0" u="none" strike="noStrike" kern="1200" cap="none" spc="0" normalizeH="0" baseline="0" noProof="0">
                <a:ln>
                  <a:noFill/>
                </a:ln>
                <a:solidFill>
                  <a:srgbClr val="03234B"/>
                </a:solidFill>
                <a:effectLst/>
                <a:uLnTx/>
                <a:uFillTx/>
                <a:latin typeface="Arial"/>
                <a:ea typeface="+mn-ea"/>
                <a:cs typeface="+mn-cs"/>
              </a:rPr>
              <a:t>Process new data</a:t>
            </a:r>
          </a:p>
        </p:txBody>
      </p:sp>
      <p:grpSp>
        <p:nvGrpSpPr>
          <p:cNvPr id="11" name="Group 10">
            <a:extLst>
              <a:ext uri="{FF2B5EF4-FFF2-40B4-BE49-F238E27FC236}">
                <a16:creationId xmlns:a16="http://schemas.microsoft.com/office/drawing/2014/main" id="{1BF4C37F-484B-7762-77AB-2919BB5C6B89}"/>
              </a:ext>
            </a:extLst>
          </p:cNvPr>
          <p:cNvGrpSpPr/>
          <p:nvPr/>
        </p:nvGrpSpPr>
        <p:grpSpPr>
          <a:xfrm>
            <a:off x="700788" y="2191801"/>
            <a:ext cx="1170653" cy="1170653"/>
            <a:chOff x="700970" y="2998056"/>
            <a:chExt cx="1170958" cy="1170958"/>
          </a:xfrm>
        </p:grpSpPr>
        <p:sp>
          <p:nvSpPr>
            <p:cNvPr id="12" name="Oval 11">
              <a:extLst>
                <a:ext uri="{FF2B5EF4-FFF2-40B4-BE49-F238E27FC236}">
                  <a16:creationId xmlns:a16="http://schemas.microsoft.com/office/drawing/2014/main" id="{5F3AEE34-5555-8D66-A98F-7952414D6E60}"/>
                </a:ext>
              </a:extLst>
            </p:cNvPr>
            <p:cNvSpPr/>
            <p:nvPr/>
          </p:nvSpPr>
          <p:spPr>
            <a:xfrm>
              <a:off x="700970" y="2998056"/>
              <a:ext cx="1170958" cy="11709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13" name="Graphic 12">
              <a:extLst>
                <a:ext uri="{FF2B5EF4-FFF2-40B4-BE49-F238E27FC236}">
                  <a16:creationId xmlns:a16="http://schemas.microsoft.com/office/drawing/2014/main" id="{CEC5C6D3-7E9C-AC91-15EF-451D337409B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2728" y="3191562"/>
              <a:ext cx="778187" cy="778187"/>
            </a:xfrm>
            <a:prstGeom prst="rect">
              <a:avLst/>
            </a:prstGeom>
          </p:spPr>
        </p:pic>
      </p:grpSp>
      <p:grpSp>
        <p:nvGrpSpPr>
          <p:cNvPr id="14" name="Group 13">
            <a:extLst>
              <a:ext uri="{FF2B5EF4-FFF2-40B4-BE49-F238E27FC236}">
                <a16:creationId xmlns:a16="http://schemas.microsoft.com/office/drawing/2014/main" id="{049D6322-0DFC-A4AE-44EC-955C2CF3F3DB}"/>
              </a:ext>
            </a:extLst>
          </p:cNvPr>
          <p:cNvGrpSpPr/>
          <p:nvPr/>
        </p:nvGrpSpPr>
        <p:grpSpPr>
          <a:xfrm>
            <a:off x="3069313" y="2191801"/>
            <a:ext cx="1170653" cy="1170653"/>
            <a:chOff x="3070112" y="2998056"/>
            <a:chExt cx="1170958" cy="1170958"/>
          </a:xfrm>
        </p:grpSpPr>
        <p:sp>
          <p:nvSpPr>
            <p:cNvPr id="15" name="Oval 14">
              <a:extLst>
                <a:ext uri="{FF2B5EF4-FFF2-40B4-BE49-F238E27FC236}">
                  <a16:creationId xmlns:a16="http://schemas.microsoft.com/office/drawing/2014/main" id="{854E9062-4D77-2493-A54C-C5D6091DB76B}"/>
                </a:ext>
              </a:extLst>
            </p:cNvPr>
            <p:cNvSpPr/>
            <p:nvPr/>
          </p:nvSpPr>
          <p:spPr>
            <a:xfrm>
              <a:off x="3070112" y="2998056"/>
              <a:ext cx="1170958" cy="1170958"/>
            </a:xfrm>
            <a:prstGeom prst="ellipse">
              <a:avLst/>
            </a:prstGeom>
            <a:solidFill>
              <a:srgbClr val="81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16" name="Graphic 15">
              <a:extLst>
                <a:ext uri="{FF2B5EF4-FFF2-40B4-BE49-F238E27FC236}">
                  <a16:creationId xmlns:a16="http://schemas.microsoft.com/office/drawing/2014/main" id="{3A3A80E0-DEDB-3786-91B6-41448417CFB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63599" y="3211296"/>
              <a:ext cx="781861" cy="781861"/>
            </a:xfrm>
            <a:prstGeom prst="rect">
              <a:avLst/>
            </a:prstGeom>
          </p:spPr>
        </p:pic>
      </p:grpSp>
      <p:grpSp>
        <p:nvGrpSpPr>
          <p:cNvPr id="17" name="Group 16">
            <a:extLst>
              <a:ext uri="{FF2B5EF4-FFF2-40B4-BE49-F238E27FC236}">
                <a16:creationId xmlns:a16="http://schemas.microsoft.com/office/drawing/2014/main" id="{77EB6F20-5657-C103-7051-4EC5675AE532}"/>
              </a:ext>
            </a:extLst>
          </p:cNvPr>
          <p:cNvGrpSpPr/>
          <p:nvPr/>
        </p:nvGrpSpPr>
        <p:grpSpPr>
          <a:xfrm>
            <a:off x="7806362" y="2191801"/>
            <a:ext cx="1170653" cy="1170653"/>
            <a:chOff x="7808393" y="2998056"/>
            <a:chExt cx="1170958" cy="1170958"/>
          </a:xfrm>
        </p:grpSpPr>
        <p:sp>
          <p:nvSpPr>
            <p:cNvPr id="18" name="Oval 17">
              <a:extLst>
                <a:ext uri="{FF2B5EF4-FFF2-40B4-BE49-F238E27FC236}">
                  <a16:creationId xmlns:a16="http://schemas.microsoft.com/office/drawing/2014/main" id="{436BA7B8-3EAA-9F70-4C8E-E4A506AD037D}"/>
                </a:ext>
              </a:extLst>
            </p:cNvPr>
            <p:cNvSpPr/>
            <p:nvPr/>
          </p:nvSpPr>
          <p:spPr>
            <a:xfrm>
              <a:off x="7808393" y="2998056"/>
              <a:ext cx="1170958" cy="1170958"/>
            </a:xfrm>
            <a:prstGeom prst="ellipse">
              <a:avLst/>
            </a:prstGeom>
            <a:solidFill>
              <a:srgbClr val="9D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19" name="Graphic 18">
              <a:extLst>
                <a:ext uri="{FF2B5EF4-FFF2-40B4-BE49-F238E27FC236}">
                  <a16:creationId xmlns:a16="http://schemas.microsoft.com/office/drawing/2014/main" id="{79DA295A-646F-F1CF-72D4-39DE82D88EE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44749" y="3091842"/>
              <a:ext cx="922036" cy="922036"/>
            </a:xfrm>
            <a:prstGeom prst="rect">
              <a:avLst/>
            </a:prstGeom>
          </p:spPr>
        </p:pic>
      </p:grpSp>
      <p:grpSp>
        <p:nvGrpSpPr>
          <p:cNvPr id="20" name="Group 19">
            <a:extLst>
              <a:ext uri="{FF2B5EF4-FFF2-40B4-BE49-F238E27FC236}">
                <a16:creationId xmlns:a16="http://schemas.microsoft.com/office/drawing/2014/main" id="{E8F686E8-6FDF-5E38-1164-C5273F698493}"/>
              </a:ext>
            </a:extLst>
          </p:cNvPr>
          <p:cNvGrpSpPr/>
          <p:nvPr/>
        </p:nvGrpSpPr>
        <p:grpSpPr>
          <a:xfrm>
            <a:off x="5437836" y="2191801"/>
            <a:ext cx="1170653" cy="1170653"/>
            <a:chOff x="5439252" y="2998056"/>
            <a:chExt cx="1170958" cy="1170958"/>
          </a:xfrm>
        </p:grpSpPr>
        <p:sp>
          <p:nvSpPr>
            <p:cNvPr id="21" name="Oval 20">
              <a:extLst>
                <a:ext uri="{FF2B5EF4-FFF2-40B4-BE49-F238E27FC236}">
                  <a16:creationId xmlns:a16="http://schemas.microsoft.com/office/drawing/2014/main" id="{7A007744-4010-36C9-CE6E-90558B2B2562}"/>
                </a:ext>
              </a:extLst>
            </p:cNvPr>
            <p:cNvSpPr/>
            <p:nvPr/>
          </p:nvSpPr>
          <p:spPr>
            <a:xfrm>
              <a:off x="5439252" y="2998056"/>
              <a:ext cx="1170958" cy="11709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22" name="Graphic 21">
              <a:extLst>
                <a:ext uri="{FF2B5EF4-FFF2-40B4-BE49-F238E27FC236}">
                  <a16:creationId xmlns:a16="http://schemas.microsoft.com/office/drawing/2014/main" id="{46AE5541-B03A-04DC-F3DB-3E43A488E867}"/>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612460" y="3198140"/>
              <a:ext cx="709440" cy="709440"/>
            </a:xfrm>
            <a:prstGeom prst="rect">
              <a:avLst/>
            </a:prstGeom>
          </p:spPr>
        </p:pic>
      </p:grpSp>
      <p:grpSp>
        <p:nvGrpSpPr>
          <p:cNvPr id="23" name="Group 22">
            <a:extLst>
              <a:ext uri="{FF2B5EF4-FFF2-40B4-BE49-F238E27FC236}">
                <a16:creationId xmlns:a16="http://schemas.microsoft.com/office/drawing/2014/main" id="{300D8550-3AF0-7AD3-42AA-55EE2F8D6DA0}"/>
              </a:ext>
            </a:extLst>
          </p:cNvPr>
          <p:cNvGrpSpPr/>
          <p:nvPr/>
        </p:nvGrpSpPr>
        <p:grpSpPr>
          <a:xfrm>
            <a:off x="10174887" y="2191801"/>
            <a:ext cx="1170653" cy="1170653"/>
            <a:chOff x="10177535" y="2998056"/>
            <a:chExt cx="1170958" cy="1170958"/>
          </a:xfrm>
        </p:grpSpPr>
        <p:sp>
          <p:nvSpPr>
            <p:cNvPr id="24" name="Oval 23">
              <a:extLst>
                <a:ext uri="{FF2B5EF4-FFF2-40B4-BE49-F238E27FC236}">
                  <a16:creationId xmlns:a16="http://schemas.microsoft.com/office/drawing/2014/main" id="{B7F8B867-3491-4222-95CD-0FA93D6A1B1E}"/>
                </a:ext>
              </a:extLst>
            </p:cNvPr>
            <p:cNvSpPr/>
            <p:nvPr/>
          </p:nvSpPr>
          <p:spPr>
            <a:xfrm>
              <a:off x="10177535" y="2998056"/>
              <a:ext cx="1170958" cy="1170958"/>
            </a:xfrm>
            <a:prstGeom prst="ellipse">
              <a:avLst/>
            </a:prstGeom>
            <a:solidFill>
              <a:srgbClr val="3C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a:ea typeface="+mn-ea"/>
                <a:cs typeface="+mn-cs"/>
              </a:endParaRPr>
            </a:p>
          </p:txBody>
        </p:sp>
        <p:pic>
          <p:nvPicPr>
            <p:cNvPr id="25" name="Graphic 24">
              <a:extLst>
                <a:ext uri="{FF2B5EF4-FFF2-40B4-BE49-F238E27FC236}">
                  <a16:creationId xmlns:a16="http://schemas.microsoft.com/office/drawing/2014/main" id="{64BC7F1A-19AF-E8A8-5636-FC6CF49042E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334230" y="3149127"/>
              <a:ext cx="857186" cy="857186"/>
            </a:xfrm>
            <a:prstGeom prst="rect">
              <a:avLst/>
            </a:prstGeom>
          </p:spPr>
        </p:pic>
      </p:grpSp>
      <p:sp>
        <p:nvSpPr>
          <p:cNvPr id="26" name="Arrow: Chevron 25">
            <a:extLst>
              <a:ext uri="{FF2B5EF4-FFF2-40B4-BE49-F238E27FC236}">
                <a16:creationId xmlns:a16="http://schemas.microsoft.com/office/drawing/2014/main" id="{8172D010-D9AF-2768-0CD4-8C9738BAFD0F}"/>
              </a:ext>
            </a:extLst>
          </p:cNvPr>
          <p:cNvSpPr/>
          <p:nvPr/>
        </p:nvSpPr>
        <p:spPr>
          <a:xfrm>
            <a:off x="2327296" y="2663613"/>
            <a:ext cx="314813" cy="532713"/>
          </a:xfrm>
          <a:prstGeom prst="chevron">
            <a:avLst>
              <a:gd name="adj" fmla="val 625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3234B"/>
              </a:solidFill>
              <a:effectLst/>
              <a:uLnTx/>
              <a:uFillTx/>
              <a:latin typeface="Arial"/>
              <a:ea typeface="+mn-ea"/>
              <a:cs typeface="+mn-cs"/>
            </a:endParaRPr>
          </a:p>
        </p:txBody>
      </p:sp>
      <p:sp>
        <p:nvSpPr>
          <p:cNvPr id="27" name="Arrow: Chevron 26">
            <a:extLst>
              <a:ext uri="{FF2B5EF4-FFF2-40B4-BE49-F238E27FC236}">
                <a16:creationId xmlns:a16="http://schemas.microsoft.com/office/drawing/2014/main" id="{D3064DEE-A109-EADA-EE30-E6B74F3CAC72}"/>
              </a:ext>
            </a:extLst>
          </p:cNvPr>
          <p:cNvSpPr/>
          <p:nvPr/>
        </p:nvSpPr>
        <p:spPr>
          <a:xfrm>
            <a:off x="9428592" y="2663613"/>
            <a:ext cx="314813" cy="532713"/>
          </a:xfrm>
          <a:prstGeom prst="chevron">
            <a:avLst>
              <a:gd name="adj" fmla="val 625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3234B"/>
              </a:solidFill>
              <a:effectLst/>
              <a:uLnTx/>
              <a:uFillTx/>
              <a:latin typeface="Arial"/>
              <a:ea typeface="+mn-ea"/>
              <a:cs typeface="+mn-cs"/>
            </a:endParaRPr>
          </a:p>
        </p:txBody>
      </p:sp>
      <p:sp>
        <p:nvSpPr>
          <p:cNvPr id="28" name="Arrow: Chevron 27">
            <a:extLst>
              <a:ext uri="{FF2B5EF4-FFF2-40B4-BE49-F238E27FC236}">
                <a16:creationId xmlns:a16="http://schemas.microsoft.com/office/drawing/2014/main" id="{D8123AF5-1D03-752A-3E58-AEB333F0BB32}"/>
              </a:ext>
            </a:extLst>
          </p:cNvPr>
          <p:cNvSpPr/>
          <p:nvPr/>
        </p:nvSpPr>
        <p:spPr>
          <a:xfrm>
            <a:off x="7061494" y="2663613"/>
            <a:ext cx="314813" cy="532713"/>
          </a:xfrm>
          <a:prstGeom prst="chevron">
            <a:avLst>
              <a:gd name="adj" fmla="val 625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3234B"/>
              </a:solidFill>
              <a:effectLst/>
              <a:uLnTx/>
              <a:uFillTx/>
              <a:latin typeface="Arial"/>
              <a:ea typeface="+mn-ea"/>
              <a:cs typeface="+mn-cs"/>
            </a:endParaRPr>
          </a:p>
        </p:txBody>
      </p:sp>
      <p:sp>
        <p:nvSpPr>
          <p:cNvPr id="29" name="Arrow: Chevron 28">
            <a:extLst>
              <a:ext uri="{FF2B5EF4-FFF2-40B4-BE49-F238E27FC236}">
                <a16:creationId xmlns:a16="http://schemas.microsoft.com/office/drawing/2014/main" id="{CD94E4FB-77B5-887A-41B0-1F4B95780580}"/>
              </a:ext>
            </a:extLst>
          </p:cNvPr>
          <p:cNvSpPr/>
          <p:nvPr/>
        </p:nvSpPr>
        <p:spPr>
          <a:xfrm>
            <a:off x="4694396" y="2663613"/>
            <a:ext cx="314813" cy="532713"/>
          </a:xfrm>
          <a:prstGeom prst="chevron">
            <a:avLst>
              <a:gd name="adj" fmla="val 625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3234B"/>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70C36A9F-74D0-D3D0-3559-05A66400FC43}"/>
              </a:ext>
            </a:extLst>
          </p:cNvPr>
          <p:cNvSpPr/>
          <p:nvPr/>
        </p:nvSpPr>
        <p:spPr>
          <a:xfrm>
            <a:off x="500971" y="3433749"/>
            <a:ext cx="1586044"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Accelerometer</a:t>
            </a:r>
          </a:p>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Gyroscope</a:t>
            </a:r>
          </a:p>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External sensors</a:t>
            </a:r>
          </a:p>
        </p:txBody>
      </p:sp>
      <p:sp>
        <p:nvSpPr>
          <p:cNvPr id="32" name="Rectangle 31">
            <a:extLst>
              <a:ext uri="{FF2B5EF4-FFF2-40B4-BE49-F238E27FC236}">
                <a16:creationId xmlns:a16="http://schemas.microsoft.com/office/drawing/2014/main" id="{DBBE084F-9569-CB40-501E-C8F4E254CCC6}"/>
              </a:ext>
            </a:extLst>
          </p:cNvPr>
          <p:cNvSpPr/>
          <p:nvPr/>
        </p:nvSpPr>
        <p:spPr>
          <a:xfrm>
            <a:off x="2861617" y="3433749"/>
            <a:ext cx="1586044"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Filters</a:t>
            </a:r>
          </a:p>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Features</a:t>
            </a:r>
          </a:p>
        </p:txBody>
      </p:sp>
      <p:sp>
        <p:nvSpPr>
          <p:cNvPr id="33" name="Rectangle 32">
            <a:extLst>
              <a:ext uri="{FF2B5EF4-FFF2-40B4-BE49-F238E27FC236}">
                <a16:creationId xmlns:a16="http://schemas.microsoft.com/office/drawing/2014/main" id="{3B2D11B6-438E-A0C8-EDCB-FBFF5D501C84}"/>
              </a:ext>
            </a:extLst>
          </p:cNvPr>
          <p:cNvSpPr/>
          <p:nvPr/>
        </p:nvSpPr>
        <p:spPr>
          <a:xfrm>
            <a:off x="9869158" y="3433749"/>
            <a:ext cx="1586044"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Real time test</a:t>
            </a:r>
          </a:p>
        </p:txBody>
      </p:sp>
      <p:sp>
        <p:nvSpPr>
          <p:cNvPr id="34" name="Rectangle 33">
            <a:extLst>
              <a:ext uri="{FF2B5EF4-FFF2-40B4-BE49-F238E27FC236}">
                <a16:creationId xmlns:a16="http://schemas.microsoft.com/office/drawing/2014/main" id="{3B385226-258C-AAB8-4CDA-E475B48F7A62}"/>
              </a:ext>
            </a:extLst>
          </p:cNvPr>
          <p:cNvSpPr/>
          <p:nvPr/>
        </p:nvSpPr>
        <p:spPr>
          <a:xfrm>
            <a:off x="7304266" y="3433749"/>
            <a:ext cx="1728612"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DT implementation</a:t>
            </a:r>
          </a:p>
        </p:txBody>
      </p:sp>
      <p:sp>
        <p:nvSpPr>
          <p:cNvPr id="35" name="Rectangle 34">
            <a:extLst>
              <a:ext uri="{FF2B5EF4-FFF2-40B4-BE49-F238E27FC236}">
                <a16:creationId xmlns:a16="http://schemas.microsoft.com/office/drawing/2014/main" id="{15A2B514-E80D-46EA-1786-DC82A5055C3E}"/>
              </a:ext>
            </a:extLst>
          </p:cNvPr>
          <p:cNvSpPr/>
          <p:nvPr/>
        </p:nvSpPr>
        <p:spPr>
          <a:xfrm>
            <a:off x="5185347" y="3433749"/>
            <a:ext cx="1586044" cy="64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Classification</a:t>
            </a:r>
          </a:p>
          <a:p>
            <a:pPr marL="111089" marR="0" lvl="0" indent="-111089" algn="l" defTabSz="914400" rtl="0" eaLnBrk="1" fontAlgn="auto" latinLnBrk="0" hangingPunct="1">
              <a:lnSpc>
                <a:spcPct val="100000"/>
              </a:lnSpc>
              <a:spcBef>
                <a:spcPts val="0"/>
              </a:spcBef>
              <a:spcAft>
                <a:spcPts val="0"/>
              </a:spcAft>
              <a:buClr>
                <a:srgbClr val="03234B"/>
              </a:buClr>
              <a:buSzTx/>
              <a:buFont typeface="Arial" panose="020B0604020202020204" pitchFamily="34" charset="0"/>
              <a:buChar char="•"/>
              <a:tabLst/>
              <a:defRPr/>
            </a:pPr>
            <a:r>
              <a:rPr kumimoji="0" lang="en-US" sz="1200" b="1" i="0" u="none" strike="noStrike" kern="1200" cap="none" spc="0" normalizeH="0" baseline="0" noProof="0">
                <a:ln>
                  <a:noFill/>
                </a:ln>
                <a:solidFill>
                  <a:srgbClr val="03234B"/>
                </a:solidFill>
                <a:effectLst/>
                <a:uLnTx/>
                <a:uFillTx/>
                <a:latin typeface="Arial"/>
                <a:ea typeface="+mn-ea"/>
                <a:cs typeface="+mn-cs"/>
              </a:rPr>
              <a:t>Results</a:t>
            </a:r>
          </a:p>
        </p:txBody>
      </p:sp>
      <p:sp>
        <p:nvSpPr>
          <p:cNvPr id="36" name="Rectangle 35">
            <a:extLst>
              <a:ext uri="{FF2B5EF4-FFF2-40B4-BE49-F238E27FC236}">
                <a16:creationId xmlns:a16="http://schemas.microsoft.com/office/drawing/2014/main" id="{FCEBE453-CB0D-1B92-B615-F019747161AD}"/>
              </a:ext>
            </a:extLst>
          </p:cNvPr>
          <p:cNvSpPr/>
          <p:nvPr/>
        </p:nvSpPr>
        <p:spPr>
          <a:xfrm rot="16200000">
            <a:off x="-703715" y="4931911"/>
            <a:ext cx="1864632" cy="457200"/>
          </a:xfrm>
          <a:prstGeom prst="rect">
            <a:avLst/>
          </a:prstGeom>
          <a:solidFill>
            <a:srgbClr val="A2A2A7"/>
          </a:solidFill>
          <a:ln>
            <a:noFill/>
          </a:ln>
        </p:spPr>
        <p:style>
          <a:lnRef idx="3">
            <a:schemeClr val="lt1"/>
          </a:lnRef>
          <a:fillRef idx="1">
            <a:schemeClr val="accent6"/>
          </a:fillRef>
          <a:effectRef idx="1">
            <a:schemeClr val="accent6"/>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mn-cs"/>
              </a:rPr>
              <a:t>HOW</a:t>
            </a:r>
          </a:p>
        </p:txBody>
      </p:sp>
      <p:sp>
        <p:nvSpPr>
          <p:cNvPr id="37" name="Rectangle 36">
            <a:extLst>
              <a:ext uri="{FF2B5EF4-FFF2-40B4-BE49-F238E27FC236}">
                <a16:creationId xmlns:a16="http://schemas.microsoft.com/office/drawing/2014/main" id="{D4C16BA6-ADA2-32B1-C705-5760EC515C4A}"/>
              </a:ext>
            </a:extLst>
          </p:cNvPr>
          <p:cNvSpPr/>
          <p:nvPr/>
        </p:nvSpPr>
        <p:spPr>
          <a:xfrm rot="16200000">
            <a:off x="-184059" y="3575903"/>
            <a:ext cx="825319"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mn-cs"/>
              </a:rPr>
              <a:t>WHAT</a:t>
            </a:r>
          </a:p>
        </p:txBody>
      </p:sp>
      <p:cxnSp>
        <p:nvCxnSpPr>
          <p:cNvPr id="38" name="Straight Connector 37">
            <a:extLst>
              <a:ext uri="{FF2B5EF4-FFF2-40B4-BE49-F238E27FC236}">
                <a16:creationId xmlns:a16="http://schemas.microsoft.com/office/drawing/2014/main" id="{CAA70AB4-DC84-92EF-BA0D-12188D636DD1}"/>
              </a:ext>
            </a:extLst>
          </p:cNvPr>
          <p:cNvCxnSpPr>
            <a:cxnSpLocks/>
          </p:cNvCxnSpPr>
          <p:nvPr/>
        </p:nvCxnSpPr>
        <p:spPr>
          <a:xfrm>
            <a:off x="15438" y="4228195"/>
            <a:ext cx="12176562" cy="0"/>
          </a:xfrm>
          <a:prstGeom prst="line">
            <a:avLst/>
          </a:prstGeom>
          <a:ln w="9525">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CE38C78-127F-F384-6D02-7DA1F9608AB3}"/>
              </a:ext>
            </a:extLst>
          </p:cNvPr>
          <p:cNvSpPr/>
          <p:nvPr/>
        </p:nvSpPr>
        <p:spPr>
          <a:xfrm>
            <a:off x="638199" y="5662174"/>
            <a:ext cx="1371600" cy="36576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t>X-CUBE-MEMS1</a:t>
            </a:r>
            <a:endParaRPr kumimoji="0" lang="en-US" sz="1400" b="1" i="0" u="none" strike="noStrike" kern="1200" cap="none" spc="0" normalizeH="0" baseline="0" noProof="0">
              <a:ln>
                <a:noFill/>
              </a:ln>
              <a:solidFill>
                <a:srgbClr val="03234B"/>
              </a:solidFill>
              <a:effectLst/>
              <a:uLnTx/>
              <a:uFillTx/>
              <a:latin typeface="Arial Narrow" panose="020B0606020202030204" pitchFamily="34" charset="0"/>
              <a:ea typeface="+mn-ea"/>
              <a:cs typeface="+mn-cs"/>
            </a:endParaRPr>
          </a:p>
        </p:txBody>
      </p:sp>
      <p:grpSp>
        <p:nvGrpSpPr>
          <p:cNvPr id="56" name="Group 55">
            <a:extLst>
              <a:ext uri="{FF2B5EF4-FFF2-40B4-BE49-F238E27FC236}">
                <a16:creationId xmlns:a16="http://schemas.microsoft.com/office/drawing/2014/main" id="{C81F80DB-067A-FF75-1787-35D297BD8119}"/>
              </a:ext>
            </a:extLst>
          </p:cNvPr>
          <p:cNvGrpSpPr/>
          <p:nvPr/>
        </p:nvGrpSpPr>
        <p:grpSpPr>
          <a:xfrm>
            <a:off x="638199" y="4310462"/>
            <a:ext cx="1371600" cy="1088871"/>
            <a:chOff x="833868" y="4401146"/>
            <a:chExt cx="1371600" cy="1088871"/>
          </a:xfrm>
        </p:grpSpPr>
        <p:sp>
          <p:nvSpPr>
            <p:cNvPr id="57" name="Rectangle 56">
              <a:extLst>
                <a:ext uri="{FF2B5EF4-FFF2-40B4-BE49-F238E27FC236}">
                  <a16:creationId xmlns:a16="http://schemas.microsoft.com/office/drawing/2014/main" id="{1E32118F-9FB1-86A3-57F1-40396E71CF95}"/>
                </a:ext>
              </a:extLst>
            </p:cNvPr>
            <p:cNvSpPr/>
            <p:nvPr/>
          </p:nvSpPr>
          <p:spPr>
            <a:xfrm>
              <a:off x="833868" y="4401146"/>
              <a:ext cx="1371600" cy="10888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endPar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58" name="Graphic 57">
              <a:extLst>
                <a:ext uri="{FF2B5EF4-FFF2-40B4-BE49-F238E27FC236}">
                  <a16:creationId xmlns:a16="http://schemas.microsoft.com/office/drawing/2014/main" id="{3896C5AA-E4EA-D5C7-A7E4-440085913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6927" y="4484937"/>
              <a:ext cx="947265" cy="947265"/>
            </a:xfrm>
            <a:prstGeom prst="rect">
              <a:avLst/>
            </a:prstGeom>
          </p:spPr>
        </p:pic>
      </p:grpSp>
      <p:grpSp>
        <p:nvGrpSpPr>
          <p:cNvPr id="62" name="Group 61">
            <a:extLst>
              <a:ext uri="{FF2B5EF4-FFF2-40B4-BE49-F238E27FC236}">
                <a16:creationId xmlns:a16="http://schemas.microsoft.com/office/drawing/2014/main" id="{80511937-A749-CDE3-204B-D24D7458CB46}"/>
              </a:ext>
            </a:extLst>
          </p:cNvPr>
          <p:cNvGrpSpPr/>
          <p:nvPr/>
        </p:nvGrpSpPr>
        <p:grpSpPr>
          <a:xfrm>
            <a:off x="7840691" y="4325576"/>
            <a:ext cx="1371600" cy="1088871"/>
            <a:chOff x="833868" y="4401146"/>
            <a:chExt cx="1371600" cy="1088871"/>
          </a:xfrm>
        </p:grpSpPr>
        <p:sp>
          <p:nvSpPr>
            <p:cNvPr id="63" name="Rectangle 62">
              <a:extLst>
                <a:ext uri="{FF2B5EF4-FFF2-40B4-BE49-F238E27FC236}">
                  <a16:creationId xmlns:a16="http://schemas.microsoft.com/office/drawing/2014/main" id="{A04A8537-9D65-69D0-F707-04CDB61F7518}"/>
                </a:ext>
              </a:extLst>
            </p:cNvPr>
            <p:cNvSpPr/>
            <p:nvPr/>
          </p:nvSpPr>
          <p:spPr>
            <a:xfrm>
              <a:off x="833868" y="4401146"/>
              <a:ext cx="1371600" cy="1088871"/>
            </a:xfrm>
            <a:prstGeom prst="rect">
              <a:avLst/>
            </a:prstGeom>
            <a:solidFill>
              <a:srgbClr val="9DD9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endPar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64" name="Graphic 63">
              <a:extLst>
                <a:ext uri="{FF2B5EF4-FFF2-40B4-BE49-F238E27FC236}">
                  <a16:creationId xmlns:a16="http://schemas.microsoft.com/office/drawing/2014/main" id="{E7A3552A-D6B4-EB16-6DFC-0BEB866A838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6927" y="4484937"/>
              <a:ext cx="947265" cy="947265"/>
            </a:xfrm>
            <a:prstGeom prst="rect">
              <a:avLst/>
            </a:prstGeom>
          </p:spPr>
        </p:pic>
      </p:grpSp>
      <p:grpSp>
        <p:nvGrpSpPr>
          <p:cNvPr id="65" name="Group 64">
            <a:extLst>
              <a:ext uri="{FF2B5EF4-FFF2-40B4-BE49-F238E27FC236}">
                <a16:creationId xmlns:a16="http://schemas.microsoft.com/office/drawing/2014/main" id="{510D7D11-B2C1-5D15-A13E-8353F2F5654B}"/>
              </a:ext>
            </a:extLst>
          </p:cNvPr>
          <p:cNvGrpSpPr/>
          <p:nvPr/>
        </p:nvGrpSpPr>
        <p:grpSpPr>
          <a:xfrm>
            <a:off x="10266505" y="4325576"/>
            <a:ext cx="1371600" cy="1088871"/>
            <a:chOff x="833868" y="4401146"/>
            <a:chExt cx="1371600" cy="1088871"/>
          </a:xfrm>
        </p:grpSpPr>
        <p:sp>
          <p:nvSpPr>
            <p:cNvPr id="66" name="Rectangle 65">
              <a:extLst>
                <a:ext uri="{FF2B5EF4-FFF2-40B4-BE49-F238E27FC236}">
                  <a16:creationId xmlns:a16="http://schemas.microsoft.com/office/drawing/2014/main" id="{3CFB3F1F-15F3-7809-5BEF-BD0A00BCACA1}"/>
                </a:ext>
              </a:extLst>
            </p:cNvPr>
            <p:cNvSpPr/>
            <p:nvPr/>
          </p:nvSpPr>
          <p:spPr>
            <a:xfrm>
              <a:off x="833868" y="4401146"/>
              <a:ext cx="1371600" cy="10888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endPar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67" name="Graphic 66">
              <a:extLst>
                <a:ext uri="{FF2B5EF4-FFF2-40B4-BE49-F238E27FC236}">
                  <a16:creationId xmlns:a16="http://schemas.microsoft.com/office/drawing/2014/main" id="{32E12205-BBB8-15D0-8D46-2C7CCE44DA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6927" y="4484937"/>
              <a:ext cx="947265" cy="947265"/>
            </a:xfrm>
            <a:prstGeom prst="rect">
              <a:avLst/>
            </a:prstGeom>
          </p:spPr>
        </p:pic>
      </p:grpSp>
      <p:sp>
        <p:nvSpPr>
          <p:cNvPr id="69" name="Rectangle 68">
            <a:extLst>
              <a:ext uri="{FF2B5EF4-FFF2-40B4-BE49-F238E27FC236}">
                <a16:creationId xmlns:a16="http://schemas.microsoft.com/office/drawing/2014/main" id="{00C9E3C5-AEF9-F9E6-9C17-A48AA9D30421}"/>
              </a:ext>
            </a:extLst>
          </p:cNvPr>
          <p:cNvSpPr/>
          <p:nvPr/>
        </p:nvSpPr>
        <p:spPr>
          <a:xfrm>
            <a:off x="15438" y="1231731"/>
            <a:ext cx="7350043" cy="493479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F1F5312-BB71-AB22-0DCE-E37A7B990376}"/>
              </a:ext>
            </a:extLst>
          </p:cNvPr>
          <p:cNvGrpSpPr/>
          <p:nvPr/>
        </p:nvGrpSpPr>
        <p:grpSpPr>
          <a:xfrm>
            <a:off x="5358718" y="4310462"/>
            <a:ext cx="1371600" cy="1088871"/>
            <a:chOff x="833868" y="4401146"/>
            <a:chExt cx="1371600" cy="1088871"/>
          </a:xfrm>
        </p:grpSpPr>
        <p:sp>
          <p:nvSpPr>
            <p:cNvPr id="74" name="Rectangle 73">
              <a:extLst>
                <a:ext uri="{FF2B5EF4-FFF2-40B4-BE49-F238E27FC236}">
                  <a16:creationId xmlns:a16="http://schemas.microsoft.com/office/drawing/2014/main" id="{FF03DACC-19F5-AA58-5FF0-5F3679775E9B}"/>
                </a:ext>
              </a:extLst>
            </p:cNvPr>
            <p:cNvSpPr/>
            <p:nvPr/>
          </p:nvSpPr>
          <p:spPr>
            <a:xfrm>
              <a:off x="833868" y="4401146"/>
              <a:ext cx="1371600" cy="10888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endParaRPr kumimoji="0" lang="en-US" sz="1400"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pic>
          <p:nvPicPr>
            <p:cNvPr id="75" name="Graphic 74">
              <a:extLst>
                <a:ext uri="{FF2B5EF4-FFF2-40B4-BE49-F238E27FC236}">
                  <a16:creationId xmlns:a16="http://schemas.microsoft.com/office/drawing/2014/main" id="{F1CFE5E3-784B-C830-40E7-B2C6414AF0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6927" y="4484937"/>
              <a:ext cx="947265" cy="947265"/>
            </a:xfrm>
            <a:prstGeom prst="rect">
              <a:avLst/>
            </a:prstGeom>
          </p:spPr>
        </p:pic>
      </p:grpSp>
      <p:sp>
        <p:nvSpPr>
          <p:cNvPr id="76" name="TextBox 75">
            <a:extLst>
              <a:ext uri="{FF2B5EF4-FFF2-40B4-BE49-F238E27FC236}">
                <a16:creationId xmlns:a16="http://schemas.microsoft.com/office/drawing/2014/main" id="{F819478B-F55A-928E-2FA7-17F007D2485D}"/>
              </a:ext>
            </a:extLst>
          </p:cNvPr>
          <p:cNvSpPr txBox="1"/>
          <p:nvPr/>
        </p:nvSpPr>
        <p:spPr>
          <a:xfrm>
            <a:off x="1176498" y="5316613"/>
            <a:ext cx="333746" cy="400110"/>
          </a:xfrm>
          <a:prstGeom prst="rect">
            <a:avLst/>
          </a:prstGeom>
          <a:noFill/>
        </p:spPr>
        <p:txBody>
          <a:bodyPr wrap="none" rtlCol="0">
            <a:spAutoFit/>
          </a:bodyPr>
          <a:lstStyle/>
          <a:p>
            <a:pPr algn="l"/>
            <a:r>
              <a:rPr lang="en-US" sz="2000" b="1"/>
              <a:t>+</a:t>
            </a:r>
            <a:endParaRPr lang="en-US" b="1"/>
          </a:p>
        </p:txBody>
      </p:sp>
    </p:spTree>
    <p:extLst>
      <p:ext uri="{BB962C8B-B14F-4D97-AF65-F5344CB8AC3E}">
        <p14:creationId xmlns:p14="http://schemas.microsoft.com/office/powerpoint/2010/main" val="36080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theme/theme1.xml><?xml version="1.0" encoding="utf-8"?>
<a:theme xmlns:a="http://schemas.openxmlformats.org/drawingml/2006/main" name="ST PowerPoint Template 16x9">
  <a:themeElements>
    <a:clrScheme name="STMicroelectronics 2021">
      <a:dk1>
        <a:srgbClr val="03234B"/>
      </a:dk1>
      <a:lt1>
        <a:srgbClr val="FFFFFF"/>
      </a:lt1>
      <a:dk2>
        <a:srgbClr val="464650"/>
      </a:dk2>
      <a:lt2>
        <a:srgbClr val="E8E8E9"/>
      </a:lt2>
      <a:accent1>
        <a:srgbClr val="03234B"/>
      </a:accent1>
      <a:accent2>
        <a:srgbClr val="E6007E"/>
      </a:accent2>
      <a:accent3>
        <a:srgbClr val="3CB4E6"/>
      </a:accent3>
      <a:accent4>
        <a:srgbClr val="FFD200"/>
      </a:accent4>
      <a:accent5>
        <a:srgbClr val="49B170"/>
      </a:accent5>
      <a:accent6>
        <a:srgbClr val="8C0078"/>
      </a:accent6>
      <a:hlink>
        <a:srgbClr val="3CB4E6"/>
      </a:hlink>
      <a:folHlink>
        <a:srgbClr val="3CB4E6"/>
      </a:folHlink>
    </a:clrScheme>
    <a:fontScheme name="ST BRAND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buClr>
            <a:schemeClr val="bg1"/>
          </a:buCl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2225">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ST_Template_[16-9].potx" id="{CD5ACC94-6E44-41CD-AD84-5EC23CEA07C9}" vid="{AE223C04-3F7D-4337-AA9C-E9D20F57FFE9}"/>
    </a:ext>
  </a:extLst>
</a:theme>
</file>

<file path=ppt/theme/theme2.xml><?xml version="1.0" encoding="utf-8"?>
<a:theme xmlns:a="http://schemas.openxmlformats.org/drawingml/2006/main" name="1_ST PowerPoint Template 16x9">
  <a:themeElements>
    <a:clrScheme name="ST2024">
      <a:dk1>
        <a:srgbClr val="03234B"/>
      </a:dk1>
      <a:lt1>
        <a:srgbClr val="FFFFFF"/>
      </a:lt1>
      <a:dk2>
        <a:srgbClr val="525A63"/>
      </a:dk2>
      <a:lt2>
        <a:srgbClr val="EEEFF1"/>
      </a:lt2>
      <a:accent1>
        <a:srgbClr val="03234B"/>
      </a:accent1>
      <a:accent2>
        <a:srgbClr val="E6007E"/>
      </a:accent2>
      <a:accent3>
        <a:srgbClr val="3CB4E6"/>
      </a:accent3>
      <a:accent4>
        <a:srgbClr val="FFD200"/>
      </a:accent4>
      <a:accent5>
        <a:srgbClr val="49B170"/>
      </a:accent5>
      <a:accent6>
        <a:srgbClr val="04572F"/>
      </a:accent6>
      <a:hlink>
        <a:srgbClr val="3CB4E6"/>
      </a:hlink>
      <a:folHlink>
        <a:srgbClr val="8191A5"/>
      </a:folHlink>
    </a:clrScheme>
    <a:fontScheme name="ST BRAND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buClr>
            <a:schemeClr val="bg1"/>
          </a:buCl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2225">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ST_Template [16-9].potx" id="{1D6C4797-0390-488F-934B-6361D727849A}" vid="{E0CC9EDB-CDC5-4C80-AA9A-B10AD2A9AA1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4e8b862-15e6-4e43-a653-c595c72fe1ca" xsi:nil="true"/>
    <Viewingorder xmlns="3b24d275-f62c-448d-bb36-5f5ab5f0c7d5">1</Viewingorder>
    <lcf76f155ced4ddcb4097134ff3c332f xmlns="3b24d275-f62c-448d-bb36-5f5ab5f0c7d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1B97019234EB458A8E537166242EB2" ma:contentTypeVersion="20" ma:contentTypeDescription="Create a new document." ma:contentTypeScope="" ma:versionID="855fb7cbcfc74976d6e945aea9d326db">
  <xsd:schema xmlns:xsd="http://www.w3.org/2001/XMLSchema" xmlns:xs="http://www.w3.org/2001/XMLSchema" xmlns:p="http://schemas.microsoft.com/office/2006/metadata/properties" xmlns:ns2="3b24d275-f62c-448d-bb36-5f5ab5f0c7d5" xmlns:ns3="530b9946-58ac-48fc-81a1-1285345a5ece" xmlns:ns4="e4e8b862-15e6-4e43-a653-c595c72fe1ca" targetNamespace="http://schemas.microsoft.com/office/2006/metadata/properties" ma:root="true" ma:fieldsID="fe579356e0b158ab62925be5ddc665d8" ns2:_="" ns3:_="" ns4:_="">
    <xsd:import namespace="3b24d275-f62c-448d-bb36-5f5ab5f0c7d5"/>
    <xsd:import namespace="530b9946-58ac-48fc-81a1-1285345a5ece"/>
    <xsd:import namespace="e4e8b862-15e6-4e43-a653-c595c72fe1c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3:SharedWithUsers" minOccurs="0"/>
                <xsd:element ref="ns3:SharedWithDetails" minOccurs="0"/>
                <xsd:element ref="ns2:MediaLengthInSeconds" minOccurs="0"/>
                <xsd:element ref="ns2:lcf76f155ced4ddcb4097134ff3c332f" minOccurs="0"/>
                <xsd:element ref="ns4:TaxCatchAll" minOccurs="0"/>
                <xsd:element ref="ns2:MediaServiceLocation" minOccurs="0"/>
                <xsd:element ref="ns2:MediaServiceObjectDetectorVersions" minOccurs="0"/>
                <xsd:element ref="ns2:MediaServiceSearchProperties" minOccurs="0"/>
                <xsd:element ref="ns2:Viewingorder"/>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24d275-f62c-448d-bb36-5f5ab5f0c7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15f0e51-4dc2-4521-a620-e03b1e9ce12c"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Viewingorder" ma:index="26" ma:displayName="Viewing order" ma:decimals="0" ma:format="Dropdown" ma:internalName="Viewingorder" ma:percentage="FALSE">
      <xsd:simpleType>
        <xsd:restriction base="dms:Number">
          <xsd:maxInclusive value="2"/>
          <xsd:minInclusive value="1"/>
        </xsd:restriction>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0b9946-58ac-48fc-81a1-1285345a5ec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4e8b862-15e6-4e43-a653-c595c72fe1c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043f69fd-65c1-45d6-a33f-01d605aa11b3}" ma:internalName="TaxCatchAll" ma:showField="CatchAllData" ma:web="530b9946-58ac-48fc-81a1-1285345a5e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679FCF-795D-442F-B550-A28A9AEDC7E1}">
  <ds:schemaRefs>
    <ds:schemaRef ds:uri="http://schemas.microsoft.com/sharepoint/v3/contenttype/forms"/>
  </ds:schemaRefs>
</ds:datastoreItem>
</file>

<file path=customXml/itemProps2.xml><?xml version="1.0" encoding="utf-8"?>
<ds:datastoreItem xmlns:ds="http://schemas.openxmlformats.org/officeDocument/2006/customXml" ds:itemID="{BE77401E-5655-4399-8EF1-59466DCD0A33}">
  <ds:schemaRefs>
    <ds:schemaRef ds:uri="http://schemas.microsoft.com/office/2006/metadata/properties"/>
    <ds:schemaRef ds:uri="530b9946-58ac-48fc-81a1-1285345a5ece"/>
    <ds:schemaRef ds:uri="e4e8b862-15e6-4e43-a653-c595c72fe1ca"/>
    <ds:schemaRef ds:uri="http://purl.org/dc/elements/1.1/"/>
    <ds:schemaRef ds:uri="http://www.w3.org/XML/1998/namespace"/>
    <ds:schemaRef ds:uri="http://purl.org/dc/dcmitype/"/>
    <ds:schemaRef ds:uri="3b24d275-f62c-448d-bb36-5f5ab5f0c7d5"/>
    <ds:schemaRef ds:uri="http://schemas.openxmlformats.org/package/2006/metadata/core-properties"/>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254B3FEE-3E9A-42D3-9311-5A2B881007C9}">
  <ds:schemaRefs>
    <ds:schemaRef ds:uri="3b24d275-f62c-448d-bb36-5f5ab5f0c7d5"/>
    <ds:schemaRef ds:uri="530b9946-58ac-48fc-81a1-1285345a5ece"/>
    <ds:schemaRef ds:uri="e4e8b862-15e6-4e43-a653-c595c72fe1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cf8c7287-838c-46dd-b281-b1140229e67a}" enabled="1" method="Privileged" siteId="{75e027c9-20d5-47d5-b82f-77d7cd041e8f}" removed="0"/>
</clbl:labelList>
</file>

<file path=docProps/app.xml><?xml version="1.0" encoding="utf-8"?>
<Properties xmlns="http://schemas.openxmlformats.org/officeDocument/2006/extended-properties" xmlns:vt="http://schemas.openxmlformats.org/officeDocument/2006/docPropsVTypes">
  <Template>blank</Template>
  <TotalTime>0</TotalTime>
  <Words>10390</Words>
  <Application>Microsoft Office PowerPoint</Application>
  <PresentationFormat>Widescreen</PresentationFormat>
  <Paragraphs>1503</Paragraphs>
  <Slides>163</Slides>
  <Notes>41</Notes>
  <HiddenSlides>5</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163</vt:i4>
      </vt:variant>
    </vt:vector>
  </HeadingPairs>
  <TitlesOfParts>
    <vt:vector size="177" baseType="lpstr">
      <vt:lpstr>-apple-system</vt:lpstr>
      <vt:lpstr>Aptos</vt:lpstr>
      <vt:lpstr>Arial</vt:lpstr>
      <vt:lpstr>Arial Narrow</vt:lpstr>
      <vt:lpstr>Calibri</vt:lpstr>
      <vt:lpstr>Cambria Math</vt:lpstr>
      <vt:lpstr>Consolas</vt:lpstr>
      <vt:lpstr>Courier New</vt:lpstr>
      <vt:lpstr>Helvetica</vt:lpstr>
      <vt:lpstr>Symbol</vt:lpstr>
      <vt:lpstr>Times New Roman</vt:lpstr>
      <vt:lpstr>ST PowerPoint Template 16x9</vt:lpstr>
      <vt:lpstr>1_ST PowerPoint Template 16x9</vt:lpstr>
      <vt:lpstr>Packager Shell Object</vt:lpstr>
      <vt:lpstr>ST67W611 Wi-Fi 6 + Bluetooth® LE + Thread</vt:lpstr>
      <vt:lpstr>Agenda</vt:lpstr>
      <vt:lpstr>Prerequisites</vt:lpstr>
      <vt:lpstr>Installing X-CUBE-ST67W61 </vt:lpstr>
      <vt:lpstr>STM32U5 and X-CUBE-FREERTOS</vt:lpstr>
      <vt:lpstr>X-Cube-ST67W61</vt:lpstr>
      <vt:lpstr>X-CUBE-ST67W61 package overview</vt:lpstr>
      <vt:lpstr>X-CUBE-ST67W1 middleware</vt:lpstr>
      <vt:lpstr>X-CUBE-ST67W1 AT Commands</vt:lpstr>
      <vt:lpstr>X-CUBE-ST67W1 AT Commands cont...</vt:lpstr>
      <vt:lpstr>API Documentation</vt:lpstr>
      <vt:lpstr>API Documentation cont…</vt:lpstr>
      <vt:lpstr>X-CUBE-ST67W61 applications</vt:lpstr>
      <vt:lpstr>Echo Application</vt:lpstr>
      <vt:lpstr>X-CUBE-ST67W1 NCP tools</vt:lpstr>
      <vt:lpstr>ST67W611M Security Overview</vt:lpstr>
      <vt:lpstr>Flashing ST67 &amp; Device Setup</vt:lpstr>
      <vt:lpstr>ST67W611M Modes of Operation Manufacturing and Mission Modes</vt:lpstr>
      <vt:lpstr>STM32U575 and ST67W611M configuration</vt:lpstr>
      <vt:lpstr>Nucleo-U575ZI and X-Nucleo-67W61M1 Configuration</vt:lpstr>
      <vt:lpstr>Flashing ST67W611M1 Mission Mode (Functional Mode) Setup </vt:lpstr>
      <vt:lpstr>Flashing ST67W611M1 Mission Mode (Functional Mode) Process </vt:lpstr>
      <vt:lpstr>Flashing ST67W611M1 Mission Mode (Functional Mode) Verification </vt:lpstr>
      <vt:lpstr>How to use X-CUBE-ST67W61 within STM32CubeMX </vt:lpstr>
      <vt:lpstr>Software Development Tools</vt:lpstr>
      <vt:lpstr>STM32CubeMX an All-in-1 Development Tool</vt:lpstr>
      <vt:lpstr>Installing X-CUBE-ST67W61 </vt:lpstr>
      <vt:lpstr>STM32U5 and X-CUBE-FREERTOS</vt:lpstr>
      <vt:lpstr>PowerPoint Presentation</vt:lpstr>
      <vt:lpstr>BLE Commissioning App</vt:lpstr>
      <vt:lpstr>BLE Commissioning App cont..</vt:lpstr>
      <vt:lpstr>Commissioning profile overview</vt:lpstr>
      <vt:lpstr>PowerPoint Presentation</vt:lpstr>
      <vt:lpstr>PowerPoint Presentation</vt:lpstr>
      <vt:lpstr>Generating BLE Commissioning app using NUCLEO-U575ZI-Q as host processor (Hands-on)</vt:lpstr>
      <vt:lpstr>Case 1: Generating BLE Commissioning app using NUCLEO-U575ZI-Q as host processor  </vt:lpstr>
      <vt:lpstr>Loading ioc file in STM32CubeMX</vt:lpstr>
      <vt:lpstr>Configuration</vt:lpstr>
      <vt:lpstr>Project Settings</vt:lpstr>
      <vt:lpstr>Project Settings cont..</vt:lpstr>
      <vt:lpstr>Generate Code</vt:lpstr>
      <vt:lpstr>STM32CubeIDE</vt:lpstr>
      <vt:lpstr>Time to build and flash</vt:lpstr>
      <vt:lpstr>Porting to a new host processor using STM32CubeMX</vt:lpstr>
      <vt:lpstr>Porting over new host processor(1/3)</vt:lpstr>
      <vt:lpstr>Porting over new host processor(2/3)</vt:lpstr>
      <vt:lpstr>Porting over new host processor(3/3)</vt:lpstr>
      <vt:lpstr>Generating BLE Commissioning app using NUCLEO-G0B1RE as host processor (Walk-through)</vt:lpstr>
      <vt:lpstr>Case 3: Generating BLE Commissioning app using NUCLEO-G0B1RE as host processor  </vt:lpstr>
      <vt:lpstr>PowerPoint Presentation</vt:lpstr>
      <vt:lpstr>PowerPoint Presentation</vt:lpstr>
      <vt:lpstr>Pinout</vt:lpstr>
      <vt:lpstr>Assigning functionality</vt:lpstr>
      <vt:lpstr>Pinout View</vt:lpstr>
      <vt:lpstr>UART GPIO(USART 2)</vt:lpstr>
      <vt:lpstr>SPI GPIO(SPI1)</vt:lpstr>
      <vt:lpstr>DMA Channels</vt:lpstr>
      <vt:lpstr>GPIO</vt:lpstr>
      <vt:lpstr>Timer</vt:lpstr>
      <vt:lpstr>Clock Configuration</vt:lpstr>
      <vt:lpstr>Middleware &amp; Software Packs FreeRTOS</vt:lpstr>
      <vt:lpstr>Middleware &amp; Software Packs FreeRTOS</vt:lpstr>
      <vt:lpstr>NVIC</vt:lpstr>
      <vt:lpstr> Middleware &amp; Software Packs X-CUBE-ST67W61 Software package </vt:lpstr>
      <vt:lpstr> Middleware &amp; Software Packs X-CUBE-ST67W61 Software package </vt:lpstr>
      <vt:lpstr> Middleware &amp; Software Packs X-CUBE-ST67W61 Software package </vt:lpstr>
      <vt:lpstr>Project Creation</vt:lpstr>
      <vt:lpstr> Project Creation </vt:lpstr>
      <vt:lpstr>Generate Code</vt:lpstr>
      <vt:lpstr>Folder Structure</vt:lpstr>
      <vt:lpstr>STM32CubeIDE</vt:lpstr>
      <vt:lpstr>xPortIsInsideInterrupt() </vt:lpstr>
      <vt:lpstr>STM32CubeIDE</vt:lpstr>
      <vt:lpstr>STM32CubeIDE</vt:lpstr>
      <vt:lpstr>Build and flash</vt:lpstr>
      <vt:lpstr>Tera Term Logs</vt:lpstr>
      <vt:lpstr>ST BLEToolbox/ ST BLE Webpage</vt:lpstr>
      <vt:lpstr>PowerPoint Presentation</vt:lpstr>
      <vt:lpstr>PowerPoint Presentation</vt:lpstr>
      <vt:lpstr>Walk through of the MQTT application</vt:lpstr>
      <vt:lpstr>ST67W6X MQTT Overview</vt:lpstr>
      <vt:lpstr>ST67W6X MQTT Topology</vt:lpstr>
      <vt:lpstr>ST67W6X MQTT Usage</vt:lpstr>
      <vt:lpstr>MQTT Initialization process</vt:lpstr>
      <vt:lpstr>MQTT Application Process</vt:lpstr>
      <vt:lpstr>ST67W6X MQTT User setup</vt:lpstr>
      <vt:lpstr>ST67W6X MQTT IoT MQTT panel app</vt:lpstr>
      <vt:lpstr>PowerPoint Presentation</vt:lpstr>
      <vt:lpstr>MLC - Machine Learning Core</vt:lpstr>
      <vt:lpstr>MLC - Machine Learning Core</vt:lpstr>
      <vt:lpstr>ML model training</vt:lpstr>
      <vt:lpstr>IMU Machine Learning Core - Overview</vt:lpstr>
      <vt:lpstr>ST toolbox for machine learning core (MLC) in the sensor</vt:lpstr>
      <vt:lpstr>Data collection: Key points</vt:lpstr>
      <vt:lpstr>Features calculation inside MEMS</vt:lpstr>
      <vt:lpstr>Window size selection</vt:lpstr>
      <vt:lpstr>Decision Tree Output</vt:lpstr>
      <vt:lpstr>MLC Configuration Demo</vt:lpstr>
      <vt:lpstr>MLC Configuration</vt:lpstr>
      <vt:lpstr>Step 1 – Capture Data</vt:lpstr>
      <vt:lpstr>Step 1 – Capture Data</vt:lpstr>
      <vt:lpstr>Step 1 – Capture Data</vt:lpstr>
      <vt:lpstr>Step 2 – Label Data</vt:lpstr>
      <vt:lpstr>Step 3 – Build Decision Tree</vt:lpstr>
      <vt:lpstr>Step 3 – Build Decision Tree</vt:lpstr>
      <vt:lpstr>Step 3 – Build Decision Tree</vt:lpstr>
      <vt:lpstr>Step 3 – Build Decision Tree</vt:lpstr>
      <vt:lpstr>Step 3 – Build Decision Tree</vt:lpstr>
      <vt:lpstr>Step 3 – Build Decision Tree</vt:lpstr>
      <vt:lpstr>Hands-On: Embed MLC into MQTT App</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Enabling MLC in Your STM32 Project</vt:lpstr>
      <vt:lpstr>Hands-On: Integrating Embed MLC into MQTTS</vt:lpstr>
      <vt:lpstr>ST67W6X MQTT Hands-On</vt:lpstr>
      <vt:lpstr>ST67W6X MQTT Higher security schemes</vt:lpstr>
      <vt:lpstr>ST67W6X MQTT Enabling Higher security schemes</vt:lpstr>
      <vt:lpstr>ST67W6X MQTT ST67 Client Setup - Security Scheme 1</vt:lpstr>
      <vt:lpstr>ST67W6X MQTT Import Project into STM32CubeIDE</vt:lpstr>
      <vt:lpstr>ST67W6X MQTT Import Project into STM32CubeIDE</vt:lpstr>
      <vt:lpstr>ST67W6X MQTT Import Project into STM32CubeIDE</vt:lpstr>
      <vt:lpstr>ST67W6X MQTT Project into STM32CubeIDE</vt:lpstr>
      <vt:lpstr>ST67W6X MQTT Project into STM32CubeIDE</vt:lpstr>
      <vt:lpstr>ST67W6X MQTT ST67 Client Setup - Security Scheme 1</vt:lpstr>
      <vt:lpstr>ST67W6X MQTT ST67 Client Setup - Security Scheme 1</vt:lpstr>
      <vt:lpstr>ST67W6X MQTT Nucleo-U575ZI-Q Serial Terminal Output</vt:lpstr>
      <vt:lpstr>ST67W6X MQTT IoT MQTT Panel Client Setup - Security Scheme 1</vt:lpstr>
      <vt:lpstr>ST67W6X MQTT IoT MQTT Panel Client Setup - Security Scheme 1</vt:lpstr>
      <vt:lpstr>ST67W6X MQTT IoT MQTT Panel Client Setup - Security Scheme 1</vt:lpstr>
      <vt:lpstr>ST67W6X MQTT IoT MQTT Panel Client Setup - Security Scheme 1</vt:lpstr>
      <vt:lpstr>ST67W6X MQTT IoT MQTT Panel Client Setup - Security Scheme 1</vt:lpstr>
      <vt:lpstr>ST67W6X MQTT IoT MQTT Panel Client Setup - Security Scheme 1</vt:lpstr>
      <vt:lpstr>ST67W6X MQTT IoT MQTT Panel Client Setup - Security Scheme 1</vt:lpstr>
      <vt:lpstr>ST67W6X MQTT IoT MQTT Panel Client Setup - Security Scheme 1</vt:lpstr>
      <vt:lpstr>ST67W6X MQTT IoT MQTT Panel Client Setup – Connection Setup</vt:lpstr>
      <vt:lpstr>ST67W6X MQTT IoT MQTT Panel Client Setup – Connection Setup</vt:lpstr>
      <vt:lpstr>ST67W6X MQTT IoT MQTT Panel Client Setup – Connection Setup</vt:lpstr>
      <vt:lpstr>ST67W6X MQTT IoT MQTT Panel Client Setup – Connection Setup</vt:lpstr>
      <vt:lpstr>ST67W6X MQTT IoT MQTT Panel Client Setup - Security Scheme 1</vt:lpstr>
      <vt:lpstr>Documentation</vt:lpstr>
      <vt:lpstr>Wifi wiki</vt:lpstr>
      <vt:lpstr>Wiki Wi-Fi®: pages breakdown</vt:lpstr>
      <vt:lpstr>Other documentation</vt:lpstr>
      <vt:lpstr>ST Customer Support </vt:lpstr>
      <vt:lpstr>PowerPoint Presentation</vt:lpstr>
      <vt:lpstr>PowerPoint Presentation</vt:lpstr>
      <vt:lpstr>Backup Slides</vt:lpstr>
    </vt:vector>
  </TitlesOfParts>
  <Manager/>
  <Company>STMicroelectronics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Kraig GILDENMEISTER</dc:creator>
  <cp:keywords>Template v1.19</cp:keywords>
  <cp:lastModifiedBy>Kraig GILDENMEISTER</cp:lastModifiedBy>
  <cp:revision>2</cp:revision>
  <dcterms:created xsi:type="dcterms:W3CDTF">2025-01-07T17:59:22Z</dcterms:created>
  <dcterms:modified xsi:type="dcterms:W3CDTF">2025-08-01T18:40:55Z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0x010100BB1B97019234EB458A8E537166242EB2</vt:lpwstr>
  </property>
  <property fmtid="{D5CDD505-2E9C-101B-9397-08002B2CF9AE}" pid="3" name="MediaServiceImageTags">
    <vt:lpwstr/>
  </property>
</Properties>
</file>